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1" r:id="rId2"/>
    <p:sldId id="383" r:id="rId3"/>
    <p:sldId id="371" r:id="rId4"/>
    <p:sldId id="373" r:id="rId5"/>
    <p:sldId id="334" r:id="rId6"/>
    <p:sldId id="335" r:id="rId7"/>
    <p:sldId id="372" r:id="rId8"/>
    <p:sldId id="375" r:id="rId9"/>
    <p:sldId id="376" r:id="rId10"/>
    <p:sldId id="377" r:id="rId11"/>
    <p:sldId id="378" r:id="rId12"/>
    <p:sldId id="379" r:id="rId13"/>
    <p:sldId id="380" r:id="rId14"/>
    <p:sldId id="381" r:id="rId15"/>
    <p:sldId id="355" r:id="rId16"/>
    <p:sldId id="370" r:id="rId17"/>
    <p:sldId id="382" r:id="rId18"/>
    <p:sldId id="332" r:id="rId19"/>
    <p:sldId id="387" r:id="rId20"/>
    <p:sldId id="385" r:id="rId21"/>
    <p:sldId id="388" r:id="rId22"/>
    <p:sldId id="389" r:id="rId23"/>
    <p:sldId id="390" r:id="rId24"/>
    <p:sldId id="391" r:id="rId25"/>
    <p:sldId id="392" r:id="rId26"/>
    <p:sldId id="393" r:id="rId27"/>
    <p:sldId id="394" r:id="rId28"/>
    <p:sldId id="397" r:id="rId29"/>
    <p:sldId id="395" r:id="rId30"/>
    <p:sldId id="396" r:id="rId31"/>
    <p:sldId id="342"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8117"/>
    <a:srgbClr val="595959"/>
    <a:srgbClr val="FFABAB"/>
    <a:srgbClr val="EC8118"/>
    <a:srgbClr val="343E48"/>
    <a:srgbClr val="86B6E2"/>
    <a:srgbClr val="8B2231"/>
    <a:srgbClr val="96BFE6"/>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75C9D-8D14-463C-A939-5031BFF8F5EB}" v="465" dt="2025-03-22T03:09:04.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48" autoAdjust="0"/>
    <p:restoredTop sz="94660"/>
  </p:normalViewPr>
  <p:slideViewPr>
    <p:cSldViewPr snapToGrid="0">
      <p:cViewPr varScale="1">
        <p:scale>
          <a:sx n="102" d="100"/>
          <a:sy n="102" d="100"/>
        </p:scale>
        <p:origin x="285" y="2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4419-FA97-4AD2-AB1B-AF06CEC4BF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B9044C-EABF-4815-8978-35E506CD08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E4EB1-7F13-42C8-8C75-808BA6EBD5A4}"/>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5" name="Footer Placeholder 4">
            <a:extLst>
              <a:ext uri="{FF2B5EF4-FFF2-40B4-BE49-F238E27FC236}">
                <a16:creationId xmlns:a16="http://schemas.microsoft.com/office/drawing/2014/main" id="{EB397DEF-42C4-42CC-81EE-FC529EDA4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9E890-C3CE-4BDC-9258-75120916E319}"/>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337239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5629-D6FB-42AB-BB11-020DAC55E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4704D-763E-4B19-AEE4-7755C4EE3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5EC3C-AF90-41CE-BDFB-3DEB54999223}"/>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5" name="Footer Placeholder 4">
            <a:extLst>
              <a:ext uri="{FF2B5EF4-FFF2-40B4-BE49-F238E27FC236}">
                <a16:creationId xmlns:a16="http://schemas.microsoft.com/office/drawing/2014/main" id="{25EB699C-425B-4CB4-9E47-22B8676A2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C480F-8214-41D7-A87D-851B1E7469E2}"/>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372803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7F97B-8904-4E30-8F22-02F19B184D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7A2653-8A00-4D1A-A8EA-3B4C183CAA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7A99A-FB1C-46E4-9E2F-7D6D9B86CAFB}"/>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5" name="Footer Placeholder 4">
            <a:extLst>
              <a:ext uri="{FF2B5EF4-FFF2-40B4-BE49-F238E27FC236}">
                <a16:creationId xmlns:a16="http://schemas.microsoft.com/office/drawing/2014/main" id="{CF17473C-521D-4D25-98CB-D4DC0DB95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DE65F-4A51-4267-8A01-70095B52F346}"/>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383621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45B4-18B3-4494-82D7-8F8A33667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AD1A4-817B-46EB-AFB7-87F990DCF5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B2C48-6D39-46BF-AC21-87DE70E834DE}"/>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5" name="Footer Placeholder 4">
            <a:extLst>
              <a:ext uri="{FF2B5EF4-FFF2-40B4-BE49-F238E27FC236}">
                <a16:creationId xmlns:a16="http://schemas.microsoft.com/office/drawing/2014/main" id="{BB7EDC04-277E-4620-B00F-A42E30ABF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8ABDE-B4DF-4D06-B375-1821574E399A}"/>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21886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4CFC-E668-452F-89D6-157F4B506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3E24B-E655-4A8C-9B4A-A12F353E1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EBBDCB-6E54-4C39-8C64-71351DF89E15}"/>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5" name="Footer Placeholder 4">
            <a:extLst>
              <a:ext uri="{FF2B5EF4-FFF2-40B4-BE49-F238E27FC236}">
                <a16:creationId xmlns:a16="http://schemas.microsoft.com/office/drawing/2014/main" id="{EC28ACEA-6547-4499-8A99-C9A38202D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043D0-7E6B-4C8E-A5CB-E95C69055CEB}"/>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94870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933C-A1D4-43F0-B819-8C75153A50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85FF7B-C3F3-4793-9A0D-451EC3A7E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E2914-2D89-48C0-859A-6B01EE647E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A1DA97-B70F-4175-BDEB-CAB559B3084B}"/>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6" name="Footer Placeholder 5">
            <a:extLst>
              <a:ext uri="{FF2B5EF4-FFF2-40B4-BE49-F238E27FC236}">
                <a16:creationId xmlns:a16="http://schemas.microsoft.com/office/drawing/2014/main" id="{87616023-F962-431B-B34A-2EB3E50C5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C6BE94-0156-4778-82D7-6EB2C9B74C31}"/>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306732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1D28-4EC5-4A00-A198-9ADBC9BD03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9E4205-CF16-46D3-9BA6-8B4728EFA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9E3C26-3A34-47CA-9F57-5865E9D83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E9025-B88E-4FBD-91F5-41475A4EE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64541-EDF1-44AE-9CCD-119EA413CB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77D6A1-3A0E-4F1C-A3B9-B6422592D979}"/>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8" name="Footer Placeholder 7">
            <a:extLst>
              <a:ext uri="{FF2B5EF4-FFF2-40B4-BE49-F238E27FC236}">
                <a16:creationId xmlns:a16="http://schemas.microsoft.com/office/drawing/2014/main" id="{F25EE9F9-6F67-4A6E-B0AD-62AA440E29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3557E7-5BDE-4994-B0BD-7EA4C68EC2DF}"/>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307237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6D69-3C1D-41B5-8A2B-8F9A53D28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62DCC3-BD4E-401D-AC1D-12F6342694D4}"/>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4" name="Footer Placeholder 3">
            <a:extLst>
              <a:ext uri="{FF2B5EF4-FFF2-40B4-BE49-F238E27FC236}">
                <a16:creationId xmlns:a16="http://schemas.microsoft.com/office/drawing/2014/main" id="{A4AF256B-6BA5-492B-BC96-C047E4B825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78169C-18AA-4A54-90CE-F478D1AA3807}"/>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209047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DF8E1-F2BD-4EA2-B733-668FBAA15A2E}"/>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3" name="Footer Placeholder 2">
            <a:extLst>
              <a:ext uri="{FF2B5EF4-FFF2-40B4-BE49-F238E27FC236}">
                <a16:creationId xmlns:a16="http://schemas.microsoft.com/office/drawing/2014/main" id="{E842EFAC-4A95-4A2D-8C6A-4E53F6B8C7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D99DA2-98E2-45F6-B35D-EF6D0317BEA2}"/>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383858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6E74-D98B-47C3-B601-7C320EF52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025C9A-3E90-4735-80C8-53E69E1B54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BDF29-AF95-4ADF-9939-B3396C058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83B70-F843-4A70-B8ED-E584A54E0BC7}"/>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6" name="Footer Placeholder 5">
            <a:extLst>
              <a:ext uri="{FF2B5EF4-FFF2-40B4-BE49-F238E27FC236}">
                <a16:creationId xmlns:a16="http://schemas.microsoft.com/office/drawing/2014/main" id="{E0F0EA71-2D42-49A0-BAA1-6A85BA571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5B103-A0DA-4C02-A2C0-D23B4B2D9927}"/>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93375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0AC8-D818-4A99-A823-0D64DB705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A5C402-EFBC-4C91-9E7E-4817BACF3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96D557-4B16-4446-BD6B-825DE0647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B090-ABB5-4D62-A54D-B2397A659068}"/>
              </a:ext>
            </a:extLst>
          </p:cNvPr>
          <p:cNvSpPr>
            <a:spLocks noGrp="1"/>
          </p:cNvSpPr>
          <p:nvPr>
            <p:ph type="dt" sz="half" idx="10"/>
          </p:nvPr>
        </p:nvSpPr>
        <p:spPr/>
        <p:txBody>
          <a:bodyPr/>
          <a:lstStyle/>
          <a:p>
            <a:fld id="{190BF84D-2E33-47E3-974A-E4651D6292EC}" type="datetimeFigureOut">
              <a:rPr lang="en-US" smtClean="0"/>
              <a:t>3/20/2025</a:t>
            </a:fld>
            <a:endParaRPr lang="en-US"/>
          </a:p>
        </p:txBody>
      </p:sp>
      <p:sp>
        <p:nvSpPr>
          <p:cNvPr id="6" name="Footer Placeholder 5">
            <a:extLst>
              <a:ext uri="{FF2B5EF4-FFF2-40B4-BE49-F238E27FC236}">
                <a16:creationId xmlns:a16="http://schemas.microsoft.com/office/drawing/2014/main" id="{D491B068-E453-4085-B734-A29E3A072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A9098-8BC6-4B09-BA6D-7BE5EED661B4}"/>
              </a:ext>
            </a:extLst>
          </p:cNvPr>
          <p:cNvSpPr>
            <a:spLocks noGrp="1"/>
          </p:cNvSpPr>
          <p:nvPr>
            <p:ph type="sldNum" sz="quarter" idx="12"/>
          </p:nvPr>
        </p:nvSpPr>
        <p:spPr/>
        <p:txBody>
          <a:bodyPr/>
          <a:lstStyle/>
          <a:p>
            <a:fld id="{F07B1648-5CA9-4E5C-BBE3-E445B8DFDBF0}" type="slidenum">
              <a:rPr lang="en-US" smtClean="0"/>
              <a:t>‹#›</a:t>
            </a:fld>
            <a:endParaRPr lang="en-US"/>
          </a:p>
        </p:txBody>
      </p:sp>
    </p:spTree>
    <p:extLst>
      <p:ext uri="{BB962C8B-B14F-4D97-AF65-F5344CB8AC3E}">
        <p14:creationId xmlns:p14="http://schemas.microsoft.com/office/powerpoint/2010/main" val="9459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87FE0-942C-4471-95F7-F7C1146B3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32F788-D86E-403D-8F6E-A4420CC99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16D3A-75B9-47C2-9A6A-46EBC2FAF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BF84D-2E33-47E3-974A-E4651D6292EC}" type="datetimeFigureOut">
              <a:rPr lang="en-US" smtClean="0"/>
              <a:t>3/20/2025</a:t>
            </a:fld>
            <a:endParaRPr lang="en-US"/>
          </a:p>
        </p:txBody>
      </p:sp>
      <p:sp>
        <p:nvSpPr>
          <p:cNvPr id="5" name="Footer Placeholder 4">
            <a:extLst>
              <a:ext uri="{FF2B5EF4-FFF2-40B4-BE49-F238E27FC236}">
                <a16:creationId xmlns:a16="http://schemas.microsoft.com/office/drawing/2014/main" id="{97447FF1-B672-417B-B4B6-0944C10EE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2505D6-100E-4F03-949B-CAF091555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B1648-5CA9-4E5C-BBE3-E445B8DFDBF0}" type="slidenum">
              <a:rPr lang="en-US" smtClean="0"/>
              <a:t>‹#›</a:t>
            </a:fld>
            <a:endParaRPr lang="en-US"/>
          </a:p>
        </p:txBody>
      </p:sp>
    </p:spTree>
    <p:extLst>
      <p:ext uri="{BB962C8B-B14F-4D97-AF65-F5344CB8AC3E}">
        <p14:creationId xmlns:p14="http://schemas.microsoft.com/office/powerpoint/2010/main" val="1924900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7.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3E872-E73C-CC9C-88C0-28C8F7FD706E}"/>
              </a:ext>
            </a:extLst>
          </p:cNvPr>
          <p:cNvSpPr/>
          <p:nvPr/>
        </p:nvSpPr>
        <p:spPr>
          <a:xfrm>
            <a:off x="-2" y="4151530"/>
            <a:ext cx="12192001" cy="18167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2" name="TextBox 11">
            <a:extLst>
              <a:ext uri="{FF2B5EF4-FFF2-40B4-BE49-F238E27FC236}">
                <a16:creationId xmlns:a16="http://schemas.microsoft.com/office/drawing/2014/main" id="{25BEADD1-F296-DED6-4485-985CF11F526F}"/>
              </a:ext>
            </a:extLst>
          </p:cNvPr>
          <p:cNvSpPr txBox="1"/>
          <p:nvPr/>
        </p:nvSpPr>
        <p:spPr>
          <a:xfrm>
            <a:off x="766235" y="3281639"/>
            <a:ext cx="10659530" cy="461665"/>
          </a:xfrm>
          <a:prstGeom prst="rect">
            <a:avLst/>
          </a:prstGeom>
          <a:noFill/>
        </p:spPr>
        <p:txBody>
          <a:bodyPr wrap="square">
            <a:spAutoFit/>
          </a:bodyPr>
          <a:lstStyle/>
          <a:p>
            <a:pPr algn="ctr"/>
            <a:r>
              <a:rPr lang="en-US" sz="2400" dirty="0">
                <a:solidFill>
                  <a:schemeClr val="tx1">
                    <a:lumMod val="75000"/>
                    <a:lumOff val="25000"/>
                  </a:schemeClr>
                </a:solidFill>
                <a:latin typeface="Montserrat Medium" pitchFamily="2" charset="0"/>
              </a:rPr>
              <a:t>Measure and Improve Player Experiences</a:t>
            </a:r>
          </a:p>
        </p:txBody>
      </p:sp>
      <p:sp>
        <p:nvSpPr>
          <p:cNvPr id="17" name="TextBox 16">
            <a:extLst>
              <a:ext uri="{FF2B5EF4-FFF2-40B4-BE49-F238E27FC236}">
                <a16:creationId xmlns:a16="http://schemas.microsoft.com/office/drawing/2014/main" id="{AA37216F-345E-480B-4D22-6204ECD2D97E}"/>
              </a:ext>
            </a:extLst>
          </p:cNvPr>
          <p:cNvSpPr txBox="1"/>
          <p:nvPr/>
        </p:nvSpPr>
        <p:spPr>
          <a:xfrm>
            <a:off x="452284" y="2042416"/>
            <a:ext cx="11287432" cy="830997"/>
          </a:xfrm>
          <a:prstGeom prst="rect">
            <a:avLst/>
          </a:prstGeom>
          <a:noFill/>
        </p:spPr>
        <p:txBody>
          <a:bodyPr wrap="square" rtlCol="0">
            <a:spAutoFit/>
          </a:bodyPr>
          <a:lstStyle/>
          <a:p>
            <a:pPr algn="ctr"/>
            <a:r>
              <a:rPr lang="en-US" sz="4800" dirty="0">
                <a:latin typeface="Montserrat ExtraBold" pitchFamily="2" charset="0"/>
              </a:rPr>
              <a:t>Postseason Parent Survey</a:t>
            </a:r>
          </a:p>
        </p:txBody>
      </p:sp>
      <p:pic>
        <p:nvPicPr>
          <p:cNvPr id="2" name="Picture 1" descr="A logo with a black background&#10;&#10;Description automatically generated">
            <a:extLst>
              <a:ext uri="{FF2B5EF4-FFF2-40B4-BE49-F238E27FC236}">
                <a16:creationId xmlns:a16="http://schemas.microsoft.com/office/drawing/2014/main" id="{784B6CB6-00AA-EA6F-07A9-257433FC2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880" y="4647104"/>
            <a:ext cx="2348774" cy="825620"/>
          </a:xfrm>
          <a:prstGeom prst="rect">
            <a:avLst/>
          </a:prstGeom>
        </p:spPr>
      </p:pic>
      <p:sp>
        <p:nvSpPr>
          <p:cNvPr id="6" name="TextBox 5">
            <a:extLst>
              <a:ext uri="{FF2B5EF4-FFF2-40B4-BE49-F238E27FC236}">
                <a16:creationId xmlns:a16="http://schemas.microsoft.com/office/drawing/2014/main" id="{898B68B6-B887-EA94-3507-C25337960E84}"/>
              </a:ext>
            </a:extLst>
          </p:cNvPr>
          <p:cNvSpPr txBox="1"/>
          <p:nvPr/>
        </p:nvSpPr>
        <p:spPr>
          <a:xfrm>
            <a:off x="6070764" y="4582861"/>
            <a:ext cx="3073048" cy="954107"/>
          </a:xfrm>
          <a:prstGeom prst="rect">
            <a:avLst/>
          </a:prstGeom>
          <a:noFill/>
        </p:spPr>
        <p:txBody>
          <a:bodyPr wrap="square">
            <a:spAutoFit/>
          </a:bodyPr>
          <a:lstStyle/>
          <a:p>
            <a:pPr algn="ctr"/>
            <a:r>
              <a:rPr lang="en-US" sz="2800" dirty="0">
                <a:solidFill>
                  <a:schemeClr val="bg1"/>
                </a:solidFill>
                <a:latin typeface="Montserrat ExtraLight" panose="020F0502020204030204" pitchFamily="2" charset="0"/>
              </a:rPr>
              <a:t>Presented</a:t>
            </a:r>
          </a:p>
          <a:p>
            <a:pPr algn="ctr"/>
            <a:r>
              <a:rPr lang="en-US" sz="2800" dirty="0">
                <a:solidFill>
                  <a:srgbClr val="FFC000"/>
                </a:solidFill>
                <a:latin typeface="Montserrat Medium" pitchFamily="2" charset="0"/>
              </a:rPr>
              <a:t>March 22, 2025</a:t>
            </a:r>
          </a:p>
        </p:txBody>
      </p:sp>
      <p:pic>
        <p:nvPicPr>
          <p:cNvPr id="9" name="Picture 8">
            <a:extLst>
              <a:ext uri="{FF2B5EF4-FFF2-40B4-BE49-F238E27FC236}">
                <a16:creationId xmlns:a16="http://schemas.microsoft.com/office/drawing/2014/main" id="{63A2AADD-1980-AD48-C41C-9B8283EB7C94}"/>
              </a:ext>
            </a:extLst>
          </p:cNvPr>
          <p:cNvPicPr>
            <a:picLocks noChangeAspect="1"/>
          </p:cNvPicPr>
          <p:nvPr/>
        </p:nvPicPr>
        <p:blipFill>
          <a:blip r:embed="rId3"/>
          <a:stretch>
            <a:fillRect/>
          </a:stretch>
        </p:blipFill>
        <p:spPr>
          <a:xfrm>
            <a:off x="3134224" y="537298"/>
            <a:ext cx="5645440" cy="1143059"/>
          </a:xfrm>
          <a:prstGeom prst="rect">
            <a:avLst/>
          </a:prstGeom>
        </p:spPr>
      </p:pic>
    </p:spTree>
    <p:extLst>
      <p:ext uri="{BB962C8B-B14F-4D97-AF65-F5344CB8AC3E}">
        <p14:creationId xmlns:p14="http://schemas.microsoft.com/office/powerpoint/2010/main" val="208196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1B877-5934-FF1A-BD8E-522459111A27}"/>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7CD7F0D7-6AD8-6811-0E18-3C9ED9030670}"/>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A170BCB-4DD1-BDF9-45E8-66D225B636A8}"/>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Trends –NPS Breakouts</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53AA458F-0B09-54B4-270C-36B7A9DD0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17" name="TextBox 16">
            <a:extLst>
              <a:ext uri="{FF2B5EF4-FFF2-40B4-BE49-F238E27FC236}">
                <a16:creationId xmlns:a16="http://schemas.microsoft.com/office/drawing/2014/main" id="{D3ECA8AB-6A01-AF03-6C0D-408A6F0E8CB5}"/>
              </a:ext>
            </a:extLst>
          </p:cNvPr>
          <p:cNvSpPr txBox="1"/>
          <p:nvPr/>
        </p:nvSpPr>
        <p:spPr>
          <a:xfrm>
            <a:off x="8421858" y="1505243"/>
            <a:ext cx="3591951" cy="707886"/>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NPS scores higher for every age group other than 16-17U</a:t>
            </a:r>
          </a:p>
        </p:txBody>
      </p:sp>
      <p:pic>
        <p:nvPicPr>
          <p:cNvPr id="7" name="Picture 6">
            <a:extLst>
              <a:ext uri="{FF2B5EF4-FFF2-40B4-BE49-F238E27FC236}">
                <a16:creationId xmlns:a16="http://schemas.microsoft.com/office/drawing/2014/main" id="{F7E922DC-6896-048C-0EF5-5BB2A254E8DA}"/>
              </a:ext>
            </a:extLst>
          </p:cNvPr>
          <p:cNvPicPr>
            <a:picLocks noChangeAspect="1"/>
          </p:cNvPicPr>
          <p:nvPr/>
        </p:nvPicPr>
        <p:blipFill>
          <a:blip r:embed="rId3"/>
          <a:stretch>
            <a:fillRect/>
          </a:stretch>
        </p:blipFill>
        <p:spPr>
          <a:xfrm>
            <a:off x="121042" y="1868903"/>
            <a:ext cx="8103797" cy="4264534"/>
          </a:xfrm>
          <a:prstGeom prst="rect">
            <a:avLst/>
          </a:prstGeom>
        </p:spPr>
      </p:pic>
    </p:spTree>
    <p:extLst>
      <p:ext uri="{BB962C8B-B14F-4D97-AF65-F5344CB8AC3E}">
        <p14:creationId xmlns:p14="http://schemas.microsoft.com/office/powerpoint/2010/main" val="105324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BF903-D55F-C545-FE79-B12656921F16}"/>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5C1E6937-5F28-A27C-3D17-0DDFC2EB828B}"/>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29BFE89-8310-9C7C-56BB-7E84ED2F5B14}"/>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Trends – Other Questions</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F1F6499C-F615-C366-BE82-958999C07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17" name="TextBox 16">
            <a:extLst>
              <a:ext uri="{FF2B5EF4-FFF2-40B4-BE49-F238E27FC236}">
                <a16:creationId xmlns:a16="http://schemas.microsoft.com/office/drawing/2014/main" id="{CB04D075-6288-39D4-6195-F09E694C037B}"/>
              </a:ext>
            </a:extLst>
          </p:cNvPr>
          <p:cNvSpPr txBox="1"/>
          <p:nvPr/>
        </p:nvSpPr>
        <p:spPr>
          <a:xfrm>
            <a:off x="8421858" y="1505243"/>
            <a:ext cx="3591951" cy="2400657"/>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Highest scores seen for all questions was in Fall 2024 survey</a:t>
            </a:r>
          </a:p>
          <a:p>
            <a:pPr marL="230188" indent="-230188">
              <a:spcAft>
                <a:spcPts val="1200"/>
              </a:spcAft>
              <a:buFont typeface="Arial" panose="020B0604020202020204" pitchFamily="34" charset="0"/>
              <a:buChar char="•"/>
            </a:pPr>
            <a:r>
              <a:rPr lang="en-US" sz="2000" dirty="0"/>
              <a:t>It will be interesting to compare dark blue bar, previous winter, to results from upcoming survey</a:t>
            </a:r>
          </a:p>
        </p:txBody>
      </p:sp>
      <p:pic>
        <p:nvPicPr>
          <p:cNvPr id="4" name="Picture 3">
            <a:extLst>
              <a:ext uri="{FF2B5EF4-FFF2-40B4-BE49-F238E27FC236}">
                <a16:creationId xmlns:a16="http://schemas.microsoft.com/office/drawing/2014/main" id="{06A47F74-5988-FEFC-DCE4-8B744EF0C24F}"/>
              </a:ext>
            </a:extLst>
          </p:cNvPr>
          <p:cNvPicPr>
            <a:picLocks noChangeAspect="1"/>
          </p:cNvPicPr>
          <p:nvPr/>
        </p:nvPicPr>
        <p:blipFill>
          <a:blip r:embed="rId3"/>
          <a:srcRect b="19031"/>
          <a:stretch/>
        </p:blipFill>
        <p:spPr>
          <a:xfrm>
            <a:off x="743949" y="1910057"/>
            <a:ext cx="6686568" cy="4124032"/>
          </a:xfrm>
          <a:prstGeom prst="rect">
            <a:avLst/>
          </a:prstGeom>
        </p:spPr>
      </p:pic>
    </p:spTree>
    <p:extLst>
      <p:ext uri="{BB962C8B-B14F-4D97-AF65-F5344CB8AC3E}">
        <p14:creationId xmlns:p14="http://schemas.microsoft.com/office/powerpoint/2010/main" val="310071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09161-7624-06D1-FA07-82CCB5AB1A90}"/>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533E26C4-E7CF-CAAE-D463-CA2A97ECA3F0}"/>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EE83182-15A7-6A8D-4831-9F9B8B2EAFEA}"/>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Trends – AI Comment Analysis, Fall 2024</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13B7FB73-16A2-67A7-CAB0-7CC442FEB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5" name="TextBox 4">
            <a:extLst>
              <a:ext uri="{FF2B5EF4-FFF2-40B4-BE49-F238E27FC236}">
                <a16:creationId xmlns:a16="http://schemas.microsoft.com/office/drawing/2014/main" id="{BD119EB2-9B19-F24E-11F2-7890021195A6}"/>
              </a:ext>
            </a:extLst>
          </p:cNvPr>
          <p:cNvSpPr txBox="1"/>
          <p:nvPr/>
        </p:nvSpPr>
        <p:spPr>
          <a:xfrm>
            <a:off x="1419225" y="1935580"/>
            <a:ext cx="9353550" cy="3693319"/>
          </a:xfrm>
          <a:prstGeom prst="rect">
            <a:avLst/>
          </a:prstGeom>
          <a:noFill/>
        </p:spPr>
        <p:txBody>
          <a:bodyPr wrap="square">
            <a:spAutoFit/>
          </a:bodyPr>
          <a:lstStyle/>
          <a:p>
            <a:r>
              <a:rPr lang="en-US" sz="2000" b="1" dirty="0">
                <a:solidFill>
                  <a:schemeClr val="accent6">
                    <a:lumMod val="60000"/>
                    <a:lumOff val="40000"/>
                  </a:schemeClr>
                </a:solidFill>
                <a:effectLst/>
                <a:latin typeface="Arial" panose="020B0604020202020204" pitchFamily="34" charset="0"/>
              </a:rPr>
              <a:t>The most common things that parents </a:t>
            </a:r>
            <a:r>
              <a:rPr lang="en-US" sz="2000" b="1" dirty="0">
                <a:solidFill>
                  <a:schemeClr val="accent6">
                    <a:lumMod val="75000"/>
                  </a:schemeClr>
                </a:solidFill>
                <a:effectLst/>
                <a:latin typeface="Arial" panose="020B0604020202020204" pitchFamily="34" charset="0"/>
              </a:rPr>
              <a:t>liked</a:t>
            </a:r>
            <a:r>
              <a:rPr lang="en-US" sz="2000" b="1" dirty="0">
                <a:solidFill>
                  <a:schemeClr val="accent6">
                    <a:lumMod val="60000"/>
                    <a:lumOff val="40000"/>
                  </a:schemeClr>
                </a:solidFill>
                <a:effectLst/>
                <a:latin typeface="Arial" panose="020B0604020202020204" pitchFamily="34" charset="0"/>
              </a:rPr>
              <a:t> about their experience</a:t>
            </a:r>
          </a:p>
          <a:p>
            <a:br>
              <a:rPr lang="en-US" sz="1600" dirty="0">
                <a:solidFill>
                  <a:srgbClr val="000000"/>
                </a:solidFill>
                <a:effectLst/>
                <a:latin typeface="Arial" panose="020B0604020202020204" pitchFamily="34" charset="0"/>
              </a:rPr>
            </a:br>
            <a:r>
              <a:rPr lang="en-US" b="1" dirty="0">
                <a:solidFill>
                  <a:srgbClr val="000000"/>
                </a:solidFill>
                <a:effectLst/>
                <a:latin typeface="Arial" panose="020B0604020202020204" pitchFamily="34" charset="0"/>
              </a:rPr>
              <a:t>Effective Coaching:</a:t>
            </a:r>
            <a:r>
              <a:rPr lang="en-US" dirty="0">
                <a:solidFill>
                  <a:srgbClr val="000000"/>
                </a:solidFill>
                <a:effectLst/>
                <a:latin typeface="Arial" panose="020B0604020202020204" pitchFamily="34" charset="0"/>
              </a:rPr>
              <a:t> Coaches were frequently commended for their enthusiasm, patience, and supportiveness.</a:t>
            </a:r>
          </a:p>
          <a:p>
            <a:endParaRPr lang="en-US" b="1" dirty="0">
              <a:solidFill>
                <a:srgbClr val="000000"/>
              </a:solidFill>
              <a:effectLst/>
              <a:latin typeface="Arial" panose="020B0604020202020204" pitchFamily="34" charset="0"/>
            </a:endParaRPr>
          </a:p>
          <a:p>
            <a:r>
              <a:rPr lang="en-US" b="1" dirty="0">
                <a:solidFill>
                  <a:srgbClr val="000000"/>
                </a:solidFill>
                <a:effectLst/>
                <a:latin typeface="Arial" panose="020B0604020202020204" pitchFamily="34" charset="0"/>
              </a:rPr>
              <a:t>Sense of Community:</a:t>
            </a:r>
            <a:r>
              <a:rPr lang="en-US" dirty="0">
                <a:solidFill>
                  <a:srgbClr val="000000"/>
                </a:solidFill>
                <a:effectLst/>
                <a:latin typeface="Arial" panose="020B0604020202020204" pitchFamily="34" charset="0"/>
              </a:rPr>
              <a:t> Parents appreciated the local team structures that enabled children to play alongside their classmates and foster friendships.</a:t>
            </a:r>
            <a:endParaRPr lang="en-US" dirty="0">
              <a:solidFill>
                <a:srgbClr val="000000"/>
              </a:solidFill>
              <a:latin typeface="Arial" panose="020B0604020202020204" pitchFamily="34" charset="0"/>
            </a:endParaRPr>
          </a:p>
          <a:p>
            <a:endParaRPr lang="en-US" b="1" dirty="0">
              <a:solidFill>
                <a:srgbClr val="000000"/>
              </a:solidFill>
              <a:effectLst/>
              <a:latin typeface="Arial" panose="020B0604020202020204" pitchFamily="34" charset="0"/>
            </a:endParaRPr>
          </a:p>
          <a:p>
            <a:r>
              <a:rPr lang="en-US" b="1" dirty="0">
                <a:solidFill>
                  <a:srgbClr val="000000"/>
                </a:solidFill>
                <a:effectLst/>
                <a:latin typeface="Arial" panose="020B0604020202020204" pitchFamily="34" charset="0"/>
              </a:rPr>
              <a:t>Convenient Scheduling:</a:t>
            </a:r>
            <a:r>
              <a:rPr lang="en-US" dirty="0">
                <a:solidFill>
                  <a:srgbClr val="000000"/>
                </a:solidFill>
                <a:effectLst/>
                <a:latin typeface="Arial" panose="020B0604020202020204" pitchFamily="34" charset="0"/>
              </a:rPr>
              <a:t> The consistency of weekly games occurring on the same day was valued, as it facilitated family planning and participation.</a:t>
            </a:r>
            <a:endParaRPr lang="en-US" dirty="0">
              <a:solidFill>
                <a:srgbClr val="000000"/>
              </a:solidFill>
              <a:latin typeface="Arial" panose="020B0604020202020204" pitchFamily="34" charset="0"/>
            </a:endParaRPr>
          </a:p>
          <a:p>
            <a:endParaRPr lang="en-US" b="1" dirty="0">
              <a:solidFill>
                <a:srgbClr val="000000"/>
              </a:solidFill>
              <a:effectLst/>
              <a:latin typeface="Arial" panose="020B0604020202020204" pitchFamily="34" charset="0"/>
            </a:endParaRPr>
          </a:p>
          <a:p>
            <a:r>
              <a:rPr lang="en-US" b="1" dirty="0">
                <a:solidFill>
                  <a:srgbClr val="000000"/>
                </a:solidFill>
                <a:effectLst/>
                <a:latin typeface="Arial" panose="020B0604020202020204" pitchFamily="34" charset="0"/>
              </a:rPr>
              <a:t>Supportive Atmosphere:</a:t>
            </a:r>
            <a:r>
              <a:rPr lang="en-US" dirty="0">
                <a:solidFill>
                  <a:srgbClr val="000000"/>
                </a:solidFill>
                <a:effectLst/>
                <a:latin typeface="Arial" panose="020B0604020202020204" pitchFamily="34" charset="0"/>
              </a:rPr>
              <a:t> The overall environment among coaches, parents, and players was characterized as collaborative, friendly, and centered on growth and enjoyment.</a:t>
            </a:r>
            <a:endParaRPr lang="en-US" dirty="0"/>
          </a:p>
        </p:txBody>
      </p:sp>
    </p:spTree>
    <p:extLst>
      <p:ext uri="{BB962C8B-B14F-4D97-AF65-F5344CB8AC3E}">
        <p14:creationId xmlns:p14="http://schemas.microsoft.com/office/powerpoint/2010/main" val="297249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ECC11-EA8E-C829-28E9-DEC223937440}"/>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BCF780A9-EFFD-062D-D515-BBC094DCFF9C}"/>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4EAA811-3D02-3A24-DC19-CD3FB8343600}"/>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Trends – AI Comment Analysis, Fall 2024</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350C038A-C957-B91D-BC07-94E93BB30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7" name="TextBox 6">
            <a:extLst>
              <a:ext uri="{FF2B5EF4-FFF2-40B4-BE49-F238E27FC236}">
                <a16:creationId xmlns:a16="http://schemas.microsoft.com/office/drawing/2014/main" id="{4B60A894-2984-C277-3E86-C6BF22D12D9D}"/>
              </a:ext>
            </a:extLst>
          </p:cNvPr>
          <p:cNvSpPr txBox="1"/>
          <p:nvPr/>
        </p:nvSpPr>
        <p:spPr>
          <a:xfrm>
            <a:off x="1519238" y="2025638"/>
            <a:ext cx="9153526" cy="3724096"/>
          </a:xfrm>
          <a:prstGeom prst="rect">
            <a:avLst/>
          </a:prstGeom>
          <a:noFill/>
        </p:spPr>
        <p:txBody>
          <a:bodyPr wrap="square">
            <a:spAutoFit/>
          </a:bodyPr>
          <a:lstStyle/>
          <a:p>
            <a:r>
              <a:rPr lang="en-US" sz="2000" b="1" dirty="0">
                <a:solidFill>
                  <a:schemeClr val="accent2">
                    <a:lumMod val="60000"/>
                    <a:lumOff val="40000"/>
                  </a:schemeClr>
                </a:solidFill>
                <a:effectLst/>
                <a:latin typeface="Arial" panose="020B0604020202020204" pitchFamily="34" charset="0"/>
              </a:rPr>
              <a:t>The most common things that parents </a:t>
            </a:r>
            <a:r>
              <a:rPr lang="en-US" sz="2000" b="1" dirty="0">
                <a:solidFill>
                  <a:schemeClr val="accent2">
                    <a:lumMod val="75000"/>
                  </a:schemeClr>
                </a:solidFill>
                <a:effectLst/>
                <a:latin typeface="Arial" panose="020B0604020202020204" pitchFamily="34" charset="0"/>
              </a:rPr>
              <a:t>disliked</a:t>
            </a:r>
            <a:r>
              <a:rPr lang="en-US" sz="2000" b="1" dirty="0">
                <a:solidFill>
                  <a:schemeClr val="accent2">
                    <a:lumMod val="60000"/>
                    <a:lumOff val="40000"/>
                  </a:schemeClr>
                </a:solidFill>
                <a:effectLst/>
                <a:latin typeface="Arial" panose="020B0604020202020204" pitchFamily="34" charset="0"/>
              </a:rPr>
              <a:t> about their experience</a:t>
            </a:r>
          </a:p>
          <a:p>
            <a:pPr marL="347472" indent="-347472" algn="l" rtl="0" eaLnBrk="1" latinLnBrk="0" hangingPunct="1">
              <a:buFont typeface="+mj-lt"/>
              <a:buAutoNum type="arabicPeriod"/>
            </a:pPr>
            <a:endParaRPr lang="en-US" sz="1800" b="1" dirty="0">
              <a:solidFill>
                <a:srgbClr val="000000"/>
              </a:solidFill>
              <a:effectLst/>
              <a:latin typeface="Arial" panose="020B0604020202020204" pitchFamily="34" charset="0"/>
            </a:endParaRPr>
          </a:p>
          <a:p>
            <a:pPr algn="l" rtl="0" eaLnBrk="1" latinLnBrk="0" hangingPunct="1"/>
            <a:r>
              <a:rPr lang="en-US" b="1" dirty="0">
                <a:solidFill>
                  <a:srgbClr val="000000"/>
                </a:solidFill>
                <a:latin typeface="Arial" panose="020B0604020202020204" pitchFamily="34" charset="0"/>
              </a:rPr>
              <a:t>V</a:t>
            </a:r>
            <a:r>
              <a:rPr lang="en-US" sz="1800" b="1" dirty="0">
                <a:solidFill>
                  <a:srgbClr val="000000"/>
                </a:solidFill>
                <a:effectLst/>
                <a:latin typeface="Arial" panose="020B0604020202020204" pitchFamily="34" charset="0"/>
              </a:rPr>
              <a:t>ariable Quality of Practice:</a:t>
            </a:r>
            <a:r>
              <a:rPr lang="en-US" sz="1800" dirty="0">
                <a:solidFill>
                  <a:srgbClr val="000000"/>
                </a:solidFill>
                <a:effectLst/>
                <a:latin typeface="Arial" panose="020B0604020202020204" pitchFamily="34" charset="0"/>
              </a:rPr>
              <a:t> Some parents expressed concerns regarding the lack of enthusiasm or energy from specific coaches, along with a scarcity of drills focused on skill development or effective gameplay during practice sessions.</a:t>
            </a:r>
          </a:p>
          <a:p>
            <a:pPr marL="347472" indent="-347472" algn="l" rtl="0" eaLnBrk="1" latinLnBrk="0" hangingPunct="1">
              <a:buFont typeface="+mj-lt"/>
              <a:buAutoNum type="arabicPeriod"/>
            </a:pPr>
            <a:endParaRPr lang="en-US" sz="1800" b="1" dirty="0">
              <a:solidFill>
                <a:srgbClr val="000000"/>
              </a:solidFill>
              <a:effectLst/>
              <a:latin typeface="Arial" panose="020B0604020202020204" pitchFamily="34" charset="0"/>
            </a:endParaRPr>
          </a:p>
          <a:p>
            <a:pPr algn="l" rtl="0" eaLnBrk="1" latinLnBrk="0" hangingPunct="1"/>
            <a:r>
              <a:rPr lang="en-US" sz="1800" b="1" dirty="0">
                <a:solidFill>
                  <a:srgbClr val="000000"/>
                </a:solidFill>
                <a:effectLst/>
                <a:latin typeface="Arial" panose="020B0604020202020204" pitchFamily="34" charset="0"/>
              </a:rPr>
              <a:t>Difficulties with Social Integration:</a:t>
            </a:r>
            <a:r>
              <a:rPr lang="en-US" sz="1800" dirty="0">
                <a:solidFill>
                  <a:srgbClr val="000000"/>
                </a:solidFill>
                <a:effectLst/>
                <a:latin typeface="Arial" panose="020B0604020202020204" pitchFamily="34" charset="0"/>
              </a:rPr>
              <a:t> New children or those unfamiliar with their teammates occasionally felt excluded, particularly when other players had already formed friendships.</a:t>
            </a:r>
          </a:p>
          <a:p>
            <a:pPr marL="347472" indent="-347472" algn="l" rtl="0" eaLnBrk="1" latinLnBrk="0" hangingPunct="1">
              <a:buFont typeface="+mj-lt"/>
              <a:buAutoNum type="arabicPeriod"/>
            </a:pPr>
            <a:endParaRPr lang="en-US" sz="1800" b="1" dirty="0">
              <a:solidFill>
                <a:srgbClr val="000000"/>
              </a:solidFill>
              <a:effectLst/>
              <a:latin typeface="Arial" panose="020B0604020202020204" pitchFamily="34" charset="0"/>
            </a:endParaRPr>
          </a:p>
          <a:p>
            <a:pPr algn="l" rtl="0" eaLnBrk="1" latinLnBrk="0" hangingPunct="1"/>
            <a:r>
              <a:rPr lang="en-US" sz="1800" b="1" dirty="0">
                <a:solidFill>
                  <a:srgbClr val="000000"/>
                </a:solidFill>
                <a:effectLst/>
                <a:latin typeface="Arial" panose="020B0604020202020204" pitchFamily="34" charset="0"/>
              </a:rPr>
              <a:t>Conflicts with Scheduling:</a:t>
            </a:r>
            <a:r>
              <a:rPr lang="en-US" sz="1800" dirty="0">
                <a:solidFill>
                  <a:srgbClr val="000000"/>
                </a:solidFill>
                <a:effectLst/>
                <a:latin typeface="Arial" panose="020B0604020202020204" pitchFamily="34" charset="0"/>
              </a:rPr>
              <a:t> Weekend practice sessions, particularly when there were two each week, posed difficulties for many families with young children and hectic schedules.</a:t>
            </a:r>
            <a:endParaRPr lang="en-US" dirty="0"/>
          </a:p>
        </p:txBody>
      </p:sp>
    </p:spTree>
    <p:extLst>
      <p:ext uri="{BB962C8B-B14F-4D97-AF65-F5344CB8AC3E}">
        <p14:creationId xmlns:p14="http://schemas.microsoft.com/office/powerpoint/2010/main" val="212588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97E2-00F8-803A-7A94-A6D25A36642E}"/>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CABB8E43-5DBB-1AA1-05D3-5E2175EA1E03}"/>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9E15910-11CA-B596-FF1E-15E8611E3957}"/>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Trends – AI Comment Analysis, Fall 2024</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9C03B3AF-DDDA-92BF-2720-25868E7E9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9D8DF582-B12B-809A-9D32-6AF67B787389}"/>
              </a:ext>
            </a:extLst>
          </p:cNvPr>
          <p:cNvSpPr txBox="1"/>
          <p:nvPr/>
        </p:nvSpPr>
        <p:spPr>
          <a:xfrm>
            <a:off x="1914525" y="1930008"/>
            <a:ext cx="8362950" cy="4001095"/>
          </a:xfrm>
          <a:prstGeom prst="rect">
            <a:avLst/>
          </a:prstGeom>
          <a:noFill/>
        </p:spPr>
        <p:txBody>
          <a:bodyPr wrap="square">
            <a:spAutoFit/>
          </a:bodyPr>
          <a:lstStyle/>
          <a:p>
            <a:r>
              <a:rPr lang="en-US" sz="2000" b="1" dirty="0">
                <a:solidFill>
                  <a:schemeClr val="accent1">
                    <a:lumMod val="60000"/>
                    <a:lumOff val="40000"/>
                  </a:schemeClr>
                </a:solidFill>
                <a:effectLst/>
                <a:latin typeface="Arial" panose="020B0604020202020204" pitchFamily="34" charset="0"/>
              </a:rPr>
              <a:t>The most common ideas for </a:t>
            </a:r>
            <a:r>
              <a:rPr lang="en-US" sz="2000" b="1" dirty="0">
                <a:solidFill>
                  <a:schemeClr val="accent1">
                    <a:lumMod val="75000"/>
                  </a:schemeClr>
                </a:solidFill>
                <a:effectLst/>
                <a:latin typeface="Arial" panose="020B0604020202020204" pitchFamily="34" charset="0"/>
              </a:rPr>
              <a:t>improvement</a:t>
            </a:r>
          </a:p>
          <a:p>
            <a:pPr marL="0" indent="0" algn="l" rtl="0" eaLnBrk="1" latinLnBrk="0" hangingPunct="1">
              <a:buNone/>
            </a:pPr>
            <a:br>
              <a:rPr lang="en-US" sz="1800" dirty="0">
                <a:solidFill>
                  <a:srgbClr val="000000"/>
                </a:solidFill>
                <a:effectLst/>
                <a:latin typeface="Arial" panose="020B0604020202020204" pitchFamily="34" charset="0"/>
              </a:rPr>
            </a:br>
            <a:r>
              <a:rPr lang="en-US" sz="1800" b="1" dirty="0">
                <a:solidFill>
                  <a:srgbClr val="000000"/>
                </a:solidFill>
                <a:effectLst/>
                <a:latin typeface="Arial" panose="020B0604020202020204" pitchFamily="34" charset="0"/>
              </a:rPr>
              <a:t>Refine Practice Format:</a:t>
            </a:r>
            <a:r>
              <a:rPr lang="en-US" sz="1800" dirty="0">
                <a:solidFill>
                  <a:srgbClr val="000000"/>
                </a:solidFill>
                <a:effectLst/>
                <a:latin typeface="Arial" panose="020B0604020202020204" pitchFamily="34" charset="0"/>
              </a:rPr>
              <a:t> Incorporate additional drills and active play to strike a balance between skill development and enjoyment, while maintaining consistency among teams.</a:t>
            </a:r>
            <a:br>
              <a:rPr lang="en-US" sz="1800" dirty="0">
                <a:solidFill>
                  <a:srgbClr val="000000"/>
                </a:solidFill>
                <a:effectLst/>
                <a:latin typeface="Arial" panose="020B0604020202020204" pitchFamily="34" charset="0"/>
              </a:rPr>
            </a:br>
            <a:endParaRPr lang="en-US" sz="1800" dirty="0">
              <a:solidFill>
                <a:srgbClr val="000000"/>
              </a:solidFill>
              <a:effectLst/>
              <a:latin typeface="Arial" panose="020B0604020202020204" pitchFamily="34" charset="0"/>
            </a:endParaRPr>
          </a:p>
          <a:p>
            <a:pPr marL="0" indent="0" algn="l" rtl="0" eaLnBrk="1" latinLnBrk="0" hangingPunct="1">
              <a:buNone/>
            </a:pPr>
            <a:r>
              <a:rPr lang="en-US" sz="1800" b="1" dirty="0">
                <a:solidFill>
                  <a:srgbClr val="000000"/>
                </a:solidFill>
                <a:effectLst/>
                <a:latin typeface="Arial" panose="020B0604020202020204" pitchFamily="34" charset="0"/>
              </a:rPr>
              <a:t>Increase Coach Involvement:</a:t>
            </a:r>
            <a:r>
              <a:rPr lang="en-US" sz="1800" dirty="0">
                <a:solidFill>
                  <a:srgbClr val="000000"/>
                </a:solidFill>
                <a:effectLst/>
                <a:latin typeface="Arial" panose="020B0604020202020204" pitchFamily="34" charset="0"/>
              </a:rPr>
              <a:t> Provide coaches with training or resources to enhance the energy and structure of their sessions.</a:t>
            </a:r>
            <a:br>
              <a:rPr lang="en-US" sz="1800" dirty="0">
                <a:solidFill>
                  <a:srgbClr val="000000"/>
                </a:solidFill>
                <a:effectLst/>
                <a:latin typeface="Arial" panose="020B0604020202020204" pitchFamily="34" charset="0"/>
              </a:rPr>
            </a:br>
            <a:endParaRPr lang="en-US" sz="1800" dirty="0">
              <a:solidFill>
                <a:srgbClr val="000000"/>
              </a:solidFill>
              <a:effectLst/>
              <a:latin typeface="Arial" panose="020B0604020202020204" pitchFamily="34" charset="0"/>
            </a:endParaRPr>
          </a:p>
          <a:p>
            <a:pPr marL="0" indent="0" algn="l" rtl="0" eaLnBrk="1" latinLnBrk="0" hangingPunct="1">
              <a:buNone/>
            </a:pPr>
            <a:r>
              <a:rPr lang="en-US" sz="1800" b="1" dirty="0">
                <a:solidFill>
                  <a:srgbClr val="000000"/>
                </a:solidFill>
                <a:effectLst/>
                <a:latin typeface="Arial" panose="020B0604020202020204" pitchFamily="34" charset="0"/>
              </a:rPr>
              <a:t>Promote Social Inclusion:</a:t>
            </a:r>
            <a:r>
              <a:rPr lang="en-US" sz="1800" dirty="0">
                <a:solidFill>
                  <a:srgbClr val="000000"/>
                </a:solidFill>
                <a:effectLst/>
                <a:latin typeface="Arial" panose="020B0604020202020204" pitchFamily="34" charset="0"/>
              </a:rPr>
              <a:t> Think about gathering data on friend preferences during registration to create more balanced teams and foster social connections.</a:t>
            </a:r>
            <a:br>
              <a:rPr lang="en-US" sz="1800" dirty="0">
                <a:solidFill>
                  <a:srgbClr val="000000"/>
                </a:solidFill>
                <a:effectLst/>
                <a:latin typeface="Arial" panose="020B0604020202020204" pitchFamily="34" charset="0"/>
              </a:rPr>
            </a:br>
            <a:endParaRPr lang="en-US" sz="1800" dirty="0">
              <a:solidFill>
                <a:srgbClr val="000000"/>
              </a:solidFill>
              <a:effectLst/>
              <a:latin typeface="Arial" panose="020B0604020202020204" pitchFamily="34" charset="0"/>
            </a:endParaRPr>
          </a:p>
          <a:p>
            <a:pPr marL="0" indent="0" algn="l" rtl="0" eaLnBrk="1" latinLnBrk="0" hangingPunct="1">
              <a:buNone/>
            </a:pPr>
            <a:r>
              <a:rPr lang="en-US" sz="1800" b="1" dirty="0">
                <a:solidFill>
                  <a:srgbClr val="000000"/>
                </a:solidFill>
                <a:effectLst/>
                <a:latin typeface="Arial" panose="020B0604020202020204" pitchFamily="34" charset="0"/>
              </a:rPr>
              <a:t>Reassess Practice Scheduling:</a:t>
            </a:r>
            <a:r>
              <a:rPr lang="en-US" sz="1800" dirty="0">
                <a:solidFill>
                  <a:srgbClr val="000000"/>
                </a:solidFill>
                <a:effectLst/>
                <a:latin typeface="Arial" panose="020B0604020202020204" pitchFamily="34" charset="0"/>
              </a:rPr>
              <a:t> Limit or eliminate weekend practices for younger age groups to improve attendance and overall satisfaction.</a:t>
            </a:r>
            <a:endParaRPr lang="en-US" dirty="0"/>
          </a:p>
        </p:txBody>
      </p:sp>
    </p:spTree>
    <p:extLst>
      <p:ext uri="{BB962C8B-B14F-4D97-AF65-F5344CB8AC3E}">
        <p14:creationId xmlns:p14="http://schemas.microsoft.com/office/powerpoint/2010/main" val="69470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F17D17B-77F7-4155-8DD7-5F31678A9100}"/>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8829E2E-36F3-40DC-A309-FFDD37F3392E}"/>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Upcoming Survey Timeline</a:t>
            </a:r>
          </a:p>
        </p:txBody>
      </p:sp>
      <p:pic>
        <p:nvPicPr>
          <p:cNvPr id="9" name="Picture 8" descr="A logo with a black background&#10;&#10;Description automatically generated">
            <a:extLst>
              <a:ext uri="{FF2B5EF4-FFF2-40B4-BE49-F238E27FC236}">
                <a16:creationId xmlns:a16="http://schemas.microsoft.com/office/drawing/2014/main" id="{BCCBB102-17DD-0C13-0216-6E52E6C9F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3" name="Rectangle: Rounded Corners 2">
            <a:extLst>
              <a:ext uri="{FF2B5EF4-FFF2-40B4-BE49-F238E27FC236}">
                <a16:creationId xmlns:a16="http://schemas.microsoft.com/office/drawing/2014/main" id="{F32B7DB3-FE17-10FB-0A87-3C4771816BAD}"/>
              </a:ext>
            </a:extLst>
          </p:cNvPr>
          <p:cNvSpPr/>
          <p:nvPr/>
        </p:nvSpPr>
        <p:spPr>
          <a:xfrm>
            <a:off x="3475953" y="4442700"/>
            <a:ext cx="1060846" cy="68529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6" descr="Analytics">
            <a:extLst>
              <a:ext uri="{FF2B5EF4-FFF2-40B4-BE49-F238E27FC236}">
                <a16:creationId xmlns:a16="http://schemas.microsoft.com/office/drawing/2014/main" id="{65017773-0D18-06DD-9EDC-39F627580A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16" t="16526" r="8366" b="15413"/>
          <a:stretch/>
        </p:blipFill>
        <p:spPr bwMode="auto">
          <a:xfrm>
            <a:off x="3505830" y="4121991"/>
            <a:ext cx="997066" cy="743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a:extLst>
              <a:ext uri="{FF2B5EF4-FFF2-40B4-BE49-F238E27FC236}">
                <a16:creationId xmlns:a16="http://schemas.microsoft.com/office/drawing/2014/main" id="{05FC744F-B0D5-5391-4460-9B45BE38666A}"/>
              </a:ext>
            </a:extLst>
          </p:cNvPr>
          <p:cNvPicPr>
            <a:picLocks noChangeAspect="1" noChangeArrowheads="1"/>
          </p:cNvPicPr>
          <p:nvPr/>
        </p:nvPicPr>
        <p:blipFill>
          <a:blip r:embed="rId4">
            <a:alphaModFix amt="3500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675021">
            <a:off x="8658474" y="2854285"/>
            <a:ext cx="2465651" cy="24604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285209-9C8D-09CF-6C75-0E7C8A01DD0F}"/>
              </a:ext>
            </a:extLst>
          </p:cNvPr>
          <p:cNvSpPr txBox="1"/>
          <p:nvPr/>
        </p:nvSpPr>
        <p:spPr>
          <a:xfrm>
            <a:off x="9039999" y="3329551"/>
            <a:ext cx="2000540" cy="1415772"/>
          </a:xfrm>
          <a:prstGeom prst="rect">
            <a:avLst/>
          </a:prstGeom>
          <a:noFill/>
        </p:spPr>
        <p:txBody>
          <a:bodyPr wrap="square" rtlCol="0">
            <a:spAutoFit/>
          </a:bodyPr>
          <a:lstStyle/>
          <a:p>
            <a:r>
              <a:rPr lang="en-US" sz="1600" b="1" dirty="0"/>
              <a:t>Survey again </a:t>
            </a:r>
            <a:r>
              <a:rPr lang="en-US" sz="1400" dirty="0"/>
              <a:t>to measure progress and the effectiveness of your actions which leads to faster learning and improvement</a:t>
            </a:r>
            <a:endParaRPr lang="en-US" sz="1600" dirty="0"/>
          </a:p>
        </p:txBody>
      </p:sp>
      <p:pic>
        <p:nvPicPr>
          <p:cNvPr id="11" name="Picture 2">
            <a:extLst>
              <a:ext uri="{FF2B5EF4-FFF2-40B4-BE49-F238E27FC236}">
                <a16:creationId xmlns:a16="http://schemas.microsoft.com/office/drawing/2014/main" id="{15D43BBF-F903-72B7-3F2F-AB3C7C8FE7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845" y="2013041"/>
            <a:ext cx="480226" cy="592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omment Bubble Icon Png #267700 - Free Icons Library">
            <a:extLst>
              <a:ext uri="{FF2B5EF4-FFF2-40B4-BE49-F238E27FC236}">
                <a16:creationId xmlns:a16="http://schemas.microsoft.com/office/drawing/2014/main" id="{2D12BF37-3C53-8E1E-2661-A90F8C76E2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2673" y="3047986"/>
            <a:ext cx="656678" cy="6566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Go - free icon">
            <a:extLst>
              <a:ext uri="{FF2B5EF4-FFF2-40B4-BE49-F238E27FC236}">
                <a16:creationId xmlns:a16="http://schemas.microsoft.com/office/drawing/2014/main" id="{6796A939-3C01-6E1D-7D31-FD58EBA14B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2599" y="5278459"/>
            <a:ext cx="743323" cy="7433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D533CA9-899D-BC9B-31B7-0013CAEF1F1E}"/>
              </a:ext>
            </a:extLst>
          </p:cNvPr>
          <p:cNvSpPr txBox="1"/>
          <p:nvPr/>
        </p:nvSpPr>
        <p:spPr>
          <a:xfrm>
            <a:off x="2942325" y="2030800"/>
            <a:ext cx="6726627" cy="553998"/>
          </a:xfrm>
          <a:prstGeom prst="rect">
            <a:avLst/>
          </a:prstGeom>
          <a:noFill/>
        </p:spPr>
        <p:txBody>
          <a:bodyPr wrap="square" rtlCol="0">
            <a:spAutoFit/>
          </a:bodyPr>
          <a:lstStyle/>
          <a:p>
            <a:r>
              <a:rPr lang="en-US" sz="1600" b="1" dirty="0"/>
              <a:t>Acquire and Prepare Data.</a:t>
            </a:r>
            <a:r>
              <a:rPr lang="en-US" sz="1600" dirty="0"/>
              <a:t> </a:t>
            </a:r>
            <a:r>
              <a:rPr lang="en-US" sz="1400" dirty="0"/>
              <a:t>Satori will get data from RAMP, remove duplicates and other errors, and prepare the data for the survey.</a:t>
            </a:r>
            <a:endParaRPr lang="en-US" sz="1600" dirty="0"/>
          </a:p>
        </p:txBody>
      </p:sp>
      <p:sp>
        <p:nvSpPr>
          <p:cNvPr id="18" name="TextBox 17">
            <a:extLst>
              <a:ext uri="{FF2B5EF4-FFF2-40B4-BE49-F238E27FC236}">
                <a16:creationId xmlns:a16="http://schemas.microsoft.com/office/drawing/2014/main" id="{6FD32602-E87D-3F9C-B757-7A3C0F474E06}"/>
              </a:ext>
            </a:extLst>
          </p:cNvPr>
          <p:cNvSpPr txBox="1"/>
          <p:nvPr/>
        </p:nvSpPr>
        <p:spPr>
          <a:xfrm>
            <a:off x="3838593" y="3073093"/>
            <a:ext cx="4951446" cy="553998"/>
          </a:xfrm>
          <a:prstGeom prst="rect">
            <a:avLst/>
          </a:prstGeom>
          <a:noFill/>
        </p:spPr>
        <p:txBody>
          <a:bodyPr wrap="square" rtlCol="0">
            <a:spAutoFit/>
          </a:bodyPr>
          <a:lstStyle/>
          <a:p>
            <a:r>
              <a:rPr lang="en-US" sz="1600" b="1" dirty="0"/>
              <a:t>Administer Survey.</a:t>
            </a:r>
            <a:r>
              <a:rPr lang="en-US" sz="1600" dirty="0"/>
              <a:t> </a:t>
            </a:r>
            <a:r>
              <a:rPr lang="en-US" sz="1400" dirty="0"/>
              <a:t>Satori will lead each step of the process, but SSA, and each club, can contribute to increase response rates.</a:t>
            </a:r>
            <a:endParaRPr lang="en-US" sz="1600" dirty="0"/>
          </a:p>
        </p:txBody>
      </p:sp>
      <p:sp>
        <p:nvSpPr>
          <p:cNvPr id="19" name="TextBox 18">
            <a:extLst>
              <a:ext uri="{FF2B5EF4-FFF2-40B4-BE49-F238E27FC236}">
                <a16:creationId xmlns:a16="http://schemas.microsoft.com/office/drawing/2014/main" id="{BDFE7F6C-E092-CFDD-F1F4-823B58C11411}"/>
              </a:ext>
            </a:extLst>
          </p:cNvPr>
          <p:cNvSpPr txBox="1"/>
          <p:nvPr/>
        </p:nvSpPr>
        <p:spPr>
          <a:xfrm>
            <a:off x="4564260" y="4115386"/>
            <a:ext cx="4299341" cy="769441"/>
          </a:xfrm>
          <a:prstGeom prst="rect">
            <a:avLst/>
          </a:prstGeom>
          <a:noFill/>
        </p:spPr>
        <p:txBody>
          <a:bodyPr wrap="square" rtlCol="0">
            <a:spAutoFit/>
          </a:bodyPr>
          <a:lstStyle/>
          <a:p>
            <a:r>
              <a:rPr lang="en-US" sz="1600" b="1" dirty="0"/>
              <a:t>Provide Results.</a:t>
            </a:r>
            <a:r>
              <a:rPr lang="en-US" sz="1600" dirty="0"/>
              <a:t> </a:t>
            </a:r>
            <a:r>
              <a:rPr lang="en-US" sz="1400" dirty="0"/>
              <a:t>Satori will provide reports to SSA staff who will distribute to member clubs. Contact Satori if you’re interested in access to Power BI analysis tool.</a:t>
            </a:r>
            <a:endParaRPr lang="en-US" sz="1600" dirty="0"/>
          </a:p>
        </p:txBody>
      </p:sp>
      <p:sp>
        <p:nvSpPr>
          <p:cNvPr id="20" name="TextBox 19">
            <a:extLst>
              <a:ext uri="{FF2B5EF4-FFF2-40B4-BE49-F238E27FC236}">
                <a16:creationId xmlns:a16="http://schemas.microsoft.com/office/drawing/2014/main" id="{5245FC6D-FA36-1D48-097B-9F5504D6117D}"/>
              </a:ext>
            </a:extLst>
          </p:cNvPr>
          <p:cNvSpPr txBox="1"/>
          <p:nvPr/>
        </p:nvSpPr>
        <p:spPr>
          <a:xfrm>
            <a:off x="5000472" y="5373121"/>
            <a:ext cx="5222145" cy="553998"/>
          </a:xfrm>
          <a:prstGeom prst="rect">
            <a:avLst/>
          </a:prstGeom>
          <a:noFill/>
        </p:spPr>
        <p:txBody>
          <a:bodyPr wrap="square" rtlCol="0">
            <a:spAutoFit/>
          </a:bodyPr>
          <a:lstStyle/>
          <a:p>
            <a:r>
              <a:rPr lang="en-US" sz="1600" b="1" dirty="0"/>
              <a:t>Find Insights and Take Action.</a:t>
            </a:r>
            <a:r>
              <a:rPr lang="en-US" sz="1600" dirty="0"/>
              <a:t> </a:t>
            </a:r>
            <a:r>
              <a:rPr lang="en-US" sz="1400" dirty="0"/>
              <a:t>Use the reports and recommended actions to improve and grow.</a:t>
            </a:r>
            <a:endParaRPr lang="en-US" sz="1600" dirty="0"/>
          </a:p>
        </p:txBody>
      </p:sp>
      <p:cxnSp>
        <p:nvCxnSpPr>
          <p:cNvPr id="21" name="Straight Arrow Connector 20">
            <a:extLst>
              <a:ext uri="{FF2B5EF4-FFF2-40B4-BE49-F238E27FC236}">
                <a16:creationId xmlns:a16="http://schemas.microsoft.com/office/drawing/2014/main" id="{0CFF3B47-8DD0-D422-9FCE-7822DA6C6926}"/>
              </a:ext>
            </a:extLst>
          </p:cNvPr>
          <p:cNvCxnSpPr>
            <a:cxnSpLocks/>
          </p:cNvCxnSpPr>
          <p:nvPr/>
        </p:nvCxnSpPr>
        <p:spPr>
          <a:xfrm flipV="1">
            <a:off x="9232717" y="4933389"/>
            <a:ext cx="310393" cy="469783"/>
          </a:xfrm>
          <a:prstGeom prst="straightConnector1">
            <a:avLst/>
          </a:prstGeom>
          <a:ln w="28575">
            <a:solidFill>
              <a:schemeClr val="bg1">
                <a:lumMod val="8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DAF0C0B-1BDD-DDE9-9285-8A1855F3E765}"/>
              </a:ext>
            </a:extLst>
          </p:cNvPr>
          <p:cNvCxnSpPr>
            <a:cxnSpLocks/>
          </p:cNvCxnSpPr>
          <p:nvPr/>
        </p:nvCxnSpPr>
        <p:spPr>
          <a:xfrm flipH="1" flipV="1">
            <a:off x="9039999" y="2508970"/>
            <a:ext cx="318261" cy="428757"/>
          </a:xfrm>
          <a:prstGeom prst="straightConnector1">
            <a:avLst/>
          </a:prstGeom>
          <a:ln w="28575">
            <a:solidFill>
              <a:schemeClr val="bg1">
                <a:lumMod val="8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19F6B1BD-88DF-AA48-7217-05462088A191}"/>
              </a:ext>
            </a:extLst>
          </p:cNvPr>
          <p:cNvSpPr txBox="1"/>
          <p:nvPr/>
        </p:nvSpPr>
        <p:spPr>
          <a:xfrm>
            <a:off x="697028" y="2123133"/>
            <a:ext cx="1632611" cy="369332"/>
          </a:xfrm>
          <a:prstGeom prst="rect">
            <a:avLst/>
          </a:prstGeom>
          <a:noFill/>
        </p:spPr>
        <p:txBody>
          <a:bodyPr wrap="square" rtlCol="0">
            <a:spAutoFit/>
          </a:bodyPr>
          <a:lstStyle/>
          <a:p>
            <a:pPr algn="ctr"/>
            <a:r>
              <a:rPr lang="en-US" i="1" dirty="0">
                <a:solidFill>
                  <a:schemeClr val="tx1">
                    <a:lumMod val="50000"/>
                    <a:lumOff val="50000"/>
                  </a:schemeClr>
                </a:solidFill>
              </a:rPr>
              <a:t>underway</a:t>
            </a:r>
          </a:p>
        </p:txBody>
      </p:sp>
      <p:sp>
        <p:nvSpPr>
          <p:cNvPr id="38" name="TextBox 37">
            <a:extLst>
              <a:ext uri="{FF2B5EF4-FFF2-40B4-BE49-F238E27FC236}">
                <a16:creationId xmlns:a16="http://schemas.microsoft.com/office/drawing/2014/main" id="{CA114627-871C-A903-ACA0-B6FAC21A0676}"/>
              </a:ext>
            </a:extLst>
          </p:cNvPr>
          <p:cNvSpPr txBox="1"/>
          <p:nvPr/>
        </p:nvSpPr>
        <p:spPr>
          <a:xfrm>
            <a:off x="1037688" y="3191659"/>
            <a:ext cx="1993689" cy="369332"/>
          </a:xfrm>
          <a:prstGeom prst="rect">
            <a:avLst/>
          </a:prstGeom>
          <a:noFill/>
        </p:spPr>
        <p:txBody>
          <a:bodyPr wrap="square" rtlCol="0">
            <a:spAutoFit/>
          </a:bodyPr>
          <a:lstStyle/>
          <a:p>
            <a:pPr algn="ctr"/>
            <a:r>
              <a:rPr lang="en-US" i="1" dirty="0">
                <a:solidFill>
                  <a:schemeClr val="tx1">
                    <a:lumMod val="50000"/>
                    <a:lumOff val="50000"/>
                  </a:schemeClr>
                </a:solidFill>
              </a:rPr>
              <a:t>April 16 – April 26</a:t>
            </a:r>
          </a:p>
        </p:txBody>
      </p:sp>
      <p:sp>
        <p:nvSpPr>
          <p:cNvPr id="44" name="TextBox 43">
            <a:extLst>
              <a:ext uri="{FF2B5EF4-FFF2-40B4-BE49-F238E27FC236}">
                <a16:creationId xmlns:a16="http://schemas.microsoft.com/office/drawing/2014/main" id="{0B603965-A054-6FD7-7B22-5B9AF214FBB9}"/>
              </a:ext>
            </a:extLst>
          </p:cNvPr>
          <p:cNvSpPr txBox="1"/>
          <p:nvPr/>
        </p:nvSpPr>
        <p:spPr>
          <a:xfrm>
            <a:off x="2230944" y="4308986"/>
            <a:ext cx="1266532" cy="369332"/>
          </a:xfrm>
          <a:prstGeom prst="rect">
            <a:avLst/>
          </a:prstGeom>
          <a:noFill/>
        </p:spPr>
        <p:txBody>
          <a:bodyPr wrap="square" rtlCol="0">
            <a:spAutoFit/>
          </a:bodyPr>
          <a:lstStyle/>
          <a:p>
            <a:pPr algn="ctr"/>
            <a:r>
              <a:rPr lang="en-US" i="1" dirty="0">
                <a:solidFill>
                  <a:schemeClr val="tx1">
                    <a:lumMod val="50000"/>
                    <a:lumOff val="50000"/>
                  </a:schemeClr>
                </a:solidFill>
              </a:rPr>
              <a:t>May 2</a:t>
            </a:r>
          </a:p>
        </p:txBody>
      </p:sp>
    </p:spTree>
    <p:extLst>
      <p:ext uri="{BB962C8B-B14F-4D97-AF65-F5344CB8AC3E}">
        <p14:creationId xmlns:p14="http://schemas.microsoft.com/office/powerpoint/2010/main" val="66991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P spid="19" grpId="0"/>
      <p:bldP spid="20" grpId="0"/>
      <p:bldP spid="24" grpId="0"/>
      <p:bldP spid="38"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9053E-FA69-4724-63A6-BCEF6DFFD90A}"/>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D7F0E8C2-28EB-B6CD-E9D6-92B507E47A7E}"/>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4785D5B-253A-A7B6-6BB6-FF0F4A454D34}"/>
              </a:ext>
            </a:extLst>
          </p:cNvPr>
          <p:cNvSpPr txBox="1"/>
          <p:nvPr/>
        </p:nvSpPr>
        <p:spPr>
          <a:xfrm>
            <a:off x="398929" y="256333"/>
            <a:ext cx="9238130" cy="769441"/>
          </a:xfrm>
          <a:prstGeom prst="rect">
            <a:avLst/>
          </a:prstGeom>
          <a:noFill/>
        </p:spPr>
        <p:txBody>
          <a:bodyPr wrap="square" rtlCol="0">
            <a:spAutoFit/>
          </a:bodyPr>
          <a:lstStyle/>
          <a:p>
            <a:r>
              <a:rPr lang="en-US" sz="2400" dirty="0">
                <a:solidFill>
                  <a:schemeClr val="bg1"/>
                </a:solidFill>
                <a:latin typeface="Helvetica Neue" panose="020B0604020202020204" charset="0"/>
              </a:rPr>
              <a:t>Take Action</a:t>
            </a:r>
          </a:p>
          <a:p>
            <a:r>
              <a:rPr lang="en-US" sz="2000" i="1" dirty="0">
                <a:solidFill>
                  <a:schemeClr val="accent4"/>
                </a:solidFill>
                <a:latin typeface="Helvetica Neue" panose="020B0604020202020204" charset="0"/>
              </a:rPr>
              <a:t>What are some specific things I can do to get value from the results?</a:t>
            </a:r>
            <a:endParaRPr lang="en-US" i="1" dirty="0">
              <a:solidFill>
                <a:schemeClr val="accent4"/>
              </a:solidFill>
              <a:latin typeface="Helvetica Neue" panose="020B0604020202020204" charset="0"/>
            </a:endParaRPr>
          </a:p>
        </p:txBody>
      </p:sp>
      <p:pic>
        <p:nvPicPr>
          <p:cNvPr id="9" name="Picture 8" descr="A logo with a black background&#10;&#10;Description automatically generated">
            <a:extLst>
              <a:ext uri="{FF2B5EF4-FFF2-40B4-BE49-F238E27FC236}">
                <a16:creationId xmlns:a16="http://schemas.microsoft.com/office/drawing/2014/main" id="{E6D5108D-84FE-F33C-1FA6-AB9C8D1FB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2" name="TextBox 1">
            <a:extLst>
              <a:ext uri="{FF2B5EF4-FFF2-40B4-BE49-F238E27FC236}">
                <a16:creationId xmlns:a16="http://schemas.microsoft.com/office/drawing/2014/main" id="{293AB46E-A562-136B-B2C0-140C0D119D06}"/>
              </a:ext>
            </a:extLst>
          </p:cNvPr>
          <p:cNvSpPr txBox="1"/>
          <p:nvPr/>
        </p:nvSpPr>
        <p:spPr>
          <a:xfrm>
            <a:off x="1270781" y="1805356"/>
            <a:ext cx="9214340" cy="4401205"/>
          </a:xfrm>
          <a:prstGeom prst="rect">
            <a:avLst/>
          </a:prstGeom>
          <a:noFill/>
        </p:spPr>
        <p:txBody>
          <a:bodyPr wrap="square" rtlCol="0">
            <a:spAutoFit/>
          </a:bodyPr>
          <a:lstStyle/>
          <a:p>
            <a:pPr marL="342900" indent="-342900">
              <a:buFont typeface="+mj-lt"/>
              <a:buAutoNum type="arabicPeriod"/>
            </a:pPr>
            <a:r>
              <a:rPr lang="en-US" sz="2000" b="1" dirty="0"/>
              <a:t>Macro Quantitative Analysis</a:t>
            </a:r>
          </a:p>
          <a:p>
            <a:pPr marL="800100" lvl="1" indent="-342900">
              <a:buFont typeface="Arial" panose="020B0604020202020204" pitchFamily="34" charset="0"/>
              <a:buChar char="•"/>
            </a:pPr>
            <a:r>
              <a:rPr lang="en-US" sz="2000" dirty="0"/>
              <a:t>Strengths, weaknesses, and trends</a:t>
            </a:r>
          </a:p>
          <a:p>
            <a:pPr marL="342900" indent="-342900">
              <a:buFont typeface="+mj-lt"/>
              <a:buAutoNum type="arabicPeriod"/>
            </a:pPr>
            <a:endParaRPr lang="en-US" sz="2000" dirty="0"/>
          </a:p>
          <a:p>
            <a:pPr marL="342900" indent="-342900">
              <a:buFont typeface="+mj-lt"/>
              <a:buAutoNum type="arabicPeriod"/>
            </a:pPr>
            <a:r>
              <a:rPr lang="en-US" sz="2000" b="1" dirty="0"/>
              <a:t>Macro Comment Analysis</a:t>
            </a:r>
          </a:p>
          <a:p>
            <a:pPr marL="800100" lvl="1" indent="-342900">
              <a:buFont typeface="Arial" panose="020B0604020202020204" pitchFamily="34" charset="0"/>
              <a:buChar char="•"/>
            </a:pPr>
            <a:r>
              <a:rPr lang="en-US" sz="2000" dirty="0"/>
              <a:t>Theme and Sentiment analysis</a:t>
            </a:r>
          </a:p>
          <a:p>
            <a:pPr marL="1257300" lvl="2" indent="-342900">
              <a:buFont typeface="Arial" panose="020B0604020202020204" pitchFamily="34" charset="0"/>
              <a:buChar char="•"/>
            </a:pPr>
            <a:r>
              <a:rPr lang="en-US" sz="2000" dirty="0"/>
              <a:t>Human, AI (ex. ChatGPT)</a:t>
            </a:r>
          </a:p>
          <a:p>
            <a:pPr marL="1257300" lvl="2" indent="-342900">
              <a:buFont typeface="Arial" panose="020B0604020202020204" pitchFamily="34" charset="0"/>
              <a:buChar char="•"/>
            </a:pPr>
            <a:r>
              <a:rPr lang="en-US" sz="2000" dirty="0"/>
              <a:t>Ex. Most Common Positives, Negatives, and Ideas for Improvement</a:t>
            </a:r>
          </a:p>
          <a:p>
            <a:pPr marL="342900" indent="-342900">
              <a:buFont typeface="+mj-lt"/>
              <a:buAutoNum type="arabicPeriod"/>
            </a:pPr>
            <a:endParaRPr lang="en-US" sz="2000" dirty="0"/>
          </a:p>
          <a:p>
            <a:pPr marL="342900" indent="-342900">
              <a:buFont typeface="+mj-lt"/>
              <a:buAutoNum type="arabicPeriod"/>
            </a:pPr>
            <a:r>
              <a:rPr lang="en-US" sz="2000" b="1" dirty="0"/>
              <a:t>Close Loop</a:t>
            </a:r>
          </a:p>
          <a:p>
            <a:pPr marL="914400" lvl="1" indent="-457200">
              <a:buFont typeface="+mj-lt"/>
              <a:buAutoNum type="alphaLcParenR"/>
            </a:pPr>
            <a:r>
              <a:rPr lang="en-US" sz="2000" dirty="0"/>
              <a:t>Gratitude</a:t>
            </a:r>
          </a:p>
          <a:p>
            <a:pPr marL="914400" lvl="1" indent="-457200">
              <a:buFont typeface="+mj-lt"/>
              <a:buAutoNum type="alphaLcParenR"/>
            </a:pPr>
            <a:r>
              <a:rPr lang="en-US" sz="2000" dirty="0"/>
              <a:t>Learning</a:t>
            </a:r>
          </a:p>
          <a:p>
            <a:pPr marL="914400" lvl="1" indent="-457200">
              <a:buFont typeface="+mj-lt"/>
              <a:buAutoNum type="alphaLcParenR"/>
            </a:pPr>
            <a:r>
              <a:rPr lang="en-US" sz="2000" dirty="0"/>
              <a:t>Example Action</a:t>
            </a:r>
          </a:p>
          <a:p>
            <a:pPr marL="342900" indent="-342900">
              <a:buFont typeface="+mj-lt"/>
              <a:buAutoNum type="arabicPeriod"/>
            </a:pPr>
            <a:endParaRPr lang="en-US" sz="2000" dirty="0"/>
          </a:p>
          <a:p>
            <a:pPr marL="342900" indent="-342900">
              <a:buFont typeface="+mj-lt"/>
              <a:buAutoNum type="arabicPeriod"/>
            </a:pPr>
            <a:r>
              <a:rPr lang="en-US" sz="2000" b="1" dirty="0"/>
              <a:t>Develop Coaches and Teams</a:t>
            </a:r>
          </a:p>
        </p:txBody>
      </p:sp>
    </p:spTree>
    <p:extLst>
      <p:ext uri="{BB962C8B-B14F-4D97-AF65-F5344CB8AC3E}">
        <p14:creationId xmlns:p14="http://schemas.microsoft.com/office/powerpoint/2010/main" val="36142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fade">
                                      <p:cBhvr>
                                        <p:cTn id="43"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7707A-42F0-F264-2210-5BC92835AAE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FE1259-60A6-7D0A-57DC-4B7C3B4115F5}"/>
              </a:ext>
            </a:extLst>
          </p:cNvPr>
          <p:cNvSpPr/>
          <p:nvPr/>
        </p:nvSpPr>
        <p:spPr>
          <a:xfrm>
            <a:off x="-2" y="4151530"/>
            <a:ext cx="12192001" cy="18167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2" name="TextBox 11">
            <a:extLst>
              <a:ext uri="{FF2B5EF4-FFF2-40B4-BE49-F238E27FC236}">
                <a16:creationId xmlns:a16="http://schemas.microsoft.com/office/drawing/2014/main" id="{D785AAB9-97BF-2E7E-66C6-C6FF384FFD0C}"/>
              </a:ext>
            </a:extLst>
          </p:cNvPr>
          <p:cNvSpPr txBox="1"/>
          <p:nvPr/>
        </p:nvSpPr>
        <p:spPr>
          <a:xfrm>
            <a:off x="766235" y="3281639"/>
            <a:ext cx="10659530" cy="461665"/>
          </a:xfrm>
          <a:prstGeom prst="rect">
            <a:avLst/>
          </a:prstGeom>
          <a:noFill/>
        </p:spPr>
        <p:txBody>
          <a:bodyPr wrap="square">
            <a:spAutoFit/>
          </a:bodyPr>
          <a:lstStyle/>
          <a:p>
            <a:pPr algn="ctr"/>
            <a:r>
              <a:rPr lang="en-US" sz="2400" dirty="0">
                <a:solidFill>
                  <a:schemeClr val="tx1">
                    <a:lumMod val="75000"/>
                    <a:lumOff val="25000"/>
                  </a:schemeClr>
                </a:solidFill>
                <a:latin typeface="Montserrat Medium" pitchFamily="2" charset="0"/>
              </a:rPr>
              <a:t>Measure and Improve Membership Experiences</a:t>
            </a:r>
          </a:p>
        </p:txBody>
      </p:sp>
      <p:sp>
        <p:nvSpPr>
          <p:cNvPr id="17" name="TextBox 16">
            <a:extLst>
              <a:ext uri="{FF2B5EF4-FFF2-40B4-BE49-F238E27FC236}">
                <a16:creationId xmlns:a16="http://schemas.microsoft.com/office/drawing/2014/main" id="{1F8A9AF5-045E-F090-0CA9-18E8F85B3D08}"/>
              </a:ext>
            </a:extLst>
          </p:cNvPr>
          <p:cNvSpPr txBox="1"/>
          <p:nvPr/>
        </p:nvSpPr>
        <p:spPr>
          <a:xfrm>
            <a:off x="452284" y="2042416"/>
            <a:ext cx="11287432" cy="830997"/>
          </a:xfrm>
          <a:prstGeom prst="rect">
            <a:avLst/>
          </a:prstGeom>
          <a:noFill/>
        </p:spPr>
        <p:txBody>
          <a:bodyPr wrap="square" rtlCol="0">
            <a:spAutoFit/>
          </a:bodyPr>
          <a:lstStyle/>
          <a:p>
            <a:pPr algn="ctr"/>
            <a:r>
              <a:rPr lang="en-US" sz="4800" dirty="0">
                <a:latin typeface="Montserrat ExtraBold" pitchFamily="2" charset="0"/>
              </a:rPr>
              <a:t>Member Survey</a:t>
            </a:r>
          </a:p>
        </p:txBody>
      </p:sp>
      <p:pic>
        <p:nvPicPr>
          <p:cNvPr id="2" name="Picture 1" descr="A logo with a black background&#10;&#10;Description automatically generated">
            <a:extLst>
              <a:ext uri="{FF2B5EF4-FFF2-40B4-BE49-F238E27FC236}">
                <a16:creationId xmlns:a16="http://schemas.microsoft.com/office/drawing/2014/main" id="{D84AFA53-7A7D-8A83-7B78-F8418DC35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880" y="4647104"/>
            <a:ext cx="2348774" cy="825620"/>
          </a:xfrm>
          <a:prstGeom prst="rect">
            <a:avLst/>
          </a:prstGeom>
        </p:spPr>
      </p:pic>
      <p:sp>
        <p:nvSpPr>
          <p:cNvPr id="6" name="TextBox 5">
            <a:extLst>
              <a:ext uri="{FF2B5EF4-FFF2-40B4-BE49-F238E27FC236}">
                <a16:creationId xmlns:a16="http://schemas.microsoft.com/office/drawing/2014/main" id="{4773B267-E423-B67D-6328-5308CF4B13E7}"/>
              </a:ext>
            </a:extLst>
          </p:cNvPr>
          <p:cNvSpPr txBox="1"/>
          <p:nvPr/>
        </p:nvSpPr>
        <p:spPr>
          <a:xfrm>
            <a:off x="6070764" y="4582861"/>
            <a:ext cx="3073048" cy="954107"/>
          </a:xfrm>
          <a:prstGeom prst="rect">
            <a:avLst/>
          </a:prstGeom>
          <a:noFill/>
        </p:spPr>
        <p:txBody>
          <a:bodyPr wrap="square">
            <a:spAutoFit/>
          </a:bodyPr>
          <a:lstStyle/>
          <a:p>
            <a:pPr algn="ctr"/>
            <a:r>
              <a:rPr lang="en-US" sz="2800" dirty="0">
                <a:solidFill>
                  <a:schemeClr val="bg1"/>
                </a:solidFill>
                <a:latin typeface="Montserrat ExtraLight" panose="020F0502020204030204" pitchFamily="2" charset="0"/>
              </a:rPr>
              <a:t>Presented</a:t>
            </a:r>
          </a:p>
          <a:p>
            <a:pPr algn="ctr"/>
            <a:r>
              <a:rPr lang="en-US" sz="2800" dirty="0">
                <a:solidFill>
                  <a:srgbClr val="FFC000"/>
                </a:solidFill>
                <a:latin typeface="Montserrat Medium" pitchFamily="2" charset="0"/>
              </a:rPr>
              <a:t>March 22, 2025</a:t>
            </a:r>
          </a:p>
        </p:txBody>
      </p:sp>
      <p:pic>
        <p:nvPicPr>
          <p:cNvPr id="9" name="Picture 8">
            <a:extLst>
              <a:ext uri="{FF2B5EF4-FFF2-40B4-BE49-F238E27FC236}">
                <a16:creationId xmlns:a16="http://schemas.microsoft.com/office/drawing/2014/main" id="{DFCDE29F-8B28-54EC-A175-E4CF7F73EF66}"/>
              </a:ext>
            </a:extLst>
          </p:cNvPr>
          <p:cNvPicPr>
            <a:picLocks noChangeAspect="1"/>
          </p:cNvPicPr>
          <p:nvPr/>
        </p:nvPicPr>
        <p:blipFill>
          <a:blip r:embed="rId3"/>
          <a:stretch>
            <a:fillRect/>
          </a:stretch>
        </p:blipFill>
        <p:spPr>
          <a:xfrm>
            <a:off x="3134224" y="537298"/>
            <a:ext cx="5645440" cy="1143059"/>
          </a:xfrm>
          <a:prstGeom prst="rect">
            <a:avLst/>
          </a:prstGeom>
        </p:spPr>
      </p:pic>
    </p:spTree>
    <p:extLst>
      <p:ext uri="{BB962C8B-B14F-4D97-AF65-F5344CB8AC3E}">
        <p14:creationId xmlns:p14="http://schemas.microsoft.com/office/powerpoint/2010/main" val="139195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F17D17B-77F7-4155-8DD7-5F31678A9100}"/>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8829E2E-36F3-40DC-A309-FFDD37F3392E}"/>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Member Survey</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CC47A2A9-738A-BD3B-89E7-B54140ABC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3" name="TextBox 2">
            <a:extLst>
              <a:ext uri="{FF2B5EF4-FFF2-40B4-BE49-F238E27FC236}">
                <a16:creationId xmlns:a16="http://schemas.microsoft.com/office/drawing/2014/main" id="{4782460C-8EA5-85CE-3F18-8345F142BFA7}"/>
              </a:ext>
            </a:extLst>
          </p:cNvPr>
          <p:cNvSpPr txBox="1"/>
          <p:nvPr/>
        </p:nvSpPr>
        <p:spPr>
          <a:xfrm>
            <a:off x="1324696" y="3082551"/>
            <a:ext cx="9549630" cy="954107"/>
          </a:xfrm>
          <a:prstGeom prst="rect">
            <a:avLst/>
          </a:prstGeom>
          <a:noFill/>
        </p:spPr>
        <p:txBody>
          <a:bodyPr wrap="square">
            <a:spAutoFit/>
          </a:bodyPr>
          <a:lstStyle/>
          <a:p>
            <a:r>
              <a:rPr lang="en-US" sz="2800" dirty="0">
                <a:solidFill>
                  <a:schemeClr val="tx1">
                    <a:lumMod val="75000"/>
                    <a:lumOff val="25000"/>
                  </a:schemeClr>
                </a:solidFill>
                <a:latin typeface="Aptos" panose="020B0004020202020204" pitchFamily="34" charset="0"/>
              </a:rPr>
              <a:t>The purpose of this program is to help Saskatchewan SA </a:t>
            </a:r>
            <a:r>
              <a:rPr lang="en-US" sz="2800" b="1" dirty="0">
                <a:solidFill>
                  <a:schemeClr val="accent1"/>
                </a:solidFill>
                <a:latin typeface="Aptos" panose="020B0004020202020204" pitchFamily="34" charset="0"/>
              </a:rPr>
              <a:t>measure and improve member club experiences</a:t>
            </a:r>
            <a:r>
              <a:rPr lang="en-US" sz="2800" dirty="0">
                <a:solidFill>
                  <a:schemeClr val="tx1">
                    <a:lumMod val="75000"/>
                    <a:lumOff val="25000"/>
                  </a:schemeClr>
                </a:solidFill>
                <a:latin typeface="Aptos" panose="020B0004020202020204" pitchFamily="34" charset="0"/>
              </a:rPr>
              <a:t>.</a:t>
            </a:r>
          </a:p>
        </p:txBody>
      </p:sp>
    </p:spTree>
    <p:extLst>
      <p:ext uri="{BB962C8B-B14F-4D97-AF65-F5344CB8AC3E}">
        <p14:creationId xmlns:p14="http://schemas.microsoft.com/office/powerpoint/2010/main" val="152047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599C8-4F9E-9863-1563-0456722ABA9B}"/>
            </a:ext>
          </a:extLst>
        </p:cNvPr>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A119FCE-4A21-FC59-2785-0CDC97423D65}"/>
              </a:ext>
            </a:extLst>
          </p:cNvPr>
          <p:cNvCxnSpPr>
            <a:cxnSpLocks/>
            <a:stCxn id="4" idx="6"/>
            <a:endCxn id="6" idx="2"/>
          </p:cNvCxnSpPr>
          <p:nvPr/>
        </p:nvCxnSpPr>
        <p:spPr>
          <a:xfrm>
            <a:off x="4423484" y="3760763"/>
            <a:ext cx="2602813" cy="56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1347F56-3398-E6AB-C3C1-8FD32D926D25}"/>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7AEB698-3524-C69B-B473-99C32C49B9AA}"/>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Participation</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294109F6-E8FA-7B8C-A1BC-780A9BAAF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3" name="TextBox 2">
            <a:extLst>
              <a:ext uri="{FF2B5EF4-FFF2-40B4-BE49-F238E27FC236}">
                <a16:creationId xmlns:a16="http://schemas.microsoft.com/office/drawing/2014/main" id="{1875B46C-606B-F875-94C7-5FAAD9CF02AC}"/>
              </a:ext>
            </a:extLst>
          </p:cNvPr>
          <p:cNvSpPr txBox="1"/>
          <p:nvPr/>
        </p:nvSpPr>
        <p:spPr>
          <a:xfrm>
            <a:off x="1066788" y="1710220"/>
            <a:ext cx="10065446" cy="523220"/>
          </a:xfrm>
          <a:prstGeom prst="rect">
            <a:avLst/>
          </a:prstGeom>
          <a:noFill/>
        </p:spPr>
        <p:txBody>
          <a:bodyPr wrap="square">
            <a:spAutoFit/>
          </a:bodyPr>
          <a:lstStyle/>
          <a:p>
            <a:r>
              <a:rPr lang="en-US" sz="2800" dirty="0">
                <a:solidFill>
                  <a:schemeClr val="tx1">
                    <a:lumMod val="75000"/>
                    <a:lumOff val="25000"/>
                  </a:schemeClr>
                </a:solidFill>
                <a:latin typeface="Aptos" panose="020B0004020202020204" pitchFamily="34" charset="0"/>
              </a:rPr>
              <a:t>The higher the response rate, the more representative the results</a:t>
            </a:r>
            <a:endParaRPr lang="en-US" sz="2000" dirty="0">
              <a:solidFill>
                <a:schemeClr val="tx1">
                  <a:lumMod val="75000"/>
                  <a:lumOff val="25000"/>
                </a:schemeClr>
              </a:solidFill>
              <a:latin typeface="Aptos" panose="020B0004020202020204" pitchFamily="34" charset="0"/>
            </a:endParaRPr>
          </a:p>
        </p:txBody>
      </p:sp>
      <p:sp>
        <p:nvSpPr>
          <p:cNvPr id="4" name="Oval 3">
            <a:extLst>
              <a:ext uri="{FF2B5EF4-FFF2-40B4-BE49-F238E27FC236}">
                <a16:creationId xmlns:a16="http://schemas.microsoft.com/office/drawing/2014/main" id="{43A016B1-C9ED-567E-8945-8DF81ED8A8B8}"/>
              </a:ext>
            </a:extLst>
          </p:cNvPr>
          <p:cNvSpPr/>
          <p:nvPr/>
        </p:nvSpPr>
        <p:spPr>
          <a:xfrm>
            <a:off x="4235914" y="3666978"/>
            <a:ext cx="187570" cy="187570"/>
          </a:xfrm>
          <a:prstGeom prst="ellipse">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D628F4E-9F4C-34B5-CC4A-87C28C71167B}"/>
              </a:ext>
            </a:extLst>
          </p:cNvPr>
          <p:cNvSpPr/>
          <p:nvPr/>
        </p:nvSpPr>
        <p:spPr>
          <a:xfrm>
            <a:off x="7026297" y="3723246"/>
            <a:ext cx="187570" cy="187570"/>
          </a:xfrm>
          <a:prstGeom prst="ellipse">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321F32-C308-FF08-2A2D-9744FA66A9BF}"/>
              </a:ext>
            </a:extLst>
          </p:cNvPr>
          <p:cNvSpPr txBox="1"/>
          <p:nvPr/>
        </p:nvSpPr>
        <p:spPr>
          <a:xfrm>
            <a:off x="3612247" y="4009292"/>
            <a:ext cx="1434904" cy="369332"/>
          </a:xfrm>
          <a:prstGeom prst="rect">
            <a:avLst/>
          </a:prstGeom>
          <a:noFill/>
        </p:spPr>
        <p:txBody>
          <a:bodyPr wrap="square" rtlCol="0">
            <a:spAutoFit/>
          </a:bodyPr>
          <a:lstStyle/>
          <a:p>
            <a:pPr algn="ctr"/>
            <a:r>
              <a:rPr lang="en-US" dirty="0"/>
              <a:t>August 2023</a:t>
            </a:r>
          </a:p>
        </p:txBody>
      </p:sp>
      <p:sp>
        <p:nvSpPr>
          <p:cNvPr id="9" name="TextBox 8">
            <a:extLst>
              <a:ext uri="{FF2B5EF4-FFF2-40B4-BE49-F238E27FC236}">
                <a16:creationId xmlns:a16="http://schemas.microsoft.com/office/drawing/2014/main" id="{0BB8F2D7-F035-8B5D-445B-A74C9DDB87C6}"/>
              </a:ext>
            </a:extLst>
          </p:cNvPr>
          <p:cNvSpPr txBox="1"/>
          <p:nvPr/>
        </p:nvSpPr>
        <p:spPr>
          <a:xfrm>
            <a:off x="6259607" y="4065560"/>
            <a:ext cx="1720950" cy="369332"/>
          </a:xfrm>
          <a:prstGeom prst="rect">
            <a:avLst/>
          </a:prstGeom>
          <a:noFill/>
        </p:spPr>
        <p:txBody>
          <a:bodyPr wrap="square" rtlCol="0">
            <a:spAutoFit/>
          </a:bodyPr>
          <a:lstStyle/>
          <a:p>
            <a:pPr algn="ctr"/>
            <a:r>
              <a:rPr lang="en-US" dirty="0"/>
              <a:t>October 2024</a:t>
            </a:r>
          </a:p>
        </p:txBody>
      </p:sp>
      <p:sp>
        <p:nvSpPr>
          <p:cNvPr id="11" name="Rectangle 10">
            <a:extLst>
              <a:ext uri="{FF2B5EF4-FFF2-40B4-BE49-F238E27FC236}">
                <a16:creationId xmlns:a16="http://schemas.microsoft.com/office/drawing/2014/main" id="{3816F4EB-B678-A154-B72A-83E20F25E6FD}"/>
              </a:ext>
            </a:extLst>
          </p:cNvPr>
          <p:cNvSpPr/>
          <p:nvPr/>
        </p:nvSpPr>
        <p:spPr>
          <a:xfrm>
            <a:off x="3900662" y="2923368"/>
            <a:ext cx="989374" cy="646331"/>
          </a:xfrm>
          <a:prstGeom prst="rect">
            <a:avLst/>
          </a:prstGeom>
          <a:noFill/>
        </p:spPr>
        <p:txBody>
          <a:bodyPr wrap="none" lIns="91440" tIns="45720" rIns="91440" bIns="45720">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53%</a:t>
            </a:r>
          </a:p>
        </p:txBody>
      </p:sp>
      <p:sp>
        <p:nvSpPr>
          <p:cNvPr id="13" name="Rectangle 12">
            <a:extLst>
              <a:ext uri="{FF2B5EF4-FFF2-40B4-BE49-F238E27FC236}">
                <a16:creationId xmlns:a16="http://schemas.microsoft.com/office/drawing/2014/main" id="{B2302ADC-FA92-C9A7-6DE3-3C8149CE9E85}"/>
              </a:ext>
            </a:extLst>
          </p:cNvPr>
          <p:cNvSpPr/>
          <p:nvPr/>
        </p:nvSpPr>
        <p:spPr>
          <a:xfrm>
            <a:off x="6625395" y="2979636"/>
            <a:ext cx="989374" cy="646331"/>
          </a:xfrm>
          <a:prstGeom prst="rect">
            <a:avLst/>
          </a:prstGeom>
          <a:noFill/>
        </p:spPr>
        <p:txBody>
          <a:bodyPr wrap="none" lIns="91440" tIns="45720" rIns="91440" bIns="45720">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52%</a:t>
            </a:r>
          </a:p>
        </p:txBody>
      </p:sp>
      <p:sp>
        <p:nvSpPr>
          <p:cNvPr id="23" name="TextBox 22">
            <a:extLst>
              <a:ext uri="{FF2B5EF4-FFF2-40B4-BE49-F238E27FC236}">
                <a16:creationId xmlns:a16="http://schemas.microsoft.com/office/drawing/2014/main" id="{41CAA91C-E7DB-1483-8A2D-98777E01CEE2}"/>
              </a:ext>
            </a:extLst>
          </p:cNvPr>
          <p:cNvSpPr txBox="1"/>
          <p:nvPr/>
        </p:nvSpPr>
        <p:spPr>
          <a:xfrm>
            <a:off x="4195755" y="5115300"/>
            <a:ext cx="2995614"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Rural:  44% </a:t>
            </a:r>
            <a:r>
              <a:rPr lang="en-US" sz="2000" dirty="0">
                <a:sym typeface="Wingdings" panose="05000000000000000000" pitchFamily="2" charset="2"/>
              </a:rPr>
              <a:t> 39%</a:t>
            </a:r>
            <a:endParaRPr lang="en-US" sz="2000" dirty="0"/>
          </a:p>
          <a:p>
            <a:pPr marL="285750" indent="-285750">
              <a:spcAft>
                <a:spcPts val="600"/>
              </a:spcAft>
              <a:buFont typeface="Arial" panose="020B0604020202020204" pitchFamily="34" charset="0"/>
              <a:buChar char="•"/>
            </a:pPr>
            <a:r>
              <a:rPr lang="en-US" sz="2000" dirty="0"/>
              <a:t>Urban:  73% </a:t>
            </a:r>
            <a:r>
              <a:rPr lang="en-US" sz="2000" dirty="0">
                <a:sym typeface="Wingdings" panose="05000000000000000000" pitchFamily="2" charset="2"/>
              </a:rPr>
              <a:t> 77%</a:t>
            </a:r>
          </a:p>
        </p:txBody>
      </p:sp>
    </p:spTree>
    <p:extLst>
      <p:ext uri="{BB962C8B-B14F-4D97-AF65-F5344CB8AC3E}">
        <p14:creationId xmlns:p14="http://schemas.microsoft.com/office/powerpoint/2010/main" val="26439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Effect transition="in" filter="fade">
                                      <p:cBhvr>
                                        <p:cTn id="26"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FCAF1-04D6-1E18-DA49-E23F43255551}"/>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3EB1751D-539F-E1DF-6753-063D7F890B48}"/>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0F251B6-2306-9C0D-F26A-485D210CD7CF}"/>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Postseason Parent Survey</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D044515F-5DAB-1976-F379-BFC19B7EE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3" name="TextBox 2">
            <a:extLst>
              <a:ext uri="{FF2B5EF4-FFF2-40B4-BE49-F238E27FC236}">
                <a16:creationId xmlns:a16="http://schemas.microsoft.com/office/drawing/2014/main" id="{1DB1F87D-930B-BBB5-A41E-AF5704E253F3}"/>
              </a:ext>
            </a:extLst>
          </p:cNvPr>
          <p:cNvSpPr txBox="1"/>
          <p:nvPr/>
        </p:nvSpPr>
        <p:spPr>
          <a:xfrm>
            <a:off x="1324696" y="2272921"/>
            <a:ext cx="9549630" cy="3577903"/>
          </a:xfrm>
          <a:prstGeom prst="rect">
            <a:avLst/>
          </a:prstGeom>
          <a:noFill/>
        </p:spPr>
        <p:txBody>
          <a:bodyPr wrap="square">
            <a:spAutoFit/>
          </a:bodyPr>
          <a:lstStyle/>
          <a:p>
            <a:r>
              <a:rPr lang="en-US" sz="2800" dirty="0">
                <a:solidFill>
                  <a:schemeClr val="tx1">
                    <a:lumMod val="75000"/>
                    <a:lumOff val="25000"/>
                  </a:schemeClr>
                </a:solidFill>
                <a:latin typeface="Aptos" panose="020B0004020202020204" pitchFamily="34" charset="0"/>
              </a:rPr>
              <a:t>The purpose of this program is to help clubs in Saskatchewan </a:t>
            </a:r>
            <a:r>
              <a:rPr lang="en-US" sz="2800" b="1" dirty="0">
                <a:solidFill>
                  <a:schemeClr val="accent1"/>
                </a:solidFill>
                <a:latin typeface="Aptos" panose="020B0004020202020204" pitchFamily="34" charset="0"/>
              </a:rPr>
              <a:t>measure and improve player experiences</a:t>
            </a:r>
            <a:r>
              <a:rPr lang="en-US" sz="2800" dirty="0">
                <a:solidFill>
                  <a:schemeClr val="tx1">
                    <a:lumMod val="75000"/>
                    <a:lumOff val="25000"/>
                  </a:schemeClr>
                </a:solidFill>
                <a:latin typeface="Aptos" panose="020B0004020202020204" pitchFamily="34" charset="0"/>
              </a:rPr>
              <a:t>.</a:t>
            </a:r>
          </a:p>
          <a:p>
            <a:endParaRPr lang="en-US" sz="2800" dirty="0">
              <a:solidFill>
                <a:schemeClr val="tx1">
                  <a:lumMod val="75000"/>
                  <a:lumOff val="25000"/>
                </a:schemeClr>
              </a:solidFill>
              <a:latin typeface="Aptos" panose="020B0004020202020204" pitchFamily="34" charset="0"/>
            </a:endParaRPr>
          </a:p>
          <a:p>
            <a:r>
              <a:rPr lang="en-US" sz="2800" dirty="0">
                <a:solidFill>
                  <a:schemeClr val="tx1">
                    <a:lumMod val="75000"/>
                    <a:lumOff val="25000"/>
                  </a:schemeClr>
                </a:solidFill>
                <a:latin typeface="Aptos" panose="020B0004020202020204" pitchFamily="34" charset="0"/>
              </a:rPr>
              <a:t>We ask questions that are highly correlated with retention.</a:t>
            </a:r>
          </a:p>
          <a:p>
            <a:endParaRPr lang="en-US" sz="2800" dirty="0">
              <a:solidFill>
                <a:schemeClr val="tx1">
                  <a:lumMod val="75000"/>
                  <a:lumOff val="25000"/>
                </a:schemeClr>
              </a:solidFill>
              <a:latin typeface="Aptos" panose="020B0004020202020204" pitchFamily="34" charset="0"/>
            </a:endParaRPr>
          </a:p>
          <a:p>
            <a:r>
              <a:rPr lang="en-US" sz="2800" dirty="0">
                <a:solidFill>
                  <a:schemeClr val="tx1">
                    <a:lumMod val="75000"/>
                    <a:lumOff val="25000"/>
                  </a:schemeClr>
                </a:solidFill>
                <a:latin typeface="Aptos" panose="020B0004020202020204" pitchFamily="34" charset="0"/>
              </a:rPr>
              <a:t>If you improve your scores on these questions, </a:t>
            </a:r>
          </a:p>
          <a:p>
            <a:r>
              <a:rPr lang="en-US" sz="2800" dirty="0">
                <a:solidFill>
                  <a:schemeClr val="tx1">
                    <a:lumMod val="75000"/>
                    <a:lumOff val="25000"/>
                  </a:schemeClr>
                </a:solidFill>
                <a:latin typeface="Aptos" panose="020B0004020202020204" pitchFamily="34" charset="0"/>
              </a:rPr>
              <a:t>your retention is likely to improve.</a:t>
            </a:r>
          </a:p>
          <a:p>
            <a:pPr marL="571500" indent="-342900">
              <a:buFont typeface="Arial" panose="020B0604020202020204" pitchFamily="34" charset="0"/>
              <a:buChar char="•"/>
            </a:pPr>
            <a:endParaRPr lang="en-US" sz="800" dirty="0">
              <a:solidFill>
                <a:schemeClr val="tx1">
                  <a:lumMod val="75000"/>
                  <a:lumOff val="25000"/>
                </a:schemeClr>
              </a:solidFill>
              <a:latin typeface="Aptos" panose="020B0004020202020204" pitchFamily="34" charset="0"/>
              <a:sym typeface="Wingdings" panose="05000000000000000000" pitchFamily="2" charset="2"/>
            </a:endParaRPr>
          </a:p>
          <a:p>
            <a:pPr marL="571500" indent="-342900">
              <a:buFont typeface="Arial" panose="020B0604020202020204" pitchFamily="34" charset="0"/>
              <a:buChar char="•"/>
            </a:pPr>
            <a:r>
              <a:rPr lang="en-US" sz="2000" dirty="0">
                <a:solidFill>
                  <a:schemeClr val="tx1">
                    <a:lumMod val="75000"/>
                    <a:lumOff val="25000"/>
                  </a:schemeClr>
                </a:solidFill>
                <a:latin typeface="Aptos" panose="020B0004020202020204" pitchFamily="34" charset="0"/>
                <a:sym typeface="Wingdings" panose="05000000000000000000" pitchFamily="2" charset="2"/>
              </a:rPr>
              <a:t>Enjoyment, Improvement, Belonging, Coach Satisfation, Club Satisfaction</a:t>
            </a:r>
            <a:endParaRPr lang="en-US" sz="2000" dirty="0">
              <a:solidFill>
                <a:schemeClr val="tx1">
                  <a:lumMod val="75000"/>
                  <a:lumOff val="25000"/>
                </a:schemeClr>
              </a:solidFill>
              <a:latin typeface="Aptos" panose="020B0004020202020204" pitchFamily="34" charset="0"/>
            </a:endParaRPr>
          </a:p>
        </p:txBody>
      </p:sp>
    </p:spTree>
    <p:extLst>
      <p:ext uri="{BB962C8B-B14F-4D97-AF65-F5344CB8AC3E}">
        <p14:creationId xmlns:p14="http://schemas.microsoft.com/office/powerpoint/2010/main" val="169109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794D5-B03F-AA56-9AA1-28B381360589}"/>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E77B618A-15A2-E82E-5E03-4668D28C1A42}"/>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B597E4A-F577-E1D5-B796-B1AD16EF5A17}"/>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#1 – Strategic Plan</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5F9278D3-1A65-0488-B3A8-1742BA07C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82EC2608-E4D3-3C46-190F-C8787E73FC4D}"/>
              </a:ext>
            </a:extLst>
          </p:cNvPr>
          <p:cNvSpPr txBox="1"/>
          <p:nvPr/>
        </p:nvSpPr>
        <p:spPr>
          <a:xfrm>
            <a:off x="757237" y="1443513"/>
            <a:ext cx="10677526" cy="461665"/>
          </a:xfrm>
          <a:prstGeom prst="rect">
            <a:avLst/>
          </a:prstGeom>
          <a:noFill/>
        </p:spPr>
        <p:txBody>
          <a:bodyPr wrap="square">
            <a:spAutoFit/>
          </a:bodyPr>
          <a:lstStyle/>
          <a:p>
            <a:pPr algn="ctr"/>
            <a:r>
              <a:rPr lang="en-US" sz="2400" dirty="0">
                <a:solidFill>
                  <a:schemeClr val="tx1">
                    <a:lumMod val="75000"/>
                    <a:lumOff val="25000"/>
                  </a:schemeClr>
                </a:solidFill>
                <a:latin typeface="Aptos" panose="020B0004020202020204" pitchFamily="34" charset="0"/>
              </a:rPr>
              <a:t>I am familiar with the Saskatchewan Soccer Association strategic plan</a:t>
            </a:r>
            <a:endParaRPr lang="en-US" dirty="0">
              <a:solidFill>
                <a:schemeClr val="tx1">
                  <a:lumMod val="75000"/>
                  <a:lumOff val="25000"/>
                </a:schemeClr>
              </a:solidFill>
              <a:latin typeface="Aptos" panose="020B0004020202020204" pitchFamily="34" charset="0"/>
            </a:endParaRPr>
          </a:p>
        </p:txBody>
      </p:sp>
      <p:pic>
        <p:nvPicPr>
          <p:cNvPr id="5" name="Picture 4">
            <a:extLst>
              <a:ext uri="{FF2B5EF4-FFF2-40B4-BE49-F238E27FC236}">
                <a16:creationId xmlns:a16="http://schemas.microsoft.com/office/drawing/2014/main" id="{B2ADC2DB-4384-152F-E5F7-3574DFD6E6E2}"/>
              </a:ext>
            </a:extLst>
          </p:cNvPr>
          <p:cNvPicPr>
            <a:picLocks noChangeAspect="1"/>
          </p:cNvPicPr>
          <p:nvPr/>
        </p:nvPicPr>
        <p:blipFill>
          <a:blip r:embed="rId3"/>
          <a:stretch>
            <a:fillRect/>
          </a:stretch>
        </p:blipFill>
        <p:spPr>
          <a:xfrm>
            <a:off x="572109" y="2890829"/>
            <a:ext cx="3752877" cy="923932"/>
          </a:xfrm>
          <a:prstGeom prst="rect">
            <a:avLst/>
          </a:prstGeom>
        </p:spPr>
      </p:pic>
      <p:sp>
        <p:nvSpPr>
          <p:cNvPr id="6" name="TextBox 5">
            <a:extLst>
              <a:ext uri="{FF2B5EF4-FFF2-40B4-BE49-F238E27FC236}">
                <a16:creationId xmlns:a16="http://schemas.microsoft.com/office/drawing/2014/main" id="{122B64B9-BC69-9986-7158-591273BDBA5E}"/>
              </a:ext>
            </a:extLst>
          </p:cNvPr>
          <p:cNvSpPr txBox="1"/>
          <p:nvPr/>
        </p:nvSpPr>
        <p:spPr>
          <a:xfrm>
            <a:off x="2017542" y="2476930"/>
            <a:ext cx="862011" cy="369332"/>
          </a:xfrm>
          <a:prstGeom prst="rect">
            <a:avLst/>
          </a:prstGeom>
          <a:noFill/>
        </p:spPr>
        <p:txBody>
          <a:bodyPr wrap="square" rtlCol="0">
            <a:spAutoFit/>
          </a:bodyPr>
          <a:lstStyle/>
          <a:p>
            <a:r>
              <a:rPr lang="en-US" dirty="0"/>
              <a:t>Overall</a:t>
            </a:r>
          </a:p>
        </p:txBody>
      </p:sp>
      <p:sp>
        <p:nvSpPr>
          <p:cNvPr id="7" name="TextBox 6">
            <a:extLst>
              <a:ext uri="{FF2B5EF4-FFF2-40B4-BE49-F238E27FC236}">
                <a16:creationId xmlns:a16="http://schemas.microsoft.com/office/drawing/2014/main" id="{71D6DE89-EDA1-0CBF-D137-B71761A495FE}"/>
              </a:ext>
            </a:extLst>
          </p:cNvPr>
          <p:cNvSpPr txBox="1"/>
          <p:nvPr/>
        </p:nvSpPr>
        <p:spPr>
          <a:xfrm rot="16200000">
            <a:off x="-53595" y="3168129"/>
            <a:ext cx="748722" cy="369332"/>
          </a:xfrm>
          <a:prstGeom prst="rect">
            <a:avLst/>
          </a:prstGeom>
          <a:noFill/>
        </p:spPr>
        <p:txBody>
          <a:bodyPr wrap="square" rtlCol="0">
            <a:spAutoFit/>
          </a:bodyPr>
          <a:lstStyle/>
          <a:p>
            <a:pPr algn="ctr"/>
            <a:r>
              <a:rPr lang="en-US" dirty="0"/>
              <a:t>2023</a:t>
            </a:r>
          </a:p>
        </p:txBody>
      </p:sp>
      <p:sp>
        <p:nvSpPr>
          <p:cNvPr id="8" name="TextBox 7">
            <a:extLst>
              <a:ext uri="{FF2B5EF4-FFF2-40B4-BE49-F238E27FC236}">
                <a16:creationId xmlns:a16="http://schemas.microsoft.com/office/drawing/2014/main" id="{4FA853EE-A65A-04B8-6BF3-A5AB09AED7F0}"/>
              </a:ext>
            </a:extLst>
          </p:cNvPr>
          <p:cNvSpPr txBox="1"/>
          <p:nvPr/>
        </p:nvSpPr>
        <p:spPr>
          <a:xfrm>
            <a:off x="5897502" y="2476930"/>
            <a:ext cx="862011" cy="369332"/>
          </a:xfrm>
          <a:prstGeom prst="rect">
            <a:avLst/>
          </a:prstGeom>
          <a:noFill/>
        </p:spPr>
        <p:txBody>
          <a:bodyPr wrap="square" rtlCol="0">
            <a:spAutoFit/>
          </a:bodyPr>
          <a:lstStyle/>
          <a:p>
            <a:r>
              <a:rPr lang="en-US" dirty="0"/>
              <a:t>Rural</a:t>
            </a:r>
          </a:p>
        </p:txBody>
      </p:sp>
      <p:sp>
        <p:nvSpPr>
          <p:cNvPr id="9" name="TextBox 8">
            <a:extLst>
              <a:ext uri="{FF2B5EF4-FFF2-40B4-BE49-F238E27FC236}">
                <a16:creationId xmlns:a16="http://schemas.microsoft.com/office/drawing/2014/main" id="{30530CC5-E895-D90F-2C5C-B15C7BB1C335}"/>
              </a:ext>
            </a:extLst>
          </p:cNvPr>
          <p:cNvSpPr txBox="1"/>
          <p:nvPr/>
        </p:nvSpPr>
        <p:spPr>
          <a:xfrm>
            <a:off x="9753650" y="2476930"/>
            <a:ext cx="862011" cy="369332"/>
          </a:xfrm>
          <a:prstGeom prst="rect">
            <a:avLst/>
          </a:prstGeom>
          <a:noFill/>
        </p:spPr>
        <p:txBody>
          <a:bodyPr wrap="square" rtlCol="0">
            <a:spAutoFit/>
          </a:bodyPr>
          <a:lstStyle/>
          <a:p>
            <a:r>
              <a:rPr lang="en-US" dirty="0"/>
              <a:t>Urban</a:t>
            </a:r>
          </a:p>
        </p:txBody>
      </p:sp>
      <p:pic>
        <p:nvPicPr>
          <p:cNvPr id="11" name="Picture 10">
            <a:extLst>
              <a:ext uri="{FF2B5EF4-FFF2-40B4-BE49-F238E27FC236}">
                <a16:creationId xmlns:a16="http://schemas.microsoft.com/office/drawing/2014/main" id="{DB29ABBB-F118-67B6-8095-99F8B25595D2}"/>
              </a:ext>
            </a:extLst>
          </p:cNvPr>
          <p:cNvPicPr>
            <a:picLocks noChangeAspect="1"/>
          </p:cNvPicPr>
          <p:nvPr/>
        </p:nvPicPr>
        <p:blipFill>
          <a:blip r:embed="rId4"/>
          <a:stretch>
            <a:fillRect/>
          </a:stretch>
        </p:blipFill>
        <p:spPr>
          <a:xfrm>
            <a:off x="3557569" y="2057213"/>
            <a:ext cx="5076862" cy="304802"/>
          </a:xfrm>
          <a:prstGeom prst="rect">
            <a:avLst/>
          </a:prstGeom>
        </p:spPr>
      </p:pic>
      <p:pic>
        <p:nvPicPr>
          <p:cNvPr id="13" name="Picture 12">
            <a:extLst>
              <a:ext uri="{FF2B5EF4-FFF2-40B4-BE49-F238E27FC236}">
                <a16:creationId xmlns:a16="http://schemas.microsoft.com/office/drawing/2014/main" id="{568C03C8-8AC1-AAD5-EC9E-184C85A8252C}"/>
              </a:ext>
            </a:extLst>
          </p:cNvPr>
          <p:cNvPicPr>
            <a:picLocks noChangeAspect="1"/>
          </p:cNvPicPr>
          <p:nvPr/>
        </p:nvPicPr>
        <p:blipFill>
          <a:blip r:embed="rId5"/>
          <a:stretch>
            <a:fillRect/>
          </a:stretch>
        </p:blipFill>
        <p:spPr>
          <a:xfrm>
            <a:off x="4471119" y="2879254"/>
            <a:ext cx="3714777" cy="914407"/>
          </a:xfrm>
          <a:prstGeom prst="rect">
            <a:avLst/>
          </a:prstGeom>
        </p:spPr>
      </p:pic>
      <p:pic>
        <p:nvPicPr>
          <p:cNvPr id="15" name="Picture 14">
            <a:extLst>
              <a:ext uri="{FF2B5EF4-FFF2-40B4-BE49-F238E27FC236}">
                <a16:creationId xmlns:a16="http://schemas.microsoft.com/office/drawing/2014/main" id="{64AF8C2B-9495-87F1-EB70-5B69CA0AA138}"/>
              </a:ext>
            </a:extLst>
          </p:cNvPr>
          <p:cNvPicPr>
            <a:picLocks noChangeAspect="1"/>
          </p:cNvPicPr>
          <p:nvPr/>
        </p:nvPicPr>
        <p:blipFill>
          <a:blip r:embed="rId6"/>
          <a:stretch>
            <a:fillRect/>
          </a:stretch>
        </p:blipFill>
        <p:spPr>
          <a:xfrm>
            <a:off x="8332029" y="2901539"/>
            <a:ext cx="3705252" cy="885831"/>
          </a:xfrm>
          <a:prstGeom prst="rect">
            <a:avLst/>
          </a:prstGeom>
        </p:spPr>
      </p:pic>
      <p:pic>
        <p:nvPicPr>
          <p:cNvPr id="17" name="Picture 16">
            <a:extLst>
              <a:ext uri="{FF2B5EF4-FFF2-40B4-BE49-F238E27FC236}">
                <a16:creationId xmlns:a16="http://schemas.microsoft.com/office/drawing/2014/main" id="{B57BC366-B072-D52E-7B67-0E2BC2B93A78}"/>
              </a:ext>
            </a:extLst>
          </p:cNvPr>
          <p:cNvPicPr>
            <a:picLocks noChangeAspect="1"/>
          </p:cNvPicPr>
          <p:nvPr/>
        </p:nvPicPr>
        <p:blipFill>
          <a:blip r:embed="rId7"/>
          <a:stretch>
            <a:fillRect/>
          </a:stretch>
        </p:blipFill>
        <p:spPr>
          <a:xfrm>
            <a:off x="576871" y="3793661"/>
            <a:ext cx="3733827" cy="895357"/>
          </a:xfrm>
          <a:prstGeom prst="rect">
            <a:avLst/>
          </a:prstGeom>
        </p:spPr>
      </p:pic>
      <p:pic>
        <p:nvPicPr>
          <p:cNvPr id="19" name="Picture 18">
            <a:extLst>
              <a:ext uri="{FF2B5EF4-FFF2-40B4-BE49-F238E27FC236}">
                <a16:creationId xmlns:a16="http://schemas.microsoft.com/office/drawing/2014/main" id="{FBC84B56-3BC7-8F1C-ADC2-AD55C5AAF93A}"/>
              </a:ext>
            </a:extLst>
          </p:cNvPr>
          <p:cNvPicPr>
            <a:picLocks noChangeAspect="1"/>
          </p:cNvPicPr>
          <p:nvPr/>
        </p:nvPicPr>
        <p:blipFill>
          <a:blip r:embed="rId8"/>
          <a:stretch>
            <a:fillRect/>
          </a:stretch>
        </p:blipFill>
        <p:spPr>
          <a:xfrm>
            <a:off x="4467233" y="3793661"/>
            <a:ext cx="3705252" cy="885831"/>
          </a:xfrm>
          <a:prstGeom prst="rect">
            <a:avLst/>
          </a:prstGeom>
        </p:spPr>
      </p:pic>
      <p:pic>
        <p:nvPicPr>
          <p:cNvPr id="21" name="Picture 20">
            <a:extLst>
              <a:ext uri="{FF2B5EF4-FFF2-40B4-BE49-F238E27FC236}">
                <a16:creationId xmlns:a16="http://schemas.microsoft.com/office/drawing/2014/main" id="{BAF51FDE-6B91-BE09-1EDD-1627DB1806E1}"/>
              </a:ext>
            </a:extLst>
          </p:cNvPr>
          <p:cNvPicPr>
            <a:picLocks noChangeAspect="1"/>
          </p:cNvPicPr>
          <p:nvPr/>
        </p:nvPicPr>
        <p:blipFill>
          <a:blip r:embed="rId9"/>
          <a:stretch>
            <a:fillRect/>
          </a:stretch>
        </p:blipFill>
        <p:spPr>
          <a:xfrm>
            <a:off x="8355412" y="3788554"/>
            <a:ext cx="3705252" cy="885831"/>
          </a:xfrm>
          <a:prstGeom prst="rect">
            <a:avLst/>
          </a:prstGeom>
        </p:spPr>
      </p:pic>
      <p:sp>
        <p:nvSpPr>
          <p:cNvPr id="22" name="TextBox 21">
            <a:extLst>
              <a:ext uri="{FF2B5EF4-FFF2-40B4-BE49-F238E27FC236}">
                <a16:creationId xmlns:a16="http://schemas.microsoft.com/office/drawing/2014/main" id="{B29B9161-584B-573A-AD97-2AF330C1B5F4}"/>
              </a:ext>
            </a:extLst>
          </p:cNvPr>
          <p:cNvSpPr txBox="1"/>
          <p:nvPr/>
        </p:nvSpPr>
        <p:spPr>
          <a:xfrm rot="16200000">
            <a:off x="-44070" y="4066373"/>
            <a:ext cx="748722" cy="369332"/>
          </a:xfrm>
          <a:prstGeom prst="rect">
            <a:avLst/>
          </a:prstGeom>
          <a:noFill/>
        </p:spPr>
        <p:txBody>
          <a:bodyPr wrap="square" rtlCol="0">
            <a:spAutoFit/>
          </a:bodyPr>
          <a:lstStyle/>
          <a:p>
            <a:pPr algn="ctr"/>
            <a:r>
              <a:rPr lang="en-US" dirty="0"/>
              <a:t>2024</a:t>
            </a:r>
          </a:p>
        </p:txBody>
      </p:sp>
      <p:sp>
        <p:nvSpPr>
          <p:cNvPr id="23" name="TextBox 22">
            <a:extLst>
              <a:ext uri="{FF2B5EF4-FFF2-40B4-BE49-F238E27FC236}">
                <a16:creationId xmlns:a16="http://schemas.microsoft.com/office/drawing/2014/main" id="{67B79B19-D74C-04AE-799A-435D0C5D3895}"/>
              </a:ext>
            </a:extLst>
          </p:cNvPr>
          <p:cNvSpPr txBox="1"/>
          <p:nvPr/>
        </p:nvSpPr>
        <p:spPr>
          <a:xfrm>
            <a:off x="714375" y="4881855"/>
            <a:ext cx="3471863" cy="1477328"/>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3.60 </a:t>
            </a:r>
            <a:r>
              <a:rPr lang="en-US" sz="2000" dirty="0">
                <a:sym typeface="Wingdings" panose="05000000000000000000" pitchFamily="2" charset="2"/>
              </a:rPr>
              <a:t> 3.61</a:t>
            </a:r>
            <a:endParaRPr lang="en-US" sz="2000" dirty="0"/>
          </a:p>
          <a:p>
            <a:pPr marL="230188" indent="-230188">
              <a:spcAft>
                <a:spcPts val="1200"/>
              </a:spcAft>
              <a:buFont typeface="Arial" panose="020B0604020202020204" pitchFamily="34" charset="0"/>
              <a:buChar char="•"/>
            </a:pPr>
            <a:r>
              <a:rPr lang="en-US" sz="2000" dirty="0"/>
              <a:t>Decrease in ‘Agree’ largely offset by increases in ‘Neutral’ and ‘Strongly Agree’</a:t>
            </a:r>
          </a:p>
        </p:txBody>
      </p:sp>
      <p:sp>
        <p:nvSpPr>
          <p:cNvPr id="24" name="TextBox 23">
            <a:extLst>
              <a:ext uri="{FF2B5EF4-FFF2-40B4-BE49-F238E27FC236}">
                <a16:creationId xmlns:a16="http://schemas.microsoft.com/office/drawing/2014/main" id="{1D7607A6-C29F-5F02-610D-F73F5F97DDD0}"/>
              </a:ext>
            </a:extLst>
          </p:cNvPr>
          <p:cNvSpPr txBox="1"/>
          <p:nvPr/>
        </p:nvSpPr>
        <p:spPr>
          <a:xfrm>
            <a:off x="4600589" y="4881855"/>
            <a:ext cx="3471863" cy="1169551"/>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3.62 </a:t>
            </a:r>
            <a:r>
              <a:rPr lang="en-US" sz="2000" dirty="0">
                <a:sym typeface="Wingdings" panose="05000000000000000000" pitchFamily="2" charset="2"/>
              </a:rPr>
              <a:t> 3.65</a:t>
            </a:r>
            <a:endParaRPr lang="en-US" sz="2000" dirty="0"/>
          </a:p>
          <a:p>
            <a:pPr marL="230188" indent="-230188">
              <a:spcAft>
                <a:spcPts val="1200"/>
              </a:spcAft>
              <a:buFont typeface="Arial" panose="020B0604020202020204" pitchFamily="34" charset="0"/>
              <a:buChar char="•"/>
            </a:pPr>
            <a:r>
              <a:rPr lang="en-US" sz="2000" dirty="0"/>
              <a:t>More 1s and 2s offset by more 5s</a:t>
            </a:r>
          </a:p>
        </p:txBody>
      </p:sp>
      <p:sp>
        <p:nvSpPr>
          <p:cNvPr id="25" name="TextBox 24">
            <a:extLst>
              <a:ext uri="{FF2B5EF4-FFF2-40B4-BE49-F238E27FC236}">
                <a16:creationId xmlns:a16="http://schemas.microsoft.com/office/drawing/2014/main" id="{0297D95A-31A7-2627-08FB-D435F77F2282}"/>
              </a:ext>
            </a:extLst>
          </p:cNvPr>
          <p:cNvSpPr txBox="1"/>
          <p:nvPr/>
        </p:nvSpPr>
        <p:spPr>
          <a:xfrm>
            <a:off x="8463012" y="4886618"/>
            <a:ext cx="3471863" cy="1169551"/>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3.59 </a:t>
            </a:r>
            <a:r>
              <a:rPr lang="en-US" sz="2000" dirty="0">
                <a:sym typeface="Wingdings" panose="05000000000000000000" pitchFamily="2" charset="2"/>
              </a:rPr>
              <a:t> 3.57</a:t>
            </a:r>
            <a:endParaRPr lang="en-US" sz="2000" dirty="0"/>
          </a:p>
          <a:p>
            <a:pPr marL="230188" indent="-230188">
              <a:spcAft>
                <a:spcPts val="1200"/>
              </a:spcAft>
              <a:buFont typeface="Arial" panose="020B0604020202020204" pitchFamily="34" charset="0"/>
              <a:buChar char="•"/>
            </a:pPr>
            <a:r>
              <a:rPr lang="en-US" sz="2000" dirty="0"/>
              <a:t>Less 1s and 2s offset by less 5s</a:t>
            </a:r>
          </a:p>
        </p:txBody>
      </p:sp>
    </p:spTree>
    <p:extLst>
      <p:ext uri="{BB962C8B-B14F-4D97-AF65-F5344CB8AC3E}">
        <p14:creationId xmlns:p14="http://schemas.microsoft.com/office/powerpoint/2010/main" val="356442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CA28A-B8DA-7CBD-68E5-829D9C4CA039}"/>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8418723F-5B1B-9F86-7D0E-40056AEC6A87}"/>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50EDCDB-0B8A-5D42-DAF7-2F01C195071F}"/>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#1 – Strategic Plan</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B8D5C050-B1DC-428A-7F2C-293DAB293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14" name="TextBox 13">
            <a:extLst>
              <a:ext uri="{FF2B5EF4-FFF2-40B4-BE49-F238E27FC236}">
                <a16:creationId xmlns:a16="http://schemas.microsoft.com/office/drawing/2014/main" id="{2A4B0DD2-7311-735C-5429-A37794A96BA2}"/>
              </a:ext>
            </a:extLst>
          </p:cNvPr>
          <p:cNvSpPr txBox="1"/>
          <p:nvPr/>
        </p:nvSpPr>
        <p:spPr>
          <a:xfrm>
            <a:off x="242889" y="1432616"/>
            <a:ext cx="11758613" cy="5262979"/>
          </a:xfrm>
          <a:prstGeom prst="rect">
            <a:avLst/>
          </a:prstGeom>
          <a:noFill/>
        </p:spPr>
        <p:txBody>
          <a:bodyPr wrap="square">
            <a:spAutoFit/>
          </a:bodyPr>
          <a:lstStyle/>
          <a:p>
            <a:r>
              <a:rPr lang="en-US" sz="1600" i="0" dirty="0">
                <a:effectLst/>
                <a:latin typeface="Arial" panose="020B0604020202020204" pitchFamily="34" charset="0"/>
              </a:rPr>
              <a:t>Key Themes from 2024 Strategic Plan Feedback</a:t>
            </a:r>
            <a:br>
              <a:rPr lang="en-US" sz="1600" i="0" dirty="0">
                <a:effectLst/>
                <a:latin typeface="Arial" panose="020B0604020202020204" pitchFamily="34" charset="0"/>
              </a:rPr>
            </a:br>
            <a:br>
              <a:rPr lang="en-US" sz="1600" i="0" dirty="0">
                <a:effectLst/>
                <a:latin typeface="Arial" panose="020B0604020202020204" pitchFamily="34" charset="0"/>
              </a:rPr>
            </a:br>
            <a:r>
              <a:rPr lang="en-US" sz="1600" b="1" i="0" dirty="0">
                <a:effectLst/>
                <a:latin typeface="Arial" panose="020B0604020202020204" pitchFamily="34" charset="0"/>
              </a:rPr>
              <a:t>Areas of Support</a:t>
            </a:r>
            <a:br>
              <a:rPr lang="en-US" sz="1600" b="1" i="0" dirty="0">
                <a:effectLst/>
                <a:latin typeface="Arial" panose="020B0604020202020204" pitchFamily="34" charset="0"/>
              </a:rPr>
            </a:br>
            <a:r>
              <a:rPr lang="en-US" sz="1600" i="0" dirty="0">
                <a:effectLst/>
                <a:latin typeface="Arial" panose="020B0604020202020204" pitchFamily="34" charset="0"/>
              </a:rPr>
              <a:t>- Several members noted that the **structure and principles of the plan are strong** and appreciated the overall direction.</a:t>
            </a:r>
            <a:br>
              <a:rPr lang="en-US" sz="1600" i="0" dirty="0">
                <a:effectLst/>
                <a:latin typeface="Arial" panose="020B0604020202020204" pitchFamily="34" charset="0"/>
              </a:rPr>
            </a:br>
            <a:r>
              <a:rPr lang="en-US" sz="1600" i="0" dirty="0">
                <a:effectLst/>
                <a:latin typeface="Arial" panose="020B0604020202020204" pitchFamily="34" charset="0"/>
              </a:rPr>
              <a:t>- There is **support for growth and retention efforts**, especially those that aim to engage youth and build the sport across the province.</a:t>
            </a:r>
            <a:br>
              <a:rPr lang="en-US" sz="1600" i="0" dirty="0">
                <a:effectLst/>
                <a:latin typeface="Arial" panose="020B0604020202020204" pitchFamily="34" charset="0"/>
              </a:rPr>
            </a:br>
            <a:br>
              <a:rPr lang="en-US" sz="1600" i="0" dirty="0">
                <a:effectLst/>
                <a:latin typeface="Arial" panose="020B0604020202020204" pitchFamily="34" charset="0"/>
              </a:rPr>
            </a:br>
            <a:r>
              <a:rPr lang="en-US" sz="1600" b="1" i="0" dirty="0">
                <a:effectLst/>
                <a:latin typeface="Arial" panose="020B0604020202020204" pitchFamily="34" charset="0"/>
              </a:rPr>
              <a:t>Areas of Concern</a:t>
            </a:r>
            <a:br>
              <a:rPr lang="en-US" sz="1600" b="1" i="0" dirty="0">
                <a:effectLst/>
                <a:latin typeface="Arial" panose="020B0604020202020204" pitchFamily="34" charset="0"/>
              </a:rPr>
            </a:br>
            <a:r>
              <a:rPr lang="en-US" sz="1600" i="0" dirty="0">
                <a:effectLst/>
                <a:latin typeface="Arial" panose="020B0604020202020204" pitchFamily="34" charset="0"/>
              </a:rPr>
              <a:t>- **Lack of inclusion for futsal** was a prominent concern. Futsal stakeholders expressed disappointment that the plan does not acknowledge or integrate futsal, despite it being under SSA's governance.</a:t>
            </a:r>
            <a:br>
              <a:rPr lang="en-US" sz="1600" i="0" dirty="0">
                <a:effectLst/>
                <a:latin typeface="Arial" panose="020B0604020202020204" pitchFamily="34" charset="0"/>
              </a:rPr>
            </a:br>
            <a:r>
              <a:rPr lang="en-US" sz="1600" i="0" dirty="0">
                <a:effectLst/>
                <a:latin typeface="Arial" panose="020B0604020202020204" pitchFamily="34" charset="0"/>
              </a:rPr>
              <a:t>- Some members felt the plan appeared to **prioritize larger centers**, with rural or specialized areas feeling overlooked.</a:t>
            </a:r>
            <a:br>
              <a:rPr lang="en-US" sz="1600" i="0" dirty="0">
                <a:effectLst/>
                <a:latin typeface="Arial" panose="020B0604020202020204" pitchFamily="34" charset="0"/>
              </a:rPr>
            </a:br>
            <a:r>
              <a:rPr lang="en-US" sz="1600" i="0" dirty="0">
                <a:effectLst/>
                <a:latin typeface="Arial" panose="020B0604020202020204" pitchFamily="34" charset="0"/>
              </a:rPr>
              <a:t>- A few respondents showed **disinterest or disconnect** from the plan, indicating a need for better engagement and explanation of its relevance.</a:t>
            </a:r>
            <a:br>
              <a:rPr lang="en-US" sz="1600" i="0" dirty="0">
                <a:effectLst/>
                <a:latin typeface="Arial" panose="020B0604020202020204" pitchFamily="34" charset="0"/>
              </a:rPr>
            </a:br>
            <a:br>
              <a:rPr lang="en-US" sz="1600" i="0" dirty="0">
                <a:effectLst/>
                <a:latin typeface="Arial" panose="020B0604020202020204" pitchFamily="34" charset="0"/>
              </a:rPr>
            </a:br>
            <a:r>
              <a:rPr lang="en-US" sz="1600" b="1" i="0" dirty="0">
                <a:effectLst/>
                <a:latin typeface="Arial" panose="020B0604020202020204" pitchFamily="34" charset="0"/>
              </a:rPr>
              <a:t>Suggestions for Improvement</a:t>
            </a:r>
            <a:br>
              <a:rPr lang="en-US" sz="1600" b="1" i="0" dirty="0">
                <a:effectLst/>
                <a:latin typeface="Arial" panose="020B0604020202020204" pitchFamily="34" charset="0"/>
              </a:rPr>
            </a:br>
            <a:r>
              <a:rPr lang="en-US" sz="1600" i="0" dirty="0">
                <a:effectLst/>
                <a:latin typeface="Arial" panose="020B0604020202020204" pitchFamily="34" charset="0"/>
              </a:rPr>
              <a:t>- **Include Futsal** explicitly in strategic goals and initiatives to reflect its growing role and importance in player development.</a:t>
            </a:r>
            <a:br>
              <a:rPr lang="en-US" sz="1600" i="0" dirty="0">
                <a:effectLst/>
                <a:latin typeface="Arial" panose="020B0604020202020204" pitchFamily="34" charset="0"/>
              </a:rPr>
            </a:br>
            <a:r>
              <a:rPr lang="en-US" sz="1600" i="0" dirty="0">
                <a:effectLst/>
                <a:latin typeface="Arial" panose="020B0604020202020204" pitchFamily="34" charset="0"/>
              </a:rPr>
              <a:t>- **Broaden youth engagement and retention strategies**, especially focusing on keeping players involved after age 19 and developing clear post-competitive pathways.</a:t>
            </a:r>
            <a:br>
              <a:rPr lang="en-US" sz="1600" i="0" dirty="0">
                <a:effectLst/>
                <a:latin typeface="Arial" panose="020B0604020202020204" pitchFamily="34" charset="0"/>
              </a:rPr>
            </a:br>
            <a:r>
              <a:rPr lang="en-US" sz="1600" i="0" dirty="0">
                <a:effectLst/>
                <a:latin typeface="Arial" panose="020B0604020202020204" pitchFamily="34" charset="0"/>
              </a:rPr>
              <a:t>- **Enhance club engagement** by seeking more direct input and involvement from Member Organizations (MOs) in ongoing planning and implementation.</a:t>
            </a:r>
            <a:br>
              <a:rPr lang="en-US" sz="1600" i="0" dirty="0">
                <a:effectLst/>
                <a:latin typeface="Arial" panose="020B0604020202020204" pitchFamily="34" charset="0"/>
              </a:rPr>
            </a:br>
            <a:r>
              <a:rPr lang="en-US" sz="1600" i="0" dirty="0">
                <a:effectLst/>
                <a:latin typeface="Arial" panose="020B0604020202020204" pitchFamily="34" charset="0"/>
              </a:rPr>
              <a:t>- Consider **better communication strategies** to ensure the plan reaches and resonates with all members.</a:t>
            </a:r>
            <a:endParaRPr lang="en-US" sz="1600" dirty="0"/>
          </a:p>
        </p:txBody>
      </p:sp>
    </p:spTree>
    <p:extLst>
      <p:ext uri="{BB962C8B-B14F-4D97-AF65-F5344CB8AC3E}">
        <p14:creationId xmlns:p14="http://schemas.microsoft.com/office/powerpoint/2010/main" val="222335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DAD67-75CD-D459-21B9-728D19260129}"/>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04EF13B2-E0A5-ECEC-915B-DD0E8824E4A3}"/>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12E9895-4BF0-C20F-8DCF-1BAFFB1106BD}"/>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#2 – Services</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4A0E8C2B-9243-01F7-268E-1794CA469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68A1D82B-9A73-A50F-1BA7-731CD3F65111}"/>
              </a:ext>
            </a:extLst>
          </p:cNvPr>
          <p:cNvSpPr txBox="1"/>
          <p:nvPr/>
        </p:nvSpPr>
        <p:spPr>
          <a:xfrm>
            <a:off x="757237" y="1443513"/>
            <a:ext cx="10677526" cy="461665"/>
          </a:xfrm>
          <a:prstGeom prst="rect">
            <a:avLst/>
          </a:prstGeom>
          <a:noFill/>
        </p:spPr>
        <p:txBody>
          <a:bodyPr wrap="square">
            <a:spAutoFit/>
          </a:bodyPr>
          <a:lstStyle/>
          <a:p>
            <a:pPr algn="ctr"/>
            <a:r>
              <a:rPr lang="en-US" sz="2400" dirty="0">
                <a:solidFill>
                  <a:schemeClr val="tx1">
                    <a:lumMod val="75000"/>
                    <a:lumOff val="25000"/>
                  </a:schemeClr>
                </a:solidFill>
                <a:latin typeface="Aptos" panose="020B0004020202020204" pitchFamily="34" charset="0"/>
              </a:rPr>
              <a:t>SSA member services have been useful to my club</a:t>
            </a:r>
            <a:endParaRPr lang="en-US" dirty="0">
              <a:solidFill>
                <a:schemeClr val="tx1">
                  <a:lumMod val="75000"/>
                  <a:lumOff val="25000"/>
                </a:schemeClr>
              </a:solidFill>
              <a:latin typeface="Aptos" panose="020B0004020202020204" pitchFamily="34" charset="0"/>
            </a:endParaRPr>
          </a:p>
        </p:txBody>
      </p:sp>
      <p:sp>
        <p:nvSpPr>
          <p:cNvPr id="6" name="TextBox 5">
            <a:extLst>
              <a:ext uri="{FF2B5EF4-FFF2-40B4-BE49-F238E27FC236}">
                <a16:creationId xmlns:a16="http://schemas.microsoft.com/office/drawing/2014/main" id="{42D84D97-617F-8C54-B91E-672B825CE25F}"/>
              </a:ext>
            </a:extLst>
          </p:cNvPr>
          <p:cNvSpPr txBox="1"/>
          <p:nvPr/>
        </p:nvSpPr>
        <p:spPr>
          <a:xfrm>
            <a:off x="2017542" y="2476930"/>
            <a:ext cx="862011" cy="369332"/>
          </a:xfrm>
          <a:prstGeom prst="rect">
            <a:avLst/>
          </a:prstGeom>
          <a:noFill/>
        </p:spPr>
        <p:txBody>
          <a:bodyPr wrap="square" rtlCol="0">
            <a:spAutoFit/>
          </a:bodyPr>
          <a:lstStyle/>
          <a:p>
            <a:r>
              <a:rPr lang="en-US" dirty="0"/>
              <a:t>Overall</a:t>
            </a:r>
          </a:p>
        </p:txBody>
      </p:sp>
      <p:sp>
        <p:nvSpPr>
          <p:cNvPr id="7" name="TextBox 6">
            <a:extLst>
              <a:ext uri="{FF2B5EF4-FFF2-40B4-BE49-F238E27FC236}">
                <a16:creationId xmlns:a16="http://schemas.microsoft.com/office/drawing/2014/main" id="{C0AEF9A2-DF96-1636-4ED3-CC042F1A3880}"/>
              </a:ext>
            </a:extLst>
          </p:cNvPr>
          <p:cNvSpPr txBox="1"/>
          <p:nvPr/>
        </p:nvSpPr>
        <p:spPr>
          <a:xfrm rot="16200000">
            <a:off x="-53595" y="3168129"/>
            <a:ext cx="748722" cy="369332"/>
          </a:xfrm>
          <a:prstGeom prst="rect">
            <a:avLst/>
          </a:prstGeom>
          <a:noFill/>
        </p:spPr>
        <p:txBody>
          <a:bodyPr wrap="square" rtlCol="0">
            <a:spAutoFit/>
          </a:bodyPr>
          <a:lstStyle/>
          <a:p>
            <a:pPr algn="ctr"/>
            <a:r>
              <a:rPr lang="en-US" dirty="0"/>
              <a:t>2023</a:t>
            </a:r>
          </a:p>
        </p:txBody>
      </p:sp>
      <p:sp>
        <p:nvSpPr>
          <p:cNvPr id="8" name="TextBox 7">
            <a:extLst>
              <a:ext uri="{FF2B5EF4-FFF2-40B4-BE49-F238E27FC236}">
                <a16:creationId xmlns:a16="http://schemas.microsoft.com/office/drawing/2014/main" id="{C23D3321-6407-F0F3-FCFF-9F3ABA5B2192}"/>
              </a:ext>
            </a:extLst>
          </p:cNvPr>
          <p:cNvSpPr txBox="1"/>
          <p:nvPr/>
        </p:nvSpPr>
        <p:spPr>
          <a:xfrm>
            <a:off x="5897502" y="2476930"/>
            <a:ext cx="862011" cy="369332"/>
          </a:xfrm>
          <a:prstGeom prst="rect">
            <a:avLst/>
          </a:prstGeom>
          <a:noFill/>
        </p:spPr>
        <p:txBody>
          <a:bodyPr wrap="square" rtlCol="0">
            <a:spAutoFit/>
          </a:bodyPr>
          <a:lstStyle/>
          <a:p>
            <a:r>
              <a:rPr lang="en-US" dirty="0"/>
              <a:t>Rural</a:t>
            </a:r>
          </a:p>
        </p:txBody>
      </p:sp>
      <p:sp>
        <p:nvSpPr>
          <p:cNvPr id="9" name="TextBox 8">
            <a:extLst>
              <a:ext uri="{FF2B5EF4-FFF2-40B4-BE49-F238E27FC236}">
                <a16:creationId xmlns:a16="http://schemas.microsoft.com/office/drawing/2014/main" id="{6F5E175C-72DE-E10F-49E7-B18D44C4FF0E}"/>
              </a:ext>
            </a:extLst>
          </p:cNvPr>
          <p:cNvSpPr txBox="1"/>
          <p:nvPr/>
        </p:nvSpPr>
        <p:spPr>
          <a:xfrm>
            <a:off x="9753650" y="2476930"/>
            <a:ext cx="862011" cy="369332"/>
          </a:xfrm>
          <a:prstGeom prst="rect">
            <a:avLst/>
          </a:prstGeom>
          <a:noFill/>
        </p:spPr>
        <p:txBody>
          <a:bodyPr wrap="square" rtlCol="0">
            <a:spAutoFit/>
          </a:bodyPr>
          <a:lstStyle/>
          <a:p>
            <a:r>
              <a:rPr lang="en-US" dirty="0"/>
              <a:t>Urban</a:t>
            </a:r>
          </a:p>
        </p:txBody>
      </p:sp>
      <p:pic>
        <p:nvPicPr>
          <p:cNvPr id="11" name="Picture 10">
            <a:extLst>
              <a:ext uri="{FF2B5EF4-FFF2-40B4-BE49-F238E27FC236}">
                <a16:creationId xmlns:a16="http://schemas.microsoft.com/office/drawing/2014/main" id="{E2DA5E08-90AE-1F44-9A06-90AA6A01E1AD}"/>
              </a:ext>
            </a:extLst>
          </p:cNvPr>
          <p:cNvPicPr>
            <a:picLocks noChangeAspect="1"/>
          </p:cNvPicPr>
          <p:nvPr/>
        </p:nvPicPr>
        <p:blipFill>
          <a:blip r:embed="rId3"/>
          <a:stretch>
            <a:fillRect/>
          </a:stretch>
        </p:blipFill>
        <p:spPr>
          <a:xfrm>
            <a:off x="3557569" y="2057213"/>
            <a:ext cx="5076862" cy="304802"/>
          </a:xfrm>
          <a:prstGeom prst="rect">
            <a:avLst/>
          </a:prstGeom>
        </p:spPr>
      </p:pic>
      <p:sp>
        <p:nvSpPr>
          <p:cNvPr id="22" name="TextBox 21">
            <a:extLst>
              <a:ext uri="{FF2B5EF4-FFF2-40B4-BE49-F238E27FC236}">
                <a16:creationId xmlns:a16="http://schemas.microsoft.com/office/drawing/2014/main" id="{8382C2E4-CAD1-78F5-6492-4BD87631DBF5}"/>
              </a:ext>
            </a:extLst>
          </p:cNvPr>
          <p:cNvSpPr txBox="1"/>
          <p:nvPr/>
        </p:nvSpPr>
        <p:spPr>
          <a:xfrm rot="16200000">
            <a:off x="-44070" y="4066373"/>
            <a:ext cx="748722" cy="369332"/>
          </a:xfrm>
          <a:prstGeom prst="rect">
            <a:avLst/>
          </a:prstGeom>
          <a:noFill/>
        </p:spPr>
        <p:txBody>
          <a:bodyPr wrap="square" rtlCol="0">
            <a:spAutoFit/>
          </a:bodyPr>
          <a:lstStyle/>
          <a:p>
            <a:pPr algn="ctr"/>
            <a:r>
              <a:rPr lang="en-US" dirty="0"/>
              <a:t>2024</a:t>
            </a:r>
          </a:p>
        </p:txBody>
      </p:sp>
      <p:sp>
        <p:nvSpPr>
          <p:cNvPr id="23" name="TextBox 22">
            <a:extLst>
              <a:ext uri="{FF2B5EF4-FFF2-40B4-BE49-F238E27FC236}">
                <a16:creationId xmlns:a16="http://schemas.microsoft.com/office/drawing/2014/main" id="{9B522516-2D9A-4209-8FC6-781CBD61097A}"/>
              </a:ext>
            </a:extLst>
          </p:cNvPr>
          <p:cNvSpPr txBox="1"/>
          <p:nvPr/>
        </p:nvSpPr>
        <p:spPr>
          <a:xfrm>
            <a:off x="714375" y="4881855"/>
            <a:ext cx="3471863" cy="1169551"/>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3.84 </a:t>
            </a:r>
            <a:r>
              <a:rPr lang="en-US" sz="2000" dirty="0">
                <a:sym typeface="Wingdings" panose="05000000000000000000" pitchFamily="2" charset="2"/>
              </a:rPr>
              <a:t> 3.77</a:t>
            </a:r>
            <a:endParaRPr lang="en-US" sz="2000" dirty="0"/>
          </a:p>
          <a:p>
            <a:pPr marL="230188" indent="-230188">
              <a:spcAft>
                <a:spcPts val="1200"/>
              </a:spcAft>
              <a:buFont typeface="Arial" panose="020B0604020202020204" pitchFamily="34" charset="0"/>
              <a:buChar char="•"/>
            </a:pPr>
            <a:r>
              <a:rPr lang="en-US" sz="2000" dirty="0"/>
              <a:t>Similar 4s but less 5s and more 3s</a:t>
            </a:r>
          </a:p>
        </p:txBody>
      </p:sp>
      <p:sp>
        <p:nvSpPr>
          <p:cNvPr id="24" name="TextBox 23">
            <a:extLst>
              <a:ext uri="{FF2B5EF4-FFF2-40B4-BE49-F238E27FC236}">
                <a16:creationId xmlns:a16="http://schemas.microsoft.com/office/drawing/2014/main" id="{F1C27E62-37E9-A6C2-C238-8340063773E4}"/>
              </a:ext>
            </a:extLst>
          </p:cNvPr>
          <p:cNvSpPr txBox="1"/>
          <p:nvPr/>
        </p:nvSpPr>
        <p:spPr>
          <a:xfrm>
            <a:off x="4600589" y="4881855"/>
            <a:ext cx="3471863" cy="1631216"/>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3.99 </a:t>
            </a:r>
            <a:r>
              <a:rPr lang="en-US" sz="2000" dirty="0">
                <a:sym typeface="Wingdings" panose="05000000000000000000" pitchFamily="2" charset="2"/>
              </a:rPr>
              <a:t> 3.94</a:t>
            </a:r>
            <a:endParaRPr lang="en-US" sz="2000" dirty="0"/>
          </a:p>
          <a:p>
            <a:pPr marL="230188" indent="-230188">
              <a:spcAft>
                <a:spcPts val="1200"/>
              </a:spcAft>
              <a:buFont typeface="Arial" panose="020B0604020202020204" pitchFamily="34" charset="0"/>
              <a:buChar char="•"/>
            </a:pPr>
            <a:r>
              <a:rPr lang="en-US" sz="2000" dirty="0"/>
              <a:t>Nothing below a 3</a:t>
            </a:r>
          </a:p>
          <a:p>
            <a:pPr marL="230188" indent="-230188">
              <a:spcAft>
                <a:spcPts val="1200"/>
              </a:spcAft>
              <a:buFont typeface="Arial" panose="020B0604020202020204" pitchFamily="34" charset="0"/>
              <a:buChar char="•"/>
            </a:pPr>
            <a:r>
              <a:rPr lang="en-US" sz="2000" dirty="0"/>
              <a:t>Similar overall but less 3s and 5s</a:t>
            </a:r>
          </a:p>
        </p:txBody>
      </p:sp>
      <p:sp>
        <p:nvSpPr>
          <p:cNvPr id="25" name="TextBox 24">
            <a:extLst>
              <a:ext uri="{FF2B5EF4-FFF2-40B4-BE49-F238E27FC236}">
                <a16:creationId xmlns:a16="http://schemas.microsoft.com/office/drawing/2014/main" id="{6007FE62-40D1-96D6-888F-83BC51862FB9}"/>
              </a:ext>
            </a:extLst>
          </p:cNvPr>
          <p:cNvSpPr txBox="1"/>
          <p:nvPr/>
        </p:nvSpPr>
        <p:spPr>
          <a:xfrm>
            <a:off x="8463012" y="4886618"/>
            <a:ext cx="3471863" cy="1323439"/>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3.66 </a:t>
            </a:r>
            <a:r>
              <a:rPr lang="en-US" sz="2000" dirty="0">
                <a:sym typeface="Wingdings" panose="05000000000000000000" pitchFamily="2" charset="2"/>
              </a:rPr>
              <a:t> 3.60</a:t>
            </a:r>
            <a:endParaRPr lang="en-US" sz="2000" dirty="0"/>
          </a:p>
          <a:p>
            <a:pPr marL="230188" indent="-230188">
              <a:spcAft>
                <a:spcPts val="1200"/>
              </a:spcAft>
              <a:buFont typeface="Arial" panose="020B0604020202020204" pitchFamily="34" charset="0"/>
              <a:buChar char="•"/>
            </a:pPr>
            <a:r>
              <a:rPr lang="en-US" sz="2000" dirty="0"/>
              <a:t>Eliminated all 1s</a:t>
            </a:r>
          </a:p>
          <a:p>
            <a:pPr marL="230188" indent="-230188">
              <a:spcAft>
                <a:spcPts val="1200"/>
              </a:spcAft>
              <a:buFont typeface="Arial" panose="020B0604020202020204" pitchFamily="34" charset="0"/>
              <a:buChar char="•"/>
            </a:pPr>
            <a:r>
              <a:rPr lang="en-US" sz="2000" dirty="0"/>
              <a:t>Decrease in 5s and 4s</a:t>
            </a:r>
          </a:p>
        </p:txBody>
      </p:sp>
      <p:pic>
        <p:nvPicPr>
          <p:cNvPr id="10" name="Picture 9">
            <a:extLst>
              <a:ext uri="{FF2B5EF4-FFF2-40B4-BE49-F238E27FC236}">
                <a16:creationId xmlns:a16="http://schemas.microsoft.com/office/drawing/2014/main" id="{8059DB68-C882-BAC8-7C2D-3D532A51C422}"/>
              </a:ext>
            </a:extLst>
          </p:cNvPr>
          <p:cNvPicPr>
            <a:picLocks noChangeAspect="1"/>
          </p:cNvPicPr>
          <p:nvPr/>
        </p:nvPicPr>
        <p:blipFill>
          <a:blip r:embed="rId4"/>
          <a:stretch>
            <a:fillRect/>
          </a:stretch>
        </p:blipFill>
        <p:spPr>
          <a:xfrm>
            <a:off x="557199" y="2869900"/>
            <a:ext cx="3695727" cy="876306"/>
          </a:xfrm>
          <a:prstGeom prst="rect">
            <a:avLst/>
          </a:prstGeom>
        </p:spPr>
      </p:pic>
      <p:pic>
        <p:nvPicPr>
          <p:cNvPr id="14" name="Picture 13">
            <a:extLst>
              <a:ext uri="{FF2B5EF4-FFF2-40B4-BE49-F238E27FC236}">
                <a16:creationId xmlns:a16="http://schemas.microsoft.com/office/drawing/2014/main" id="{546F7D0B-CB2E-6AE4-A2B0-B6342811E327}"/>
              </a:ext>
            </a:extLst>
          </p:cNvPr>
          <p:cNvPicPr>
            <a:picLocks noChangeAspect="1"/>
          </p:cNvPicPr>
          <p:nvPr/>
        </p:nvPicPr>
        <p:blipFill>
          <a:blip r:embed="rId5"/>
          <a:stretch>
            <a:fillRect/>
          </a:stretch>
        </p:blipFill>
        <p:spPr>
          <a:xfrm>
            <a:off x="524484" y="3796695"/>
            <a:ext cx="3733827" cy="895357"/>
          </a:xfrm>
          <a:prstGeom prst="rect">
            <a:avLst/>
          </a:prstGeom>
        </p:spPr>
      </p:pic>
      <p:pic>
        <p:nvPicPr>
          <p:cNvPr id="18" name="Picture 17">
            <a:extLst>
              <a:ext uri="{FF2B5EF4-FFF2-40B4-BE49-F238E27FC236}">
                <a16:creationId xmlns:a16="http://schemas.microsoft.com/office/drawing/2014/main" id="{34BF37D4-2DEB-3568-5024-6DD5906FDE8F}"/>
              </a:ext>
            </a:extLst>
          </p:cNvPr>
          <p:cNvPicPr>
            <a:picLocks noChangeAspect="1"/>
          </p:cNvPicPr>
          <p:nvPr/>
        </p:nvPicPr>
        <p:blipFill>
          <a:blip r:embed="rId6"/>
          <a:stretch>
            <a:fillRect/>
          </a:stretch>
        </p:blipFill>
        <p:spPr>
          <a:xfrm>
            <a:off x="4367200" y="2860374"/>
            <a:ext cx="3705252" cy="876306"/>
          </a:xfrm>
          <a:prstGeom prst="rect">
            <a:avLst/>
          </a:prstGeom>
        </p:spPr>
      </p:pic>
      <p:pic>
        <p:nvPicPr>
          <p:cNvPr id="26" name="Picture 25">
            <a:extLst>
              <a:ext uri="{FF2B5EF4-FFF2-40B4-BE49-F238E27FC236}">
                <a16:creationId xmlns:a16="http://schemas.microsoft.com/office/drawing/2014/main" id="{833C9072-CEEB-F327-FB64-D8CC691F441E}"/>
              </a:ext>
            </a:extLst>
          </p:cNvPr>
          <p:cNvPicPr>
            <a:picLocks noChangeAspect="1"/>
          </p:cNvPicPr>
          <p:nvPr/>
        </p:nvPicPr>
        <p:blipFill>
          <a:blip r:embed="rId7"/>
          <a:stretch>
            <a:fillRect/>
          </a:stretch>
        </p:blipFill>
        <p:spPr>
          <a:xfrm>
            <a:off x="4367200" y="3801648"/>
            <a:ext cx="3695727" cy="866781"/>
          </a:xfrm>
          <a:prstGeom prst="rect">
            <a:avLst/>
          </a:prstGeom>
        </p:spPr>
      </p:pic>
      <p:pic>
        <p:nvPicPr>
          <p:cNvPr id="30" name="Picture 29">
            <a:extLst>
              <a:ext uri="{FF2B5EF4-FFF2-40B4-BE49-F238E27FC236}">
                <a16:creationId xmlns:a16="http://schemas.microsoft.com/office/drawing/2014/main" id="{8474C70A-1404-1B2F-1F64-45EDC2364973}"/>
              </a:ext>
            </a:extLst>
          </p:cNvPr>
          <p:cNvPicPr>
            <a:picLocks noChangeAspect="1"/>
          </p:cNvPicPr>
          <p:nvPr/>
        </p:nvPicPr>
        <p:blipFill>
          <a:blip r:embed="rId8"/>
          <a:stretch>
            <a:fillRect/>
          </a:stretch>
        </p:blipFill>
        <p:spPr>
          <a:xfrm>
            <a:off x="8248673" y="2869900"/>
            <a:ext cx="3686202" cy="857256"/>
          </a:xfrm>
          <a:prstGeom prst="rect">
            <a:avLst/>
          </a:prstGeom>
        </p:spPr>
      </p:pic>
      <p:pic>
        <p:nvPicPr>
          <p:cNvPr id="32" name="Picture 31">
            <a:extLst>
              <a:ext uri="{FF2B5EF4-FFF2-40B4-BE49-F238E27FC236}">
                <a16:creationId xmlns:a16="http://schemas.microsoft.com/office/drawing/2014/main" id="{B94E037D-97E2-2DE5-2CBB-F4BAA997DDBA}"/>
              </a:ext>
            </a:extLst>
          </p:cNvPr>
          <p:cNvPicPr>
            <a:picLocks noChangeAspect="1"/>
          </p:cNvPicPr>
          <p:nvPr/>
        </p:nvPicPr>
        <p:blipFill>
          <a:blip r:embed="rId9"/>
          <a:stretch>
            <a:fillRect/>
          </a:stretch>
        </p:blipFill>
        <p:spPr>
          <a:xfrm>
            <a:off x="8234386" y="3792123"/>
            <a:ext cx="3705252" cy="876306"/>
          </a:xfrm>
          <a:prstGeom prst="rect">
            <a:avLst/>
          </a:prstGeom>
        </p:spPr>
      </p:pic>
    </p:spTree>
    <p:extLst>
      <p:ext uri="{BB962C8B-B14F-4D97-AF65-F5344CB8AC3E}">
        <p14:creationId xmlns:p14="http://schemas.microsoft.com/office/powerpoint/2010/main" val="364292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15F16-90BA-C049-893C-237D1ECA5C4D}"/>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FC545C55-398A-239D-9E9A-7F14714E6037}"/>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72827F6-E705-5311-EC08-A6DF0039BDB9}"/>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#2 – Services</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3E69E3B2-A8CB-0274-8EE7-9F068C99D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EDFB7C76-B895-448F-A2D0-49CF573D9C71}"/>
              </a:ext>
            </a:extLst>
          </p:cNvPr>
          <p:cNvSpPr txBox="1"/>
          <p:nvPr/>
        </p:nvSpPr>
        <p:spPr>
          <a:xfrm>
            <a:off x="228600" y="1362850"/>
            <a:ext cx="11734800" cy="5693866"/>
          </a:xfrm>
          <a:prstGeom prst="rect">
            <a:avLst/>
          </a:prstGeom>
          <a:noFill/>
        </p:spPr>
        <p:txBody>
          <a:bodyPr wrap="square">
            <a:spAutoFit/>
          </a:bodyPr>
          <a:lstStyle/>
          <a:p>
            <a:r>
              <a:rPr lang="en-US" sz="1400" i="0" dirty="0">
                <a:effectLst/>
                <a:latin typeface="Arial" panose="020B0604020202020204" pitchFamily="34" charset="0"/>
              </a:rPr>
              <a:t>Key Themes from 2024 Member Services Feedback</a:t>
            </a:r>
            <a:br>
              <a:rPr lang="en-US" sz="1400" i="0" dirty="0">
                <a:effectLst/>
                <a:latin typeface="Arial" panose="020B0604020202020204" pitchFamily="34" charset="0"/>
              </a:rPr>
            </a:br>
            <a:br>
              <a:rPr lang="en-US" sz="1400" i="0" dirty="0">
                <a:effectLst/>
                <a:latin typeface="Arial" panose="020B0604020202020204" pitchFamily="34" charset="0"/>
              </a:rPr>
            </a:br>
            <a:r>
              <a:rPr lang="en-US" sz="1400" b="1" i="0" dirty="0">
                <a:effectLst/>
                <a:latin typeface="Arial" panose="020B0604020202020204" pitchFamily="34" charset="0"/>
              </a:rPr>
              <a:t>Positive Feedback</a:t>
            </a:r>
            <a:br>
              <a:rPr lang="en-US" sz="1400" i="0" dirty="0">
                <a:effectLst/>
                <a:latin typeface="Arial" panose="020B0604020202020204" pitchFamily="34" charset="0"/>
              </a:rPr>
            </a:br>
            <a:r>
              <a:rPr lang="en-US" sz="1400" i="0" dirty="0">
                <a:effectLst/>
                <a:latin typeface="Arial" panose="020B0604020202020204" pitchFamily="34" charset="0"/>
              </a:rPr>
              <a:t>- **General Value of Services:** Some members stated that **all SSA services are valuable**, especially **coaching clinics** and the **RAMP registration system**, which continue to be useful tools for club operations.</a:t>
            </a:r>
            <a:br>
              <a:rPr lang="en-US" sz="1400" i="0" dirty="0">
                <a:effectLst/>
                <a:latin typeface="Arial" panose="020B0604020202020204" pitchFamily="34" charset="0"/>
              </a:rPr>
            </a:br>
            <a:br>
              <a:rPr lang="en-US" sz="1400" i="0" dirty="0">
                <a:effectLst/>
                <a:latin typeface="Arial" panose="020B0604020202020204" pitchFamily="34" charset="0"/>
              </a:rPr>
            </a:br>
            <a:r>
              <a:rPr lang="en-US" sz="1400" b="1" i="0" dirty="0">
                <a:effectLst/>
                <a:latin typeface="Arial" panose="020B0604020202020204" pitchFamily="34" charset="0"/>
              </a:rPr>
              <a:t>Areas of Concern</a:t>
            </a:r>
            <a:br>
              <a:rPr lang="en-US" sz="1400" i="0" dirty="0">
                <a:effectLst/>
                <a:latin typeface="Arial" panose="020B0604020202020204" pitchFamily="34" charset="0"/>
              </a:rPr>
            </a:br>
            <a:r>
              <a:rPr lang="en-US" sz="1400" i="0" dirty="0">
                <a:effectLst/>
                <a:latin typeface="Arial" panose="020B0604020202020204" pitchFamily="34" charset="0"/>
              </a:rPr>
              <a:t>- Smaller, rural organizations expressed frustration with the **expectation to meet SSA directives** that may be better suited to larger clubs.</a:t>
            </a:r>
            <a:br>
              <a:rPr lang="en-US" sz="1400" i="0" dirty="0">
                <a:effectLst/>
                <a:latin typeface="Arial" panose="020B0604020202020204" pitchFamily="34" charset="0"/>
              </a:rPr>
            </a:br>
            <a:r>
              <a:rPr lang="en-US" sz="1400" i="0" dirty="0">
                <a:effectLst/>
                <a:latin typeface="Arial" panose="020B0604020202020204" pitchFamily="34" charset="0"/>
              </a:rPr>
              <a:t>- These clubs often lack the **resources, staff, and infrastructure** needed to fully implement SSA’s frameworks, leading to a sense of being overwhelmed or left behind.</a:t>
            </a:r>
            <a:br>
              <a:rPr lang="en-US" sz="1400" i="0" dirty="0">
                <a:effectLst/>
                <a:latin typeface="Arial" panose="020B0604020202020204" pitchFamily="34" charset="0"/>
              </a:rPr>
            </a:br>
            <a:r>
              <a:rPr lang="en-US" sz="1400" i="0" dirty="0">
                <a:effectLst/>
                <a:latin typeface="Arial" panose="020B0604020202020204" pitchFamily="34" charset="0"/>
              </a:rPr>
              <a:t>- **Administrative Burden:**</a:t>
            </a:r>
            <a:br>
              <a:rPr lang="en-US" sz="1400" i="0" dirty="0">
                <a:effectLst/>
                <a:latin typeface="Arial" panose="020B0604020202020204" pitchFamily="34" charset="0"/>
              </a:rPr>
            </a:br>
            <a:r>
              <a:rPr lang="en-US" sz="1400" i="0" dirty="0">
                <a:effectLst/>
                <a:latin typeface="Arial" panose="020B0604020202020204" pitchFamily="34" charset="0"/>
              </a:rPr>
              <a:t>- There is a call for more **ready-to-use templates and streamlined processes** to reduce the workload and make compliance more accessible.</a:t>
            </a:r>
            <a:br>
              <a:rPr lang="en-US" sz="1400" i="0" dirty="0">
                <a:effectLst/>
                <a:latin typeface="Arial" panose="020B0604020202020204" pitchFamily="34" charset="0"/>
              </a:rPr>
            </a:br>
            <a:r>
              <a:rPr lang="en-US" sz="1400" i="0" dirty="0">
                <a:effectLst/>
                <a:latin typeface="Arial" panose="020B0604020202020204" pitchFamily="34" charset="0"/>
              </a:rPr>
              <a:t>- **Communication Gaps:**</a:t>
            </a:r>
            <a:br>
              <a:rPr lang="en-US" sz="1400" i="0" dirty="0">
                <a:effectLst/>
                <a:latin typeface="Arial" panose="020B0604020202020204" pitchFamily="34" charset="0"/>
              </a:rPr>
            </a:br>
            <a:r>
              <a:rPr lang="en-US" sz="1400" i="0" dirty="0">
                <a:effectLst/>
                <a:latin typeface="Arial" panose="020B0604020202020204" pitchFamily="34" charset="0"/>
              </a:rPr>
              <a:t>- Some members felt that SSA’s communication feels **one-sided** or like a “checkbox exercise” rather than a genuine dialogue, leaving members feeling unheard or unsupported.</a:t>
            </a:r>
            <a:br>
              <a:rPr lang="en-US" sz="1400" i="0" dirty="0">
                <a:effectLst/>
                <a:latin typeface="Arial" panose="020B0604020202020204" pitchFamily="34" charset="0"/>
              </a:rPr>
            </a:br>
            <a:r>
              <a:rPr lang="en-US" sz="1400" i="0" dirty="0">
                <a:effectLst/>
                <a:latin typeface="Arial" panose="020B0604020202020204" pitchFamily="34" charset="0"/>
              </a:rPr>
              <a:t>- **Disconnect Between Theory and Practice:**</a:t>
            </a:r>
            <a:br>
              <a:rPr lang="en-US" sz="1400" i="0" dirty="0">
                <a:effectLst/>
                <a:latin typeface="Arial" panose="020B0604020202020204" pitchFamily="34" charset="0"/>
              </a:rPr>
            </a:br>
            <a:r>
              <a:rPr lang="en-US" sz="1400" i="0" dirty="0">
                <a:effectLst/>
                <a:latin typeface="Arial" panose="020B0604020202020204" pitchFamily="34" charset="0"/>
              </a:rPr>
              <a:t>- While services are theoretically beneficial, members noted a **lack of practical application or follow-up** that limits their effectiveness, especially when hands-on help is needed.</a:t>
            </a:r>
            <a:br>
              <a:rPr lang="en-US" sz="1400" i="0" dirty="0">
                <a:effectLst/>
                <a:latin typeface="Arial" panose="020B0604020202020204" pitchFamily="34" charset="0"/>
              </a:rPr>
            </a:br>
            <a:br>
              <a:rPr lang="en-US" sz="1400" i="0" dirty="0">
                <a:effectLst/>
                <a:latin typeface="Arial" panose="020B0604020202020204" pitchFamily="34" charset="0"/>
              </a:rPr>
            </a:br>
            <a:r>
              <a:rPr lang="en-US" sz="1400" b="1" i="0" dirty="0">
                <a:effectLst/>
                <a:latin typeface="Arial" panose="020B0604020202020204" pitchFamily="34" charset="0"/>
              </a:rPr>
              <a:t>Suggestions for Improvement</a:t>
            </a:r>
            <a:br>
              <a:rPr lang="en-US" sz="1400" i="0" dirty="0">
                <a:effectLst/>
                <a:latin typeface="Arial" panose="020B0604020202020204" pitchFamily="34" charset="0"/>
              </a:rPr>
            </a:br>
            <a:r>
              <a:rPr lang="en-US" sz="1400" i="0" dirty="0">
                <a:effectLst/>
                <a:latin typeface="Arial" panose="020B0604020202020204" pitchFamily="34" charset="0"/>
              </a:rPr>
              <a:t>- **Tailored Support for Rural Clubs:** Develop **flexible, scalable tools** (e.g., editable templates, dropdown-based forms) that reflect the needs and realities of smaller clubs.</a:t>
            </a:r>
            <a:br>
              <a:rPr lang="en-US" sz="1400" i="0" dirty="0">
                <a:effectLst/>
                <a:latin typeface="Arial" panose="020B0604020202020204" pitchFamily="34" charset="0"/>
              </a:rPr>
            </a:br>
            <a:r>
              <a:rPr lang="en-US" sz="1400" i="0" dirty="0">
                <a:effectLst/>
                <a:latin typeface="Arial" panose="020B0604020202020204" pitchFamily="34" charset="0"/>
              </a:rPr>
              <a:t>- **Improve Communication Quality:** Foster **two-way engagement** that feels collaborative, not just procedural.</a:t>
            </a:r>
            <a:br>
              <a:rPr lang="en-US" sz="1400" i="0" dirty="0">
                <a:effectLst/>
                <a:latin typeface="Arial" panose="020B0604020202020204" pitchFamily="34" charset="0"/>
              </a:rPr>
            </a:br>
            <a:r>
              <a:rPr lang="en-US" sz="1400" i="0" dirty="0">
                <a:effectLst/>
                <a:latin typeface="Arial" panose="020B0604020202020204" pitchFamily="34" charset="0"/>
              </a:rPr>
              <a:t>- **Increase Hands-on Support:** Provide **clearer guidance, more mentorship, or access to implementation help** to bridge the gap between policy and practice.</a:t>
            </a:r>
            <a:endParaRPr lang="en-US" sz="1400" dirty="0"/>
          </a:p>
        </p:txBody>
      </p:sp>
    </p:spTree>
    <p:extLst>
      <p:ext uri="{BB962C8B-B14F-4D97-AF65-F5344CB8AC3E}">
        <p14:creationId xmlns:p14="http://schemas.microsoft.com/office/powerpoint/2010/main" val="55208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B557-64DF-34E5-6597-0CA80EF11E05}"/>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4185445-A350-11AE-4B17-04C3B5E5AC2B}"/>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1CB0140-8E97-B915-3437-9E197BD2D700}"/>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#3 – Staff</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825C208C-CC7D-F306-56AB-1455C43FF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9B519109-A82E-3F0C-14AD-4F32DB05CBE5}"/>
              </a:ext>
            </a:extLst>
          </p:cNvPr>
          <p:cNvSpPr txBox="1"/>
          <p:nvPr/>
        </p:nvSpPr>
        <p:spPr>
          <a:xfrm>
            <a:off x="757237" y="1443513"/>
            <a:ext cx="10677526" cy="461665"/>
          </a:xfrm>
          <a:prstGeom prst="rect">
            <a:avLst/>
          </a:prstGeom>
          <a:noFill/>
        </p:spPr>
        <p:txBody>
          <a:bodyPr wrap="square">
            <a:spAutoFit/>
          </a:bodyPr>
          <a:lstStyle/>
          <a:p>
            <a:pPr algn="ctr"/>
            <a:r>
              <a:rPr lang="en-US" sz="2400" dirty="0">
                <a:solidFill>
                  <a:schemeClr val="tx1">
                    <a:lumMod val="75000"/>
                    <a:lumOff val="25000"/>
                  </a:schemeClr>
                </a:solidFill>
                <a:latin typeface="Aptos" panose="020B0004020202020204" pitchFamily="34" charset="0"/>
              </a:rPr>
              <a:t>The SSA staff has been responsive and helpful</a:t>
            </a:r>
            <a:endParaRPr lang="en-US" dirty="0">
              <a:solidFill>
                <a:schemeClr val="tx1">
                  <a:lumMod val="75000"/>
                  <a:lumOff val="25000"/>
                </a:schemeClr>
              </a:solidFill>
              <a:latin typeface="Aptos" panose="020B0004020202020204" pitchFamily="34" charset="0"/>
            </a:endParaRPr>
          </a:p>
        </p:txBody>
      </p:sp>
      <p:sp>
        <p:nvSpPr>
          <p:cNvPr id="6" name="TextBox 5">
            <a:extLst>
              <a:ext uri="{FF2B5EF4-FFF2-40B4-BE49-F238E27FC236}">
                <a16:creationId xmlns:a16="http://schemas.microsoft.com/office/drawing/2014/main" id="{4AECAC38-2982-D476-0EDC-EB5A1E553DD0}"/>
              </a:ext>
            </a:extLst>
          </p:cNvPr>
          <p:cNvSpPr txBox="1"/>
          <p:nvPr/>
        </p:nvSpPr>
        <p:spPr>
          <a:xfrm>
            <a:off x="2017542" y="2476930"/>
            <a:ext cx="862011" cy="369332"/>
          </a:xfrm>
          <a:prstGeom prst="rect">
            <a:avLst/>
          </a:prstGeom>
          <a:noFill/>
        </p:spPr>
        <p:txBody>
          <a:bodyPr wrap="square" rtlCol="0">
            <a:spAutoFit/>
          </a:bodyPr>
          <a:lstStyle/>
          <a:p>
            <a:r>
              <a:rPr lang="en-US" dirty="0"/>
              <a:t>Overall</a:t>
            </a:r>
          </a:p>
        </p:txBody>
      </p:sp>
      <p:sp>
        <p:nvSpPr>
          <p:cNvPr id="7" name="TextBox 6">
            <a:extLst>
              <a:ext uri="{FF2B5EF4-FFF2-40B4-BE49-F238E27FC236}">
                <a16:creationId xmlns:a16="http://schemas.microsoft.com/office/drawing/2014/main" id="{6FD2E27C-51E0-05D1-6D82-B86889F07C7E}"/>
              </a:ext>
            </a:extLst>
          </p:cNvPr>
          <p:cNvSpPr txBox="1"/>
          <p:nvPr/>
        </p:nvSpPr>
        <p:spPr>
          <a:xfrm rot="16200000">
            <a:off x="-53595" y="3168129"/>
            <a:ext cx="748722" cy="369332"/>
          </a:xfrm>
          <a:prstGeom prst="rect">
            <a:avLst/>
          </a:prstGeom>
          <a:noFill/>
        </p:spPr>
        <p:txBody>
          <a:bodyPr wrap="square" rtlCol="0">
            <a:spAutoFit/>
          </a:bodyPr>
          <a:lstStyle/>
          <a:p>
            <a:pPr algn="ctr"/>
            <a:r>
              <a:rPr lang="en-US" dirty="0"/>
              <a:t>2023</a:t>
            </a:r>
          </a:p>
        </p:txBody>
      </p:sp>
      <p:sp>
        <p:nvSpPr>
          <p:cNvPr id="8" name="TextBox 7">
            <a:extLst>
              <a:ext uri="{FF2B5EF4-FFF2-40B4-BE49-F238E27FC236}">
                <a16:creationId xmlns:a16="http://schemas.microsoft.com/office/drawing/2014/main" id="{3194B5DD-9B90-2EAC-A31E-697941FDCAF0}"/>
              </a:ext>
            </a:extLst>
          </p:cNvPr>
          <p:cNvSpPr txBox="1"/>
          <p:nvPr/>
        </p:nvSpPr>
        <p:spPr>
          <a:xfrm>
            <a:off x="5897502" y="2476930"/>
            <a:ext cx="862011" cy="369332"/>
          </a:xfrm>
          <a:prstGeom prst="rect">
            <a:avLst/>
          </a:prstGeom>
          <a:noFill/>
        </p:spPr>
        <p:txBody>
          <a:bodyPr wrap="square" rtlCol="0">
            <a:spAutoFit/>
          </a:bodyPr>
          <a:lstStyle/>
          <a:p>
            <a:r>
              <a:rPr lang="en-US" dirty="0"/>
              <a:t>Rural</a:t>
            </a:r>
          </a:p>
        </p:txBody>
      </p:sp>
      <p:sp>
        <p:nvSpPr>
          <p:cNvPr id="9" name="TextBox 8">
            <a:extLst>
              <a:ext uri="{FF2B5EF4-FFF2-40B4-BE49-F238E27FC236}">
                <a16:creationId xmlns:a16="http://schemas.microsoft.com/office/drawing/2014/main" id="{C26AF1B9-C644-0769-B990-3F9A6BBE34F0}"/>
              </a:ext>
            </a:extLst>
          </p:cNvPr>
          <p:cNvSpPr txBox="1"/>
          <p:nvPr/>
        </p:nvSpPr>
        <p:spPr>
          <a:xfrm>
            <a:off x="9753650" y="2476930"/>
            <a:ext cx="862011" cy="369332"/>
          </a:xfrm>
          <a:prstGeom prst="rect">
            <a:avLst/>
          </a:prstGeom>
          <a:noFill/>
        </p:spPr>
        <p:txBody>
          <a:bodyPr wrap="square" rtlCol="0">
            <a:spAutoFit/>
          </a:bodyPr>
          <a:lstStyle/>
          <a:p>
            <a:r>
              <a:rPr lang="en-US" dirty="0"/>
              <a:t>Urban</a:t>
            </a:r>
          </a:p>
        </p:txBody>
      </p:sp>
      <p:pic>
        <p:nvPicPr>
          <p:cNvPr id="11" name="Picture 10">
            <a:extLst>
              <a:ext uri="{FF2B5EF4-FFF2-40B4-BE49-F238E27FC236}">
                <a16:creationId xmlns:a16="http://schemas.microsoft.com/office/drawing/2014/main" id="{3A8E9137-2C60-1CCC-FC94-572BF0BEB21A}"/>
              </a:ext>
            </a:extLst>
          </p:cNvPr>
          <p:cNvPicPr>
            <a:picLocks noChangeAspect="1"/>
          </p:cNvPicPr>
          <p:nvPr/>
        </p:nvPicPr>
        <p:blipFill>
          <a:blip r:embed="rId3"/>
          <a:stretch>
            <a:fillRect/>
          </a:stretch>
        </p:blipFill>
        <p:spPr>
          <a:xfrm>
            <a:off x="3557569" y="2057213"/>
            <a:ext cx="5076862" cy="304802"/>
          </a:xfrm>
          <a:prstGeom prst="rect">
            <a:avLst/>
          </a:prstGeom>
        </p:spPr>
      </p:pic>
      <p:sp>
        <p:nvSpPr>
          <p:cNvPr id="22" name="TextBox 21">
            <a:extLst>
              <a:ext uri="{FF2B5EF4-FFF2-40B4-BE49-F238E27FC236}">
                <a16:creationId xmlns:a16="http://schemas.microsoft.com/office/drawing/2014/main" id="{547ECA8C-6D87-6231-628B-E3FB9415D630}"/>
              </a:ext>
            </a:extLst>
          </p:cNvPr>
          <p:cNvSpPr txBox="1"/>
          <p:nvPr/>
        </p:nvSpPr>
        <p:spPr>
          <a:xfrm rot="16200000">
            <a:off x="-44070" y="4066373"/>
            <a:ext cx="748722" cy="369332"/>
          </a:xfrm>
          <a:prstGeom prst="rect">
            <a:avLst/>
          </a:prstGeom>
          <a:noFill/>
        </p:spPr>
        <p:txBody>
          <a:bodyPr wrap="square" rtlCol="0">
            <a:spAutoFit/>
          </a:bodyPr>
          <a:lstStyle/>
          <a:p>
            <a:pPr algn="ctr"/>
            <a:r>
              <a:rPr lang="en-US" dirty="0"/>
              <a:t>2024</a:t>
            </a:r>
          </a:p>
        </p:txBody>
      </p:sp>
      <p:sp>
        <p:nvSpPr>
          <p:cNvPr id="23" name="TextBox 22">
            <a:extLst>
              <a:ext uri="{FF2B5EF4-FFF2-40B4-BE49-F238E27FC236}">
                <a16:creationId xmlns:a16="http://schemas.microsoft.com/office/drawing/2014/main" id="{F78DB50D-B048-FD0D-2123-EC0714F6E802}"/>
              </a:ext>
            </a:extLst>
          </p:cNvPr>
          <p:cNvSpPr txBox="1"/>
          <p:nvPr/>
        </p:nvSpPr>
        <p:spPr>
          <a:xfrm>
            <a:off x="714375" y="4881855"/>
            <a:ext cx="3471863" cy="1169551"/>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4.05 </a:t>
            </a:r>
            <a:r>
              <a:rPr lang="en-US" sz="2000" dirty="0">
                <a:sym typeface="Wingdings" panose="05000000000000000000" pitchFamily="2" charset="2"/>
              </a:rPr>
              <a:t> 3.50</a:t>
            </a:r>
            <a:endParaRPr lang="en-US" sz="2000" dirty="0"/>
          </a:p>
          <a:p>
            <a:pPr marL="230188" indent="-230188">
              <a:spcAft>
                <a:spcPts val="1200"/>
              </a:spcAft>
              <a:buFont typeface="Arial" panose="020B0604020202020204" pitchFamily="34" charset="0"/>
              <a:buChar char="•"/>
            </a:pPr>
            <a:r>
              <a:rPr lang="en-US" sz="2000" dirty="0"/>
              <a:t>Far fewer 5s, more 1-3s, similar amount of 4s</a:t>
            </a:r>
          </a:p>
        </p:txBody>
      </p:sp>
      <p:sp>
        <p:nvSpPr>
          <p:cNvPr id="24" name="TextBox 23">
            <a:extLst>
              <a:ext uri="{FF2B5EF4-FFF2-40B4-BE49-F238E27FC236}">
                <a16:creationId xmlns:a16="http://schemas.microsoft.com/office/drawing/2014/main" id="{D86981E6-C696-C939-D124-05CA2D19C8BD}"/>
              </a:ext>
            </a:extLst>
          </p:cNvPr>
          <p:cNvSpPr txBox="1"/>
          <p:nvPr/>
        </p:nvSpPr>
        <p:spPr>
          <a:xfrm>
            <a:off x="4600589" y="4881855"/>
            <a:ext cx="3471863" cy="1169551"/>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4.10 </a:t>
            </a:r>
            <a:r>
              <a:rPr lang="en-US" sz="2000" dirty="0">
                <a:sym typeface="Wingdings" panose="05000000000000000000" pitchFamily="2" charset="2"/>
              </a:rPr>
              <a:t> 3.59</a:t>
            </a:r>
            <a:endParaRPr lang="en-US" sz="2000" dirty="0"/>
          </a:p>
          <a:p>
            <a:pPr marL="230188" indent="-230188">
              <a:spcAft>
                <a:spcPts val="1200"/>
              </a:spcAft>
              <a:buFont typeface="Arial" panose="020B0604020202020204" pitchFamily="34" charset="0"/>
              <a:buChar char="•"/>
            </a:pPr>
            <a:r>
              <a:rPr lang="en-US" sz="2000" dirty="0"/>
              <a:t>Far fewer 5s, more of everything else</a:t>
            </a:r>
          </a:p>
        </p:txBody>
      </p:sp>
      <p:sp>
        <p:nvSpPr>
          <p:cNvPr id="25" name="TextBox 24">
            <a:extLst>
              <a:ext uri="{FF2B5EF4-FFF2-40B4-BE49-F238E27FC236}">
                <a16:creationId xmlns:a16="http://schemas.microsoft.com/office/drawing/2014/main" id="{A1687A86-FFFB-828C-30BA-89B84E6B77FA}"/>
              </a:ext>
            </a:extLst>
          </p:cNvPr>
          <p:cNvSpPr txBox="1"/>
          <p:nvPr/>
        </p:nvSpPr>
        <p:spPr>
          <a:xfrm>
            <a:off x="8463012" y="4886618"/>
            <a:ext cx="3471863" cy="1169551"/>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3.99 </a:t>
            </a:r>
            <a:r>
              <a:rPr lang="en-US" sz="2000" dirty="0">
                <a:sym typeface="Wingdings" panose="05000000000000000000" pitchFamily="2" charset="2"/>
              </a:rPr>
              <a:t> 3.41</a:t>
            </a:r>
            <a:endParaRPr lang="en-US" sz="2000" dirty="0"/>
          </a:p>
          <a:p>
            <a:pPr marL="230188" indent="-230188">
              <a:spcAft>
                <a:spcPts val="1200"/>
              </a:spcAft>
              <a:buFont typeface="Arial" panose="020B0604020202020204" pitchFamily="34" charset="0"/>
              <a:buChar char="•"/>
            </a:pPr>
            <a:r>
              <a:rPr lang="en-US" sz="2000" dirty="0"/>
              <a:t>Far fewer 5s, more 2-3s, similar 4s</a:t>
            </a:r>
          </a:p>
        </p:txBody>
      </p:sp>
      <p:pic>
        <p:nvPicPr>
          <p:cNvPr id="5" name="Picture 4">
            <a:extLst>
              <a:ext uri="{FF2B5EF4-FFF2-40B4-BE49-F238E27FC236}">
                <a16:creationId xmlns:a16="http://schemas.microsoft.com/office/drawing/2014/main" id="{AF614009-3248-A64A-B555-A1164A706E42}"/>
              </a:ext>
            </a:extLst>
          </p:cNvPr>
          <p:cNvPicPr>
            <a:picLocks noChangeAspect="1"/>
          </p:cNvPicPr>
          <p:nvPr/>
        </p:nvPicPr>
        <p:blipFill>
          <a:blip r:embed="rId4"/>
          <a:stretch>
            <a:fillRect/>
          </a:stretch>
        </p:blipFill>
        <p:spPr>
          <a:xfrm>
            <a:off x="647686" y="2908126"/>
            <a:ext cx="3695727" cy="895357"/>
          </a:xfrm>
          <a:prstGeom prst="rect">
            <a:avLst/>
          </a:prstGeom>
        </p:spPr>
      </p:pic>
      <p:pic>
        <p:nvPicPr>
          <p:cNvPr id="13" name="Picture 12">
            <a:extLst>
              <a:ext uri="{FF2B5EF4-FFF2-40B4-BE49-F238E27FC236}">
                <a16:creationId xmlns:a16="http://schemas.microsoft.com/office/drawing/2014/main" id="{8149459A-8B5C-936E-FFEC-C54DE9AD42E7}"/>
              </a:ext>
            </a:extLst>
          </p:cNvPr>
          <p:cNvPicPr>
            <a:picLocks noChangeAspect="1"/>
          </p:cNvPicPr>
          <p:nvPr/>
        </p:nvPicPr>
        <p:blipFill>
          <a:blip r:embed="rId5"/>
          <a:stretch>
            <a:fillRect/>
          </a:stretch>
        </p:blipFill>
        <p:spPr>
          <a:xfrm>
            <a:off x="638161" y="3820577"/>
            <a:ext cx="3705252" cy="895357"/>
          </a:xfrm>
          <a:prstGeom prst="rect">
            <a:avLst/>
          </a:prstGeom>
        </p:spPr>
      </p:pic>
      <p:pic>
        <p:nvPicPr>
          <p:cNvPr id="16" name="Picture 15">
            <a:extLst>
              <a:ext uri="{FF2B5EF4-FFF2-40B4-BE49-F238E27FC236}">
                <a16:creationId xmlns:a16="http://schemas.microsoft.com/office/drawing/2014/main" id="{95F1BA56-600C-6666-9485-9D52B98100B5}"/>
              </a:ext>
            </a:extLst>
          </p:cNvPr>
          <p:cNvPicPr>
            <a:picLocks noChangeAspect="1"/>
          </p:cNvPicPr>
          <p:nvPr/>
        </p:nvPicPr>
        <p:blipFill>
          <a:blip r:embed="rId6"/>
          <a:stretch>
            <a:fillRect/>
          </a:stretch>
        </p:blipFill>
        <p:spPr>
          <a:xfrm>
            <a:off x="4429112" y="2927177"/>
            <a:ext cx="3686202" cy="876306"/>
          </a:xfrm>
          <a:prstGeom prst="rect">
            <a:avLst/>
          </a:prstGeom>
        </p:spPr>
      </p:pic>
      <p:pic>
        <p:nvPicPr>
          <p:cNvPr id="19" name="Picture 18">
            <a:extLst>
              <a:ext uri="{FF2B5EF4-FFF2-40B4-BE49-F238E27FC236}">
                <a16:creationId xmlns:a16="http://schemas.microsoft.com/office/drawing/2014/main" id="{A8EB9983-79F4-C231-D1E9-BC69214BB3E6}"/>
              </a:ext>
            </a:extLst>
          </p:cNvPr>
          <p:cNvPicPr>
            <a:picLocks noChangeAspect="1"/>
          </p:cNvPicPr>
          <p:nvPr/>
        </p:nvPicPr>
        <p:blipFill>
          <a:blip r:embed="rId7"/>
          <a:stretch>
            <a:fillRect/>
          </a:stretch>
        </p:blipFill>
        <p:spPr>
          <a:xfrm>
            <a:off x="4419587" y="3842244"/>
            <a:ext cx="3695727" cy="876306"/>
          </a:xfrm>
          <a:prstGeom prst="rect">
            <a:avLst/>
          </a:prstGeom>
        </p:spPr>
      </p:pic>
      <p:pic>
        <p:nvPicPr>
          <p:cNvPr id="21" name="Picture 20">
            <a:extLst>
              <a:ext uri="{FF2B5EF4-FFF2-40B4-BE49-F238E27FC236}">
                <a16:creationId xmlns:a16="http://schemas.microsoft.com/office/drawing/2014/main" id="{A7714814-427B-45FC-AE9E-A7EA79FB92F4}"/>
              </a:ext>
            </a:extLst>
          </p:cNvPr>
          <p:cNvPicPr>
            <a:picLocks noChangeAspect="1"/>
          </p:cNvPicPr>
          <p:nvPr/>
        </p:nvPicPr>
        <p:blipFill>
          <a:blip r:embed="rId8"/>
          <a:stretch>
            <a:fillRect/>
          </a:stretch>
        </p:blipFill>
        <p:spPr>
          <a:xfrm>
            <a:off x="8286736" y="2917652"/>
            <a:ext cx="3705252" cy="885831"/>
          </a:xfrm>
          <a:prstGeom prst="rect">
            <a:avLst/>
          </a:prstGeom>
        </p:spPr>
      </p:pic>
      <p:pic>
        <p:nvPicPr>
          <p:cNvPr id="31" name="Picture 30">
            <a:extLst>
              <a:ext uri="{FF2B5EF4-FFF2-40B4-BE49-F238E27FC236}">
                <a16:creationId xmlns:a16="http://schemas.microsoft.com/office/drawing/2014/main" id="{3038915F-92A5-C275-58C1-C96D4B651EED}"/>
              </a:ext>
            </a:extLst>
          </p:cNvPr>
          <p:cNvPicPr>
            <a:picLocks noChangeAspect="1"/>
          </p:cNvPicPr>
          <p:nvPr/>
        </p:nvPicPr>
        <p:blipFill>
          <a:blip r:embed="rId9"/>
          <a:stretch>
            <a:fillRect/>
          </a:stretch>
        </p:blipFill>
        <p:spPr>
          <a:xfrm>
            <a:off x="8286736" y="3839628"/>
            <a:ext cx="3695727" cy="876306"/>
          </a:xfrm>
          <a:prstGeom prst="rect">
            <a:avLst/>
          </a:prstGeom>
        </p:spPr>
      </p:pic>
    </p:spTree>
    <p:extLst>
      <p:ext uri="{BB962C8B-B14F-4D97-AF65-F5344CB8AC3E}">
        <p14:creationId xmlns:p14="http://schemas.microsoft.com/office/powerpoint/2010/main" val="423384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3ADE3-DD8E-63F0-05CC-DE0887F8292D}"/>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6BA881A1-B38B-F525-4808-3B14FA17CEC2}"/>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BA8F42F-8CBF-4423-CD37-010F056C963E}"/>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#3 – Staff</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F3E621DC-6B0D-401E-2F40-547F7407B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340A17DA-8080-5501-23B0-05A2F4F5AE49}"/>
              </a:ext>
            </a:extLst>
          </p:cNvPr>
          <p:cNvSpPr txBox="1"/>
          <p:nvPr/>
        </p:nvSpPr>
        <p:spPr>
          <a:xfrm>
            <a:off x="204788" y="1385888"/>
            <a:ext cx="11763375" cy="5016758"/>
          </a:xfrm>
          <a:prstGeom prst="rect">
            <a:avLst/>
          </a:prstGeom>
          <a:noFill/>
        </p:spPr>
        <p:txBody>
          <a:bodyPr wrap="square">
            <a:spAutoFit/>
          </a:bodyPr>
          <a:lstStyle/>
          <a:p>
            <a:r>
              <a:rPr lang="en-US" sz="1600" i="0" dirty="0">
                <a:effectLst/>
                <a:latin typeface="Arial" panose="020B0604020202020204" pitchFamily="34" charset="0"/>
              </a:rPr>
              <a:t>Key Themes from 2024 Staff Feedback</a:t>
            </a:r>
            <a:br>
              <a:rPr lang="en-US" sz="1600" i="0" dirty="0">
                <a:effectLst/>
                <a:latin typeface="Arial" panose="020B0604020202020204" pitchFamily="34" charset="0"/>
              </a:rPr>
            </a:br>
            <a:br>
              <a:rPr lang="en-US" sz="1600" i="0" dirty="0">
                <a:effectLst/>
                <a:latin typeface="Arial" panose="020B0604020202020204" pitchFamily="34" charset="0"/>
              </a:rPr>
            </a:br>
            <a:r>
              <a:rPr lang="en-US" sz="1600" b="1" i="0" dirty="0">
                <a:effectLst/>
                <a:latin typeface="Arial" panose="020B0604020202020204" pitchFamily="34" charset="0"/>
              </a:rPr>
              <a:t>Areas of Concern</a:t>
            </a:r>
            <a:br>
              <a:rPr lang="en-US" sz="1600" b="1" i="0" dirty="0">
                <a:effectLst/>
                <a:latin typeface="Arial" panose="020B0604020202020204" pitchFamily="34" charset="0"/>
              </a:rPr>
            </a:br>
            <a:r>
              <a:rPr lang="en-US" sz="1600" i="0" dirty="0">
                <a:effectLst/>
                <a:latin typeface="Arial" panose="020B0604020202020204" pitchFamily="34" charset="0"/>
              </a:rPr>
              <a:t>- **Lack of Responsiveness:**</a:t>
            </a:r>
            <a:br>
              <a:rPr lang="en-US" sz="1600" i="0" dirty="0">
                <a:effectLst/>
                <a:latin typeface="Arial" panose="020B0604020202020204" pitchFamily="34" charset="0"/>
              </a:rPr>
            </a:br>
            <a:r>
              <a:rPr lang="en-US" sz="1600" i="0" dirty="0">
                <a:effectLst/>
                <a:latin typeface="Arial" panose="020B0604020202020204" pitchFamily="34" charset="0"/>
              </a:rPr>
              <a:t>- Multiple members reported **delayed or no responses to emails or outreach**, with one stating they had never received a reply when attempting to discuss futsal development.</a:t>
            </a:r>
            <a:br>
              <a:rPr lang="en-US" sz="1600" i="0" dirty="0">
                <a:effectLst/>
                <a:latin typeface="Arial" panose="020B0604020202020204" pitchFamily="34" charset="0"/>
              </a:rPr>
            </a:br>
            <a:r>
              <a:rPr lang="en-US" sz="1600" i="0" dirty="0">
                <a:effectLst/>
                <a:latin typeface="Arial" panose="020B0604020202020204" pitchFamily="34" charset="0"/>
              </a:rPr>
              <a:t>- While a few members described interactions as "satisfactory" or noted that “most are helpful,” there were also concerns about **inconsistent service quality and unclear accountability** for member engagement.</a:t>
            </a:r>
            <a:br>
              <a:rPr lang="en-US" sz="1600" i="0" dirty="0">
                <a:effectLst/>
                <a:latin typeface="Arial" panose="020B0604020202020204" pitchFamily="34" charset="0"/>
              </a:rPr>
            </a:br>
            <a:br>
              <a:rPr lang="en-US" sz="1600" i="0" dirty="0">
                <a:effectLst/>
                <a:latin typeface="Arial" panose="020B0604020202020204" pitchFamily="34" charset="0"/>
              </a:rPr>
            </a:br>
            <a:r>
              <a:rPr lang="en-US" sz="1600" b="1" i="0" dirty="0">
                <a:effectLst/>
                <a:latin typeface="Arial" panose="020B0604020202020204" pitchFamily="34" charset="0"/>
              </a:rPr>
              <a:t>Isolated Positive Interactions</a:t>
            </a:r>
            <a:br>
              <a:rPr lang="en-US" sz="1600" i="0" dirty="0">
                <a:effectLst/>
                <a:latin typeface="Arial" panose="020B0604020202020204" pitchFamily="34" charset="0"/>
              </a:rPr>
            </a:br>
            <a:r>
              <a:rPr lang="en-US" sz="1600" i="0" dirty="0">
                <a:effectLst/>
                <a:latin typeface="Arial" panose="020B0604020202020204" pitchFamily="34" charset="0"/>
              </a:rPr>
              <a:t>- Despite overall negative sentiment, some comments mentioned that **interactions were acceptable or helpful**, suggesting that positive experiences exist but may not be widespread or consistent.</a:t>
            </a:r>
            <a:br>
              <a:rPr lang="en-US" sz="1600" i="0" dirty="0">
                <a:effectLst/>
                <a:latin typeface="Arial" panose="020B0604020202020204" pitchFamily="34" charset="0"/>
              </a:rPr>
            </a:br>
            <a:br>
              <a:rPr lang="en-US" sz="1600" i="0" dirty="0">
                <a:effectLst/>
                <a:latin typeface="Arial" panose="020B0604020202020204" pitchFamily="34" charset="0"/>
              </a:rPr>
            </a:br>
            <a:r>
              <a:rPr lang="en-US" sz="1600" b="1" i="0" dirty="0">
                <a:effectLst/>
                <a:latin typeface="Arial" panose="020B0604020202020204" pitchFamily="34" charset="0"/>
              </a:rPr>
              <a:t>Suggestions for Improvement</a:t>
            </a:r>
            <a:br>
              <a:rPr lang="en-US" sz="1600" i="0" dirty="0">
                <a:effectLst/>
                <a:latin typeface="Arial" panose="020B0604020202020204" pitchFamily="34" charset="0"/>
              </a:rPr>
            </a:br>
            <a:r>
              <a:rPr lang="en-US" sz="1600" i="0" dirty="0">
                <a:effectLst/>
                <a:latin typeface="Arial" panose="020B0604020202020204" pitchFamily="34" charset="0"/>
              </a:rPr>
              <a:t>- **Strengthen Communication Protocols:** Establish clear expectations and response timelines for member inquiries, and ensure all staff are equipped to follow through reliably.</a:t>
            </a:r>
            <a:br>
              <a:rPr lang="en-US" sz="1600" i="0" dirty="0">
                <a:effectLst/>
                <a:latin typeface="Arial" panose="020B0604020202020204" pitchFamily="34" charset="0"/>
              </a:rPr>
            </a:br>
            <a:r>
              <a:rPr lang="en-US" sz="1600" i="0" dirty="0">
                <a:effectLst/>
                <a:latin typeface="Arial" panose="020B0604020202020204" pitchFamily="34" charset="0"/>
              </a:rPr>
              <a:t>- **Improve Accountability and Visibility:** Assign and clearly communicate who is responsible for specific areas (e.g., futsal, rural support), and ensure they are accessible to members.</a:t>
            </a:r>
            <a:br>
              <a:rPr lang="en-US" sz="1600" i="0" dirty="0">
                <a:effectLst/>
                <a:latin typeface="Arial" panose="020B0604020202020204" pitchFamily="34" charset="0"/>
              </a:rPr>
            </a:br>
            <a:r>
              <a:rPr lang="en-US" sz="1600" i="0" dirty="0">
                <a:effectLst/>
                <a:latin typeface="Arial" panose="020B0604020202020204" pitchFamily="34" charset="0"/>
              </a:rPr>
              <a:t>- **Rebuild Trust Through Active Engagement:** Proactively reach out to members who have voiced dissatisfaction, and take steps to **repair strained relationships** through listening, transparency, and follow-up.</a:t>
            </a:r>
            <a:endParaRPr lang="en-US" sz="1600" dirty="0"/>
          </a:p>
        </p:txBody>
      </p:sp>
    </p:spTree>
    <p:extLst>
      <p:ext uri="{BB962C8B-B14F-4D97-AF65-F5344CB8AC3E}">
        <p14:creationId xmlns:p14="http://schemas.microsoft.com/office/powerpoint/2010/main" val="2081373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28DB4-0BD6-8876-CBCE-7F7EB8D96979}"/>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20DCBC6-0B6D-BEC6-4F2E-7758444441AB}"/>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9BDCB91-B371-4B7F-E619-CA409D737E95}"/>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#4 – Future</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0E433592-59F0-6E14-F7D7-AD898498E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AB9034B2-0837-4EFB-B367-6B0126333099}"/>
              </a:ext>
            </a:extLst>
          </p:cNvPr>
          <p:cNvSpPr txBox="1"/>
          <p:nvPr/>
        </p:nvSpPr>
        <p:spPr>
          <a:xfrm>
            <a:off x="757237" y="1443513"/>
            <a:ext cx="10677526" cy="461665"/>
          </a:xfrm>
          <a:prstGeom prst="rect">
            <a:avLst/>
          </a:prstGeom>
          <a:noFill/>
        </p:spPr>
        <p:txBody>
          <a:bodyPr wrap="square">
            <a:spAutoFit/>
          </a:bodyPr>
          <a:lstStyle/>
          <a:p>
            <a:pPr algn="ctr"/>
            <a:r>
              <a:rPr lang="en-US" sz="2400" dirty="0">
                <a:solidFill>
                  <a:schemeClr val="tx1">
                    <a:lumMod val="75000"/>
                    <a:lumOff val="25000"/>
                  </a:schemeClr>
                </a:solidFill>
                <a:latin typeface="Aptos" panose="020B0004020202020204" pitchFamily="34" charset="0"/>
              </a:rPr>
              <a:t>I am excited about the future of soccer in Saskatchewan</a:t>
            </a:r>
            <a:endParaRPr lang="en-US" dirty="0">
              <a:solidFill>
                <a:schemeClr val="tx1">
                  <a:lumMod val="75000"/>
                  <a:lumOff val="25000"/>
                </a:schemeClr>
              </a:solidFill>
              <a:latin typeface="Aptos" panose="020B0004020202020204" pitchFamily="34" charset="0"/>
            </a:endParaRPr>
          </a:p>
        </p:txBody>
      </p:sp>
      <p:sp>
        <p:nvSpPr>
          <p:cNvPr id="6" name="TextBox 5">
            <a:extLst>
              <a:ext uri="{FF2B5EF4-FFF2-40B4-BE49-F238E27FC236}">
                <a16:creationId xmlns:a16="http://schemas.microsoft.com/office/drawing/2014/main" id="{A59B342A-5226-E4C2-B329-08755D0B8515}"/>
              </a:ext>
            </a:extLst>
          </p:cNvPr>
          <p:cNvSpPr txBox="1"/>
          <p:nvPr/>
        </p:nvSpPr>
        <p:spPr>
          <a:xfrm>
            <a:off x="2017542" y="2476930"/>
            <a:ext cx="862011" cy="369332"/>
          </a:xfrm>
          <a:prstGeom prst="rect">
            <a:avLst/>
          </a:prstGeom>
          <a:noFill/>
        </p:spPr>
        <p:txBody>
          <a:bodyPr wrap="square" rtlCol="0">
            <a:spAutoFit/>
          </a:bodyPr>
          <a:lstStyle/>
          <a:p>
            <a:r>
              <a:rPr lang="en-US" dirty="0"/>
              <a:t>Overall</a:t>
            </a:r>
          </a:p>
        </p:txBody>
      </p:sp>
      <p:sp>
        <p:nvSpPr>
          <p:cNvPr id="7" name="TextBox 6">
            <a:extLst>
              <a:ext uri="{FF2B5EF4-FFF2-40B4-BE49-F238E27FC236}">
                <a16:creationId xmlns:a16="http://schemas.microsoft.com/office/drawing/2014/main" id="{181C80A5-48AF-D07A-A51D-BD5610911D9A}"/>
              </a:ext>
            </a:extLst>
          </p:cNvPr>
          <p:cNvSpPr txBox="1"/>
          <p:nvPr/>
        </p:nvSpPr>
        <p:spPr>
          <a:xfrm rot="16200000">
            <a:off x="-53595" y="3168129"/>
            <a:ext cx="748722" cy="369332"/>
          </a:xfrm>
          <a:prstGeom prst="rect">
            <a:avLst/>
          </a:prstGeom>
          <a:noFill/>
        </p:spPr>
        <p:txBody>
          <a:bodyPr wrap="square" rtlCol="0">
            <a:spAutoFit/>
          </a:bodyPr>
          <a:lstStyle/>
          <a:p>
            <a:pPr algn="ctr"/>
            <a:r>
              <a:rPr lang="en-US" dirty="0"/>
              <a:t>2023</a:t>
            </a:r>
          </a:p>
        </p:txBody>
      </p:sp>
      <p:sp>
        <p:nvSpPr>
          <p:cNvPr id="8" name="TextBox 7">
            <a:extLst>
              <a:ext uri="{FF2B5EF4-FFF2-40B4-BE49-F238E27FC236}">
                <a16:creationId xmlns:a16="http://schemas.microsoft.com/office/drawing/2014/main" id="{293DCD3A-6464-FD49-FD80-26B0C35EACCC}"/>
              </a:ext>
            </a:extLst>
          </p:cNvPr>
          <p:cNvSpPr txBox="1"/>
          <p:nvPr/>
        </p:nvSpPr>
        <p:spPr>
          <a:xfrm>
            <a:off x="5897502" y="2476930"/>
            <a:ext cx="862011" cy="369332"/>
          </a:xfrm>
          <a:prstGeom prst="rect">
            <a:avLst/>
          </a:prstGeom>
          <a:noFill/>
        </p:spPr>
        <p:txBody>
          <a:bodyPr wrap="square" rtlCol="0">
            <a:spAutoFit/>
          </a:bodyPr>
          <a:lstStyle/>
          <a:p>
            <a:r>
              <a:rPr lang="en-US" dirty="0"/>
              <a:t>Rural</a:t>
            </a:r>
          </a:p>
        </p:txBody>
      </p:sp>
      <p:sp>
        <p:nvSpPr>
          <p:cNvPr id="9" name="TextBox 8">
            <a:extLst>
              <a:ext uri="{FF2B5EF4-FFF2-40B4-BE49-F238E27FC236}">
                <a16:creationId xmlns:a16="http://schemas.microsoft.com/office/drawing/2014/main" id="{96150D02-6036-FE89-5954-F77BAB01CE74}"/>
              </a:ext>
            </a:extLst>
          </p:cNvPr>
          <p:cNvSpPr txBox="1"/>
          <p:nvPr/>
        </p:nvSpPr>
        <p:spPr>
          <a:xfrm>
            <a:off x="9753650" y="2476930"/>
            <a:ext cx="862011" cy="369332"/>
          </a:xfrm>
          <a:prstGeom prst="rect">
            <a:avLst/>
          </a:prstGeom>
          <a:noFill/>
        </p:spPr>
        <p:txBody>
          <a:bodyPr wrap="square" rtlCol="0">
            <a:spAutoFit/>
          </a:bodyPr>
          <a:lstStyle/>
          <a:p>
            <a:r>
              <a:rPr lang="en-US" dirty="0"/>
              <a:t>Urban</a:t>
            </a:r>
          </a:p>
        </p:txBody>
      </p:sp>
      <p:pic>
        <p:nvPicPr>
          <p:cNvPr id="11" name="Picture 10">
            <a:extLst>
              <a:ext uri="{FF2B5EF4-FFF2-40B4-BE49-F238E27FC236}">
                <a16:creationId xmlns:a16="http://schemas.microsoft.com/office/drawing/2014/main" id="{E9EFBB8D-269C-6726-46FE-B90E6FDBB5A6}"/>
              </a:ext>
            </a:extLst>
          </p:cNvPr>
          <p:cNvPicPr>
            <a:picLocks noChangeAspect="1"/>
          </p:cNvPicPr>
          <p:nvPr/>
        </p:nvPicPr>
        <p:blipFill>
          <a:blip r:embed="rId3"/>
          <a:stretch>
            <a:fillRect/>
          </a:stretch>
        </p:blipFill>
        <p:spPr>
          <a:xfrm>
            <a:off x="3557569" y="2057213"/>
            <a:ext cx="5076862" cy="304802"/>
          </a:xfrm>
          <a:prstGeom prst="rect">
            <a:avLst/>
          </a:prstGeom>
        </p:spPr>
      </p:pic>
      <p:sp>
        <p:nvSpPr>
          <p:cNvPr id="22" name="TextBox 21">
            <a:extLst>
              <a:ext uri="{FF2B5EF4-FFF2-40B4-BE49-F238E27FC236}">
                <a16:creationId xmlns:a16="http://schemas.microsoft.com/office/drawing/2014/main" id="{3AE57B6B-E267-8561-3AB5-768C573D4F10}"/>
              </a:ext>
            </a:extLst>
          </p:cNvPr>
          <p:cNvSpPr txBox="1"/>
          <p:nvPr/>
        </p:nvSpPr>
        <p:spPr>
          <a:xfrm rot="16200000">
            <a:off x="-44070" y="4066373"/>
            <a:ext cx="748722" cy="369332"/>
          </a:xfrm>
          <a:prstGeom prst="rect">
            <a:avLst/>
          </a:prstGeom>
          <a:noFill/>
        </p:spPr>
        <p:txBody>
          <a:bodyPr wrap="square" rtlCol="0">
            <a:spAutoFit/>
          </a:bodyPr>
          <a:lstStyle/>
          <a:p>
            <a:pPr algn="ctr"/>
            <a:r>
              <a:rPr lang="en-US" dirty="0"/>
              <a:t>2024</a:t>
            </a:r>
          </a:p>
        </p:txBody>
      </p:sp>
      <p:sp>
        <p:nvSpPr>
          <p:cNvPr id="23" name="TextBox 22">
            <a:extLst>
              <a:ext uri="{FF2B5EF4-FFF2-40B4-BE49-F238E27FC236}">
                <a16:creationId xmlns:a16="http://schemas.microsoft.com/office/drawing/2014/main" id="{BF3DCDDC-E758-F508-E3D2-A3707434A810}"/>
              </a:ext>
            </a:extLst>
          </p:cNvPr>
          <p:cNvSpPr txBox="1"/>
          <p:nvPr/>
        </p:nvSpPr>
        <p:spPr>
          <a:xfrm>
            <a:off x="714375" y="4881855"/>
            <a:ext cx="3471863" cy="861774"/>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4.07 </a:t>
            </a:r>
            <a:r>
              <a:rPr lang="en-US" sz="2000" dirty="0">
                <a:sym typeface="Wingdings" panose="05000000000000000000" pitchFamily="2" charset="2"/>
              </a:rPr>
              <a:t> 3.78</a:t>
            </a:r>
            <a:endParaRPr lang="en-US" sz="2000" dirty="0"/>
          </a:p>
          <a:p>
            <a:pPr marL="230188" indent="-230188">
              <a:spcAft>
                <a:spcPts val="1200"/>
              </a:spcAft>
              <a:buFont typeface="Arial" panose="020B0604020202020204" pitchFamily="34" charset="0"/>
              <a:buChar char="•"/>
            </a:pPr>
            <a:r>
              <a:rPr lang="en-US" sz="2000" dirty="0"/>
              <a:t>More 2-3, Less 4-5</a:t>
            </a:r>
          </a:p>
        </p:txBody>
      </p:sp>
      <p:sp>
        <p:nvSpPr>
          <p:cNvPr id="24" name="TextBox 23">
            <a:extLst>
              <a:ext uri="{FF2B5EF4-FFF2-40B4-BE49-F238E27FC236}">
                <a16:creationId xmlns:a16="http://schemas.microsoft.com/office/drawing/2014/main" id="{9854877E-A387-841B-FA51-B526188DB3DC}"/>
              </a:ext>
            </a:extLst>
          </p:cNvPr>
          <p:cNvSpPr txBox="1"/>
          <p:nvPr/>
        </p:nvSpPr>
        <p:spPr>
          <a:xfrm>
            <a:off x="4600589" y="4881855"/>
            <a:ext cx="3471863" cy="1169551"/>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4.05 </a:t>
            </a:r>
            <a:r>
              <a:rPr lang="en-US" sz="2000" dirty="0">
                <a:sym typeface="Wingdings" panose="05000000000000000000" pitchFamily="2" charset="2"/>
              </a:rPr>
              <a:t> 4.02</a:t>
            </a:r>
            <a:endParaRPr lang="en-US" sz="2000" dirty="0"/>
          </a:p>
          <a:p>
            <a:pPr marL="230188" indent="-230188">
              <a:spcAft>
                <a:spcPts val="1200"/>
              </a:spcAft>
              <a:buFont typeface="Arial" panose="020B0604020202020204" pitchFamily="34" charset="0"/>
              <a:buChar char="•"/>
            </a:pPr>
            <a:r>
              <a:rPr lang="en-US" sz="2000" dirty="0"/>
              <a:t>Nothing below 3, more 4s, less 5s</a:t>
            </a:r>
          </a:p>
        </p:txBody>
      </p:sp>
      <p:sp>
        <p:nvSpPr>
          <p:cNvPr id="25" name="TextBox 24">
            <a:extLst>
              <a:ext uri="{FF2B5EF4-FFF2-40B4-BE49-F238E27FC236}">
                <a16:creationId xmlns:a16="http://schemas.microsoft.com/office/drawing/2014/main" id="{64F1931A-FA3B-7A85-613C-844ECD5FD917}"/>
              </a:ext>
            </a:extLst>
          </p:cNvPr>
          <p:cNvSpPr txBox="1"/>
          <p:nvPr/>
        </p:nvSpPr>
        <p:spPr>
          <a:xfrm>
            <a:off x="8463012" y="4886618"/>
            <a:ext cx="3471863" cy="861774"/>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4.09 </a:t>
            </a:r>
            <a:r>
              <a:rPr lang="en-US" sz="2000" dirty="0">
                <a:sym typeface="Wingdings" panose="05000000000000000000" pitchFamily="2" charset="2"/>
              </a:rPr>
              <a:t> 3.54</a:t>
            </a:r>
            <a:endParaRPr lang="en-US" sz="2000" dirty="0"/>
          </a:p>
          <a:p>
            <a:pPr marL="230188" indent="-230188">
              <a:spcAft>
                <a:spcPts val="1200"/>
              </a:spcAft>
              <a:buFont typeface="Arial" panose="020B0604020202020204" pitchFamily="34" charset="0"/>
              <a:buChar char="•"/>
            </a:pPr>
            <a:r>
              <a:rPr lang="en-US" sz="2000" dirty="0"/>
              <a:t>Far more 2-3s, less 4-5s</a:t>
            </a:r>
          </a:p>
        </p:txBody>
      </p:sp>
      <p:pic>
        <p:nvPicPr>
          <p:cNvPr id="10" name="Picture 9">
            <a:extLst>
              <a:ext uri="{FF2B5EF4-FFF2-40B4-BE49-F238E27FC236}">
                <a16:creationId xmlns:a16="http://schemas.microsoft.com/office/drawing/2014/main" id="{B94EA82B-A5E5-404A-6230-23B4CFC18923}"/>
              </a:ext>
            </a:extLst>
          </p:cNvPr>
          <p:cNvPicPr>
            <a:picLocks noChangeAspect="1"/>
          </p:cNvPicPr>
          <p:nvPr/>
        </p:nvPicPr>
        <p:blipFill>
          <a:blip r:embed="rId4"/>
          <a:stretch>
            <a:fillRect/>
          </a:stretch>
        </p:blipFill>
        <p:spPr>
          <a:xfrm>
            <a:off x="600683" y="2919404"/>
            <a:ext cx="3695727" cy="866781"/>
          </a:xfrm>
          <a:prstGeom prst="rect">
            <a:avLst/>
          </a:prstGeom>
        </p:spPr>
      </p:pic>
      <p:pic>
        <p:nvPicPr>
          <p:cNvPr id="14" name="Picture 13">
            <a:extLst>
              <a:ext uri="{FF2B5EF4-FFF2-40B4-BE49-F238E27FC236}">
                <a16:creationId xmlns:a16="http://schemas.microsoft.com/office/drawing/2014/main" id="{B3BD9331-7623-1E09-CDC8-B4B65E31909B}"/>
              </a:ext>
            </a:extLst>
          </p:cNvPr>
          <p:cNvPicPr>
            <a:picLocks noChangeAspect="1"/>
          </p:cNvPicPr>
          <p:nvPr/>
        </p:nvPicPr>
        <p:blipFill>
          <a:blip r:embed="rId5"/>
          <a:stretch>
            <a:fillRect/>
          </a:stretch>
        </p:blipFill>
        <p:spPr>
          <a:xfrm>
            <a:off x="600682" y="3785813"/>
            <a:ext cx="3705252" cy="904882"/>
          </a:xfrm>
          <a:prstGeom prst="rect">
            <a:avLst/>
          </a:prstGeom>
        </p:spPr>
      </p:pic>
      <p:pic>
        <p:nvPicPr>
          <p:cNvPr id="17" name="Picture 16">
            <a:extLst>
              <a:ext uri="{FF2B5EF4-FFF2-40B4-BE49-F238E27FC236}">
                <a16:creationId xmlns:a16="http://schemas.microsoft.com/office/drawing/2014/main" id="{D60958FD-9DA7-4047-01FA-B1BDBEA54BE3}"/>
              </a:ext>
            </a:extLst>
          </p:cNvPr>
          <p:cNvPicPr>
            <a:picLocks noChangeAspect="1"/>
          </p:cNvPicPr>
          <p:nvPr/>
        </p:nvPicPr>
        <p:blipFill>
          <a:blip r:embed="rId6"/>
          <a:stretch>
            <a:fillRect/>
          </a:stretch>
        </p:blipFill>
        <p:spPr>
          <a:xfrm>
            <a:off x="4386252" y="2928930"/>
            <a:ext cx="3705252" cy="876306"/>
          </a:xfrm>
          <a:prstGeom prst="rect">
            <a:avLst/>
          </a:prstGeom>
        </p:spPr>
      </p:pic>
      <p:pic>
        <p:nvPicPr>
          <p:cNvPr id="20" name="Picture 19">
            <a:extLst>
              <a:ext uri="{FF2B5EF4-FFF2-40B4-BE49-F238E27FC236}">
                <a16:creationId xmlns:a16="http://schemas.microsoft.com/office/drawing/2014/main" id="{8BAEFF03-1989-F1B8-DA44-8F055151E550}"/>
              </a:ext>
            </a:extLst>
          </p:cNvPr>
          <p:cNvPicPr>
            <a:picLocks noChangeAspect="1"/>
          </p:cNvPicPr>
          <p:nvPr/>
        </p:nvPicPr>
        <p:blipFill>
          <a:blip r:embed="rId7"/>
          <a:stretch>
            <a:fillRect/>
          </a:stretch>
        </p:blipFill>
        <p:spPr>
          <a:xfrm>
            <a:off x="4395777" y="3823914"/>
            <a:ext cx="3695727" cy="866781"/>
          </a:xfrm>
          <a:prstGeom prst="rect">
            <a:avLst/>
          </a:prstGeom>
        </p:spPr>
      </p:pic>
      <p:pic>
        <p:nvPicPr>
          <p:cNvPr id="28" name="Picture 27">
            <a:extLst>
              <a:ext uri="{FF2B5EF4-FFF2-40B4-BE49-F238E27FC236}">
                <a16:creationId xmlns:a16="http://schemas.microsoft.com/office/drawing/2014/main" id="{D4ADC6B1-CB9F-D6D4-4C74-B83B346FAA2C}"/>
              </a:ext>
            </a:extLst>
          </p:cNvPr>
          <p:cNvPicPr>
            <a:picLocks noChangeAspect="1"/>
          </p:cNvPicPr>
          <p:nvPr/>
        </p:nvPicPr>
        <p:blipFill>
          <a:blip r:embed="rId8"/>
          <a:stretch>
            <a:fillRect/>
          </a:stretch>
        </p:blipFill>
        <p:spPr>
          <a:xfrm>
            <a:off x="8181346" y="2919404"/>
            <a:ext cx="3686202" cy="876306"/>
          </a:xfrm>
          <a:prstGeom prst="rect">
            <a:avLst/>
          </a:prstGeom>
        </p:spPr>
      </p:pic>
      <p:pic>
        <p:nvPicPr>
          <p:cNvPr id="32" name="Picture 31">
            <a:extLst>
              <a:ext uri="{FF2B5EF4-FFF2-40B4-BE49-F238E27FC236}">
                <a16:creationId xmlns:a16="http://schemas.microsoft.com/office/drawing/2014/main" id="{8B727ECA-7D38-9AE7-859C-1A55D4318692}"/>
              </a:ext>
            </a:extLst>
          </p:cNvPr>
          <p:cNvPicPr>
            <a:picLocks noChangeAspect="1"/>
          </p:cNvPicPr>
          <p:nvPr/>
        </p:nvPicPr>
        <p:blipFill>
          <a:blip r:embed="rId9"/>
          <a:stretch>
            <a:fillRect/>
          </a:stretch>
        </p:blipFill>
        <p:spPr>
          <a:xfrm>
            <a:off x="8186107" y="3809626"/>
            <a:ext cx="3695727" cy="876306"/>
          </a:xfrm>
          <a:prstGeom prst="rect">
            <a:avLst/>
          </a:prstGeom>
        </p:spPr>
      </p:pic>
    </p:spTree>
    <p:extLst>
      <p:ext uri="{BB962C8B-B14F-4D97-AF65-F5344CB8AC3E}">
        <p14:creationId xmlns:p14="http://schemas.microsoft.com/office/powerpoint/2010/main" val="38498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1FF8-8424-4D7A-AA50-B693FEEAACA4}"/>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F6A379B5-AC3C-5FEF-E918-3701B1F34FD4}"/>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BBBB9CF-7544-8786-D5FF-C4965815D1B0}"/>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#4 – Future Growth</a:t>
            </a:r>
          </a:p>
        </p:txBody>
      </p:sp>
      <p:pic>
        <p:nvPicPr>
          <p:cNvPr id="2" name="Picture 1" descr="A logo with a black background&#10;&#10;Description automatically generated">
            <a:extLst>
              <a:ext uri="{FF2B5EF4-FFF2-40B4-BE49-F238E27FC236}">
                <a16:creationId xmlns:a16="http://schemas.microsoft.com/office/drawing/2014/main" id="{4ED13690-A4A2-C9A9-87A1-9837DDE0E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CF5226A3-4314-289E-FF7B-B2AF388615E8}"/>
              </a:ext>
            </a:extLst>
          </p:cNvPr>
          <p:cNvSpPr txBox="1"/>
          <p:nvPr/>
        </p:nvSpPr>
        <p:spPr>
          <a:xfrm>
            <a:off x="158749" y="1371601"/>
            <a:ext cx="11923713" cy="4955203"/>
          </a:xfrm>
          <a:prstGeom prst="rect">
            <a:avLst/>
          </a:prstGeom>
          <a:noFill/>
        </p:spPr>
        <p:txBody>
          <a:bodyPr wrap="square">
            <a:spAutoFit/>
          </a:bodyPr>
          <a:lstStyle/>
          <a:p>
            <a:r>
              <a:rPr lang="en-US" sz="1600" i="0" dirty="0">
                <a:effectLst/>
                <a:latin typeface="Arial" panose="020B0604020202020204" pitchFamily="34" charset="0"/>
              </a:rPr>
              <a:t>Key Themes from 2024 Future “What do you think would grow soccer in Saskatchewan?”</a:t>
            </a:r>
          </a:p>
          <a:p>
            <a:br>
              <a:rPr lang="en-US" sz="1200" i="0" dirty="0">
                <a:effectLst/>
                <a:latin typeface="Arial" panose="020B0604020202020204" pitchFamily="34" charset="0"/>
              </a:rPr>
            </a:br>
            <a:r>
              <a:rPr lang="en-US" sz="1200" b="1" i="0" dirty="0">
                <a:effectLst/>
                <a:latin typeface="Arial" panose="020B0604020202020204" pitchFamily="34" charset="0"/>
              </a:rPr>
              <a:t>Support for Rural and Underserved Areas</a:t>
            </a:r>
            <a:br>
              <a:rPr lang="en-US" sz="1200" i="0" dirty="0">
                <a:effectLst/>
                <a:latin typeface="Arial" panose="020B0604020202020204" pitchFamily="34" charset="0"/>
              </a:rPr>
            </a:br>
            <a:r>
              <a:rPr lang="en-US" sz="1200" i="0" dirty="0">
                <a:effectLst/>
                <a:latin typeface="Arial" panose="020B0604020202020204" pitchFamily="34" charset="0"/>
              </a:rPr>
              <a:t>- Strong calls for **more resources, support, and programming in rural areas**, where clubs face limitations such as mixed teams and limited competitive options.</a:t>
            </a:r>
            <a:br>
              <a:rPr lang="en-US" sz="1200" i="0" dirty="0">
                <a:effectLst/>
                <a:latin typeface="Arial" panose="020B0604020202020204" pitchFamily="34" charset="0"/>
              </a:rPr>
            </a:br>
            <a:r>
              <a:rPr lang="en-US" sz="1200" i="0" dirty="0">
                <a:effectLst/>
                <a:latin typeface="Arial" panose="020B0604020202020204" pitchFamily="34" charset="0"/>
              </a:rPr>
              <a:t>- Members asked for **tailored support to help rural organizations thrive**, rather than expecting them to conform to urban-centered structures.</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Collaboration Over Competition</a:t>
            </a:r>
            <a:br>
              <a:rPr lang="en-US" sz="1200" i="0" dirty="0">
                <a:effectLst/>
                <a:latin typeface="Arial" panose="020B0604020202020204" pitchFamily="34" charset="0"/>
              </a:rPr>
            </a:br>
            <a:r>
              <a:rPr lang="en-US" sz="1200" i="0" dirty="0">
                <a:effectLst/>
                <a:latin typeface="Arial" panose="020B0604020202020204" pitchFamily="34" charset="0"/>
              </a:rPr>
              <a:t>- Members emphasized the importance of **cooperation between clubs and member organizations**, urging SSA to foster a culture of **shared growth rather than rivalry**.</a:t>
            </a:r>
            <a:br>
              <a:rPr lang="en-US" sz="1200" i="0" dirty="0">
                <a:effectLst/>
                <a:latin typeface="Arial" panose="020B0604020202020204" pitchFamily="34" charset="0"/>
              </a:rPr>
            </a:br>
            <a:r>
              <a:rPr lang="en-US" sz="1200" i="0" dirty="0">
                <a:effectLst/>
                <a:latin typeface="Arial" panose="020B0604020202020204" pitchFamily="34" charset="0"/>
              </a:rPr>
              <a:t>- Suggestions included **regular idea-sharing sessions**, where organizations can collaborate and learn from one another’s successes.</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Gender-Inclusive Programming</a:t>
            </a:r>
            <a:br>
              <a:rPr lang="en-US" sz="1200" i="0" dirty="0">
                <a:effectLst/>
                <a:latin typeface="Arial" panose="020B0604020202020204" pitchFamily="34" charset="0"/>
              </a:rPr>
            </a:br>
            <a:r>
              <a:rPr lang="en-US" sz="1200" i="0" dirty="0">
                <a:effectLst/>
                <a:latin typeface="Arial" panose="020B0604020202020204" pitchFamily="34" charset="0"/>
              </a:rPr>
              <a:t>- There was a clear desire for more **opportunities for all-girls games and programs**, particularly in rural areas where mixed-gender teams are often the only option.</a:t>
            </a:r>
            <a:br>
              <a:rPr lang="en-US" sz="1200" i="0" dirty="0">
                <a:effectLst/>
                <a:latin typeface="Arial" panose="020B0604020202020204" pitchFamily="34" charset="0"/>
              </a:rPr>
            </a:br>
            <a:r>
              <a:rPr lang="en-US" sz="1200" i="0" dirty="0">
                <a:effectLst/>
                <a:latin typeface="Arial" panose="020B0604020202020204" pitchFamily="34" charset="0"/>
              </a:rPr>
              <a:t>- Members want to ensure that **girls have equitable access to development and competition**.</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High-Level Adult Opportunities</a:t>
            </a:r>
            <a:br>
              <a:rPr lang="en-US" sz="1200" i="0" dirty="0">
                <a:effectLst/>
                <a:latin typeface="Arial" panose="020B0604020202020204" pitchFamily="34" charset="0"/>
              </a:rPr>
            </a:br>
            <a:r>
              <a:rPr lang="en-US" sz="1200" i="0" dirty="0">
                <a:effectLst/>
                <a:latin typeface="Arial" panose="020B0604020202020204" pitchFamily="34" charset="0"/>
              </a:rPr>
              <a:t>- Respondents noted a gap in **competitive adult-level soccer**, advocating for more high-level playing options that can help retain athletes and create long-term pathways.</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Learning and Networking</a:t>
            </a:r>
            <a:br>
              <a:rPr lang="en-US" sz="1200" i="0" dirty="0">
                <a:effectLst/>
                <a:latin typeface="Arial" panose="020B0604020202020204" pitchFamily="34" charset="0"/>
              </a:rPr>
            </a:br>
            <a:r>
              <a:rPr lang="en-US" sz="1200" i="0" dirty="0">
                <a:effectLst/>
                <a:latin typeface="Arial" panose="020B0604020202020204" pitchFamily="34" charset="0"/>
              </a:rPr>
              <a:t>- Members asked for **annual or seasonal in-person and online events** where clubs can share growth strategies, discuss challenges, and build relationships across the province.</a:t>
            </a:r>
            <a:endParaRPr lang="en-US" sz="1200" dirty="0">
              <a:latin typeface="Arial" panose="020B0604020202020204" pitchFamily="34" charset="0"/>
            </a:endParaRPr>
          </a:p>
          <a:p>
            <a:br>
              <a:rPr lang="en-US" sz="1200" i="0" dirty="0">
                <a:effectLst/>
                <a:latin typeface="Arial" panose="020B0604020202020204" pitchFamily="34" charset="0"/>
              </a:rPr>
            </a:br>
            <a:r>
              <a:rPr lang="en-US" sz="1200" b="1" i="0" dirty="0">
                <a:effectLst/>
                <a:latin typeface="Arial" panose="020B0604020202020204" pitchFamily="34" charset="0"/>
              </a:rPr>
              <a:t>Suggestions for Improvement</a:t>
            </a:r>
            <a:br>
              <a:rPr lang="en-US" sz="1200" i="0" dirty="0">
                <a:effectLst/>
                <a:latin typeface="Arial" panose="020B0604020202020204" pitchFamily="34" charset="0"/>
              </a:rPr>
            </a:br>
            <a:r>
              <a:rPr lang="en-US" sz="1200" i="0" dirty="0">
                <a:effectLst/>
                <a:latin typeface="Arial" panose="020B0604020202020204" pitchFamily="34" charset="0"/>
              </a:rPr>
              <a:t>- **Provide dedicated support and programming for rural clubs**, including travel support, flexible competition models, and tailored development tools.</a:t>
            </a:r>
            <a:br>
              <a:rPr lang="en-US" sz="1200" i="0" dirty="0">
                <a:effectLst/>
                <a:latin typeface="Arial" panose="020B0604020202020204" pitchFamily="34" charset="0"/>
              </a:rPr>
            </a:br>
            <a:r>
              <a:rPr lang="en-US" sz="1200" i="0" dirty="0">
                <a:effectLst/>
                <a:latin typeface="Arial" panose="020B0604020202020204" pitchFamily="34" charset="0"/>
              </a:rPr>
              <a:t>- **Encourage inter-club collaboration** through SSA-facilitated networking sessions and cooperative initiatives.</a:t>
            </a:r>
            <a:br>
              <a:rPr lang="en-US" sz="1200" i="0" dirty="0">
                <a:effectLst/>
                <a:latin typeface="Arial" panose="020B0604020202020204" pitchFamily="34" charset="0"/>
              </a:rPr>
            </a:br>
            <a:r>
              <a:rPr lang="en-US" sz="1200" i="0" dirty="0">
                <a:effectLst/>
                <a:latin typeface="Arial" panose="020B0604020202020204" pitchFamily="34" charset="0"/>
              </a:rPr>
              <a:t>- **Prioritize gender equity in programming**, especially in remote regions.</a:t>
            </a:r>
            <a:br>
              <a:rPr lang="en-US" sz="1200" i="0" dirty="0">
                <a:effectLst/>
                <a:latin typeface="Arial" panose="020B0604020202020204" pitchFamily="34" charset="0"/>
              </a:rPr>
            </a:br>
            <a:r>
              <a:rPr lang="en-US" sz="1200" i="0" dirty="0">
                <a:effectLst/>
                <a:latin typeface="Arial" panose="020B0604020202020204" pitchFamily="34" charset="0"/>
              </a:rPr>
              <a:t>- **Invest in adult-level competitive infrastructure** to support retention and build a more complete soccer ecosystem.</a:t>
            </a:r>
            <a:endParaRPr lang="en-US" sz="1200" dirty="0"/>
          </a:p>
        </p:txBody>
      </p:sp>
    </p:spTree>
    <p:extLst>
      <p:ext uri="{BB962C8B-B14F-4D97-AF65-F5344CB8AC3E}">
        <p14:creationId xmlns:p14="http://schemas.microsoft.com/office/powerpoint/2010/main" val="379756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B7CAF-0C6F-98DC-11C2-92134DBC547C}"/>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6C35478-4DA3-0B4D-943C-B258FA4BC2F6}"/>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6BC7F8C-CD62-B279-359D-DACC1E2FE883}"/>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#4 – Future Decline</a:t>
            </a:r>
          </a:p>
        </p:txBody>
      </p:sp>
      <p:pic>
        <p:nvPicPr>
          <p:cNvPr id="2" name="Picture 1" descr="A logo with a black background&#10;&#10;Description automatically generated">
            <a:extLst>
              <a:ext uri="{FF2B5EF4-FFF2-40B4-BE49-F238E27FC236}">
                <a16:creationId xmlns:a16="http://schemas.microsoft.com/office/drawing/2014/main" id="{2A98974D-3565-ED68-0C56-D6972ADBC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6711F477-6D8C-041D-B8D0-68742B1217B4}"/>
              </a:ext>
            </a:extLst>
          </p:cNvPr>
          <p:cNvSpPr txBox="1"/>
          <p:nvPr/>
        </p:nvSpPr>
        <p:spPr>
          <a:xfrm>
            <a:off x="95250" y="1365250"/>
            <a:ext cx="11988800" cy="5509200"/>
          </a:xfrm>
          <a:prstGeom prst="rect">
            <a:avLst/>
          </a:prstGeom>
          <a:noFill/>
        </p:spPr>
        <p:txBody>
          <a:bodyPr wrap="square">
            <a:spAutoFit/>
          </a:bodyPr>
          <a:lstStyle/>
          <a:p>
            <a:r>
              <a:rPr lang="en-US" sz="1600" i="0" dirty="0">
                <a:effectLst/>
                <a:latin typeface="Arial" panose="020B0604020202020204" pitchFamily="34" charset="0"/>
              </a:rPr>
              <a:t>Key Themes from 2024 Future “Are there any aspects of soccer in Saskatchewan that lessen the future of soccer?”</a:t>
            </a:r>
          </a:p>
          <a:p>
            <a:br>
              <a:rPr lang="en-US" sz="1200" i="0" dirty="0">
                <a:effectLst/>
                <a:latin typeface="Arial" panose="020B0604020202020204" pitchFamily="34" charset="0"/>
              </a:rPr>
            </a:br>
            <a:r>
              <a:rPr lang="en-US" sz="1200" b="1" i="0" dirty="0">
                <a:effectLst/>
                <a:latin typeface="Arial" panose="020B0604020202020204" pitchFamily="34" charset="0"/>
              </a:rPr>
              <a:t>Rising Costs and Accessibility</a:t>
            </a:r>
            <a:br>
              <a:rPr lang="en-US" sz="1200" i="0" dirty="0">
                <a:effectLst/>
                <a:latin typeface="Arial" panose="020B0604020202020204" pitchFamily="34" charset="0"/>
              </a:rPr>
            </a:br>
            <a:r>
              <a:rPr lang="en-US" sz="1200" i="0" dirty="0">
                <a:effectLst/>
                <a:latin typeface="Arial" panose="020B0604020202020204" pitchFamily="34" charset="0"/>
              </a:rPr>
              <a:t>- A recurring concern was that the **increased professionalism and travel expectations** are driving up costs, making soccer **less affordable for families**, especially in rural or low-income communities.</a:t>
            </a:r>
            <a:br>
              <a:rPr lang="en-US" sz="1200" i="0" dirty="0">
                <a:effectLst/>
                <a:latin typeface="Arial" panose="020B0604020202020204" pitchFamily="34" charset="0"/>
              </a:rPr>
            </a:br>
            <a:r>
              <a:rPr lang="en-US" sz="1200" i="0" dirty="0">
                <a:effectLst/>
                <a:latin typeface="Arial" panose="020B0604020202020204" pitchFamily="34" charset="0"/>
              </a:rPr>
              <a:t>- **High fees for coaching courses** and **club licensing requirements** were also seen as **barriers to participation and development**, particularly for volunteer-run clubs.</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Administrative and Volunteer Burden</a:t>
            </a:r>
            <a:br>
              <a:rPr lang="en-US" sz="1200" i="0" dirty="0">
                <a:effectLst/>
                <a:latin typeface="Arial" panose="020B0604020202020204" pitchFamily="34" charset="0"/>
              </a:rPr>
            </a:br>
            <a:r>
              <a:rPr lang="en-US" sz="1200" i="0" dirty="0">
                <a:effectLst/>
                <a:latin typeface="Arial" panose="020B0604020202020204" pitchFamily="34" charset="0"/>
              </a:rPr>
              <a:t>- **Volunteer boards** are struggling with the volume and complexity of administrative demands (e.g., licensing, compliance).</a:t>
            </a:r>
            <a:br>
              <a:rPr lang="en-US" sz="1200" i="0" dirty="0">
                <a:effectLst/>
                <a:latin typeface="Arial" panose="020B0604020202020204" pitchFamily="34" charset="0"/>
              </a:rPr>
            </a:br>
            <a:r>
              <a:rPr lang="en-US" sz="1200" i="0" dirty="0">
                <a:effectLst/>
                <a:latin typeface="Arial" panose="020B0604020202020204" pitchFamily="34" charset="0"/>
              </a:rPr>
              <a:t>- Members feel that the expectations placed on small or rural organizations are **not realistic without more direct support**.</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Decreased Competitive Opportunities</a:t>
            </a:r>
            <a:br>
              <a:rPr lang="en-US" sz="1200" i="0" dirty="0">
                <a:effectLst/>
                <a:latin typeface="Arial" panose="020B0604020202020204" pitchFamily="34" charset="0"/>
              </a:rPr>
            </a:br>
            <a:r>
              <a:rPr lang="en-US" sz="1200" i="0" dirty="0">
                <a:effectLst/>
                <a:latin typeface="Arial" panose="020B0604020202020204" pitchFamily="34" charset="0"/>
              </a:rPr>
              <a:t>- Concerns were raised about a **lack of meaningful game opportunities**, especially for rural players, which negatively impacts player development and retention.</a:t>
            </a:r>
            <a:br>
              <a:rPr lang="en-US" sz="1200" i="0" dirty="0">
                <a:effectLst/>
                <a:latin typeface="Arial" panose="020B0604020202020204" pitchFamily="34" charset="0"/>
              </a:rPr>
            </a:br>
            <a:r>
              <a:rPr lang="en-US" sz="1200" i="0" dirty="0">
                <a:effectLst/>
                <a:latin typeface="Arial" panose="020B0604020202020204" pitchFamily="34" charset="0"/>
              </a:rPr>
              <a:t>- Access to other clubs and structured competition was cited as **limited or declining** in some areas.</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Disengagement of Rural Communities</a:t>
            </a:r>
            <a:br>
              <a:rPr lang="en-US" sz="1200" i="0" dirty="0">
                <a:effectLst/>
                <a:latin typeface="Arial" panose="020B0604020202020204" pitchFamily="34" charset="0"/>
              </a:rPr>
            </a:br>
            <a:r>
              <a:rPr lang="en-US" sz="1200" i="0" dirty="0">
                <a:effectLst/>
                <a:latin typeface="Arial" panose="020B0604020202020204" pitchFamily="34" charset="0"/>
              </a:rPr>
              <a:t>- Some rural organizations have **disaffiliated or reduced involvement** due to **feeling unsupported or overlooked** by SSA.</a:t>
            </a:r>
            <a:br>
              <a:rPr lang="en-US" sz="1200" i="0" dirty="0">
                <a:effectLst/>
                <a:latin typeface="Arial" panose="020B0604020202020204" pitchFamily="34" charset="0"/>
              </a:rPr>
            </a:br>
            <a:r>
              <a:rPr lang="en-US" sz="1200" i="0" dirty="0">
                <a:effectLst/>
                <a:latin typeface="Arial" panose="020B0604020202020204" pitchFamily="34" charset="0"/>
              </a:rPr>
              <a:t>- Members want more inclusive and equitable support that reflects the **diversity of club structures and geographic realities**.</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Concerns Around Organizational Priorities</a:t>
            </a:r>
            <a:br>
              <a:rPr lang="en-US" sz="1200" i="0" dirty="0">
                <a:effectLst/>
                <a:latin typeface="Arial" panose="020B0604020202020204" pitchFamily="34" charset="0"/>
              </a:rPr>
            </a:br>
            <a:r>
              <a:rPr lang="en-US" sz="1200" i="0" dirty="0">
                <a:effectLst/>
                <a:latin typeface="Arial" panose="020B0604020202020204" pitchFamily="34" charset="0"/>
              </a:rPr>
              <a:t>- A few comments expressed concern about **SSA staffing levels and focus**, suggesting a disconnect between internal operations and grassroots needs.</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Suggestions for Improvement</a:t>
            </a:r>
            <a:br>
              <a:rPr lang="en-US" sz="1200" i="0" dirty="0">
                <a:effectLst/>
                <a:latin typeface="Arial" panose="020B0604020202020204" pitchFamily="34" charset="0"/>
              </a:rPr>
            </a:br>
            <a:r>
              <a:rPr lang="en-US" sz="1200" i="0" dirty="0">
                <a:effectLst/>
                <a:latin typeface="Arial" panose="020B0604020202020204" pitchFamily="34" charset="0"/>
              </a:rPr>
              <a:t>- **Control cost escalation** by offering scalable participation models, subsidies, and reduced fees for underserved regions.</a:t>
            </a:r>
            <a:br>
              <a:rPr lang="en-US" sz="1200" i="0" dirty="0">
                <a:effectLst/>
                <a:latin typeface="Arial" panose="020B0604020202020204" pitchFamily="34" charset="0"/>
              </a:rPr>
            </a:br>
            <a:r>
              <a:rPr lang="en-US" sz="1200" i="0" dirty="0">
                <a:effectLst/>
                <a:latin typeface="Arial" panose="020B0604020202020204" pitchFamily="34" charset="0"/>
              </a:rPr>
              <a:t>- **Simplify licensing and course requirements** for small or volunteer-driven clubs, or provide more administrative support.</a:t>
            </a:r>
            <a:br>
              <a:rPr lang="en-US" sz="1200" i="0" dirty="0">
                <a:effectLst/>
                <a:latin typeface="Arial" panose="020B0604020202020204" pitchFamily="34" charset="0"/>
              </a:rPr>
            </a:br>
            <a:r>
              <a:rPr lang="en-US" sz="1200" i="0" dirty="0">
                <a:effectLst/>
                <a:latin typeface="Arial" panose="020B0604020202020204" pitchFamily="34" charset="0"/>
              </a:rPr>
              <a:t>- **Revitalize local game structures**, particularly for rural clubs, to ensure consistent, meaningful competition.</a:t>
            </a:r>
            <a:br>
              <a:rPr lang="en-US" sz="1200" i="0" dirty="0">
                <a:effectLst/>
                <a:latin typeface="Arial" panose="020B0604020202020204" pitchFamily="34" charset="0"/>
              </a:rPr>
            </a:br>
            <a:r>
              <a:rPr lang="en-US" sz="1200" i="0" dirty="0">
                <a:effectLst/>
                <a:latin typeface="Arial" panose="020B0604020202020204" pitchFamily="34" charset="0"/>
              </a:rPr>
              <a:t>- **Re-engage rural communities** with hands-on outreach, equity-focused policies, and better recognition of their unique challenges.</a:t>
            </a:r>
            <a:br>
              <a:rPr lang="en-US" sz="1200" i="0" dirty="0">
                <a:effectLst/>
                <a:latin typeface="Arial" panose="020B0604020202020204" pitchFamily="34" charset="0"/>
              </a:rPr>
            </a:br>
            <a:r>
              <a:rPr lang="en-US" sz="1200" i="0" dirty="0">
                <a:effectLst/>
                <a:latin typeface="Arial" panose="020B0604020202020204" pitchFamily="34" charset="0"/>
              </a:rPr>
              <a:t>- **Improve transparency and resource allocation** to rebuild trust and align staff efforts with member needs.</a:t>
            </a:r>
            <a:endParaRPr lang="en-US" sz="1200" dirty="0"/>
          </a:p>
        </p:txBody>
      </p:sp>
    </p:spTree>
    <p:extLst>
      <p:ext uri="{BB962C8B-B14F-4D97-AF65-F5344CB8AC3E}">
        <p14:creationId xmlns:p14="http://schemas.microsoft.com/office/powerpoint/2010/main" val="1831957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6FAA-6BD6-1283-A39D-6BF337A3336B}"/>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0C19C52B-E609-31B1-29D3-D140A5E9AE19}"/>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3B2FACE-CFF8-C6FA-51E4-286FCB726EA7}"/>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#5 – Overall</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837C61B4-E868-2EA2-0F06-DD8F22B65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BE7C6AB8-66F4-91F3-9540-F2BBE40DC2D3}"/>
              </a:ext>
            </a:extLst>
          </p:cNvPr>
          <p:cNvSpPr txBox="1"/>
          <p:nvPr/>
        </p:nvSpPr>
        <p:spPr>
          <a:xfrm>
            <a:off x="757237" y="1443513"/>
            <a:ext cx="10677526" cy="461665"/>
          </a:xfrm>
          <a:prstGeom prst="rect">
            <a:avLst/>
          </a:prstGeom>
          <a:noFill/>
        </p:spPr>
        <p:txBody>
          <a:bodyPr wrap="square">
            <a:spAutoFit/>
          </a:bodyPr>
          <a:lstStyle/>
          <a:p>
            <a:pPr algn="ctr"/>
            <a:r>
              <a:rPr lang="en-US" sz="2400" dirty="0">
                <a:solidFill>
                  <a:schemeClr val="tx1">
                    <a:lumMod val="75000"/>
                    <a:lumOff val="25000"/>
                  </a:schemeClr>
                </a:solidFill>
                <a:latin typeface="Aptos" panose="020B0004020202020204" pitchFamily="34" charset="0"/>
              </a:rPr>
              <a:t>Overall, I am happy with the work SSA does for soccer in Saskatchewan</a:t>
            </a:r>
            <a:endParaRPr lang="en-US" dirty="0">
              <a:solidFill>
                <a:schemeClr val="tx1">
                  <a:lumMod val="75000"/>
                  <a:lumOff val="25000"/>
                </a:schemeClr>
              </a:solidFill>
              <a:latin typeface="Aptos" panose="020B0004020202020204" pitchFamily="34" charset="0"/>
            </a:endParaRPr>
          </a:p>
        </p:txBody>
      </p:sp>
      <p:sp>
        <p:nvSpPr>
          <p:cNvPr id="6" name="TextBox 5">
            <a:extLst>
              <a:ext uri="{FF2B5EF4-FFF2-40B4-BE49-F238E27FC236}">
                <a16:creationId xmlns:a16="http://schemas.microsoft.com/office/drawing/2014/main" id="{A6F27C1B-7413-FB72-E42F-C759BF921460}"/>
              </a:ext>
            </a:extLst>
          </p:cNvPr>
          <p:cNvSpPr txBox="1"/>
          <p:nvPr/>
        </p:nvSpPr>
        <p:spPr>
          <a:xfrm>
            <a:off x="2017542" y="2476930"/>
            <a:ext cx="862011" cy="369332"/>
          </a:xfrm>
          <a:prstGeom prst="rect">
            <a:avLst/>
          </a:prstGeom>
          <a:noFill/>
        </p:spPr>
        <p:txBody>
          <a:bodyPr wrap="square" rtlCol="0">
            <a:spAutoFit/>
          </a:bodyPr>
          <a:lstStyle/>
          <a:p>
            <a:r>
              <a:rPr lang="en-US" dirty="0"/>
              <a:t>Overall</a:t>
            </a:r>
          </a:p>
        </p:txBody>
      </p:sp>
      <p:sp>
        <p:nvSpPr>
          <p:cNvPr id="7" name="TextBox 6">
            <a:extLst>
              <a:ext uri="{FF2B5EF4-FFF2-40B4-BE49-F238E27FC236}">
                <a16:creationId xmlns:a16="http://schemas.microsoft.com/office/drawing/2014/main" id="{7D9A5A26-66AC-97F9-04EA-B2D8CC636169}"/>
              </a:ext>
            </a:extLst>
          </p:cNvPr>
          <p:cNvSpPr txBox="1"/>
          <p:nvPr/>
        </p:nvSpPr>
        <p:spPr>
          <a:xfrm rot="16200000">
            <a:off x="-53595" y="3168129"/>
            <a:ext cx="748722" cy="369332"/>
          </a:xfrm>
          <a:prstGeom prst="rect">
            <a:avLst/>
          </a:prstGeom>
          <a:noFill/>
        </p:spPr>
        <p:txBody>
          <a:bodyPr wrap="square" rtlCol="0">
            <a:spAutoFit/>
          </a:bodyPr>
          <a:lstStyle/>
          <a:p>
            <a:pPr algn="ctr"/>
            <a:r>
              <a:rPr lang="en-US" dirty="0"/>
              <a:t>2023</a:t>
            </a:r>
          </a:p>
        </p:txBody>
      </p:sp>
      <p:sp>
        <p:nvSpPr>
          <p:cNvPr id="8" name="TextBox 7">
            <a:extLst>
              <a:ext uri="{FF2B5EF4-FFF2-40B4-BE49-F238E27FC236}">
                <a16:creationId xmlns:a16="http://schemas.microsoft.com/office/drawing/2014/main" id="{B943F9B2-98FF-07DF-1407-DAC0B66CD910}"/>
              </a:ext>
            </a:extLst>
          </p:cNvPr>
          <p:cNvSpPr txBox="1"/>
          <p:nvPr/>
        </p:nvSpPr>
        <p:spPr>
          <a:xfrm>
            <a:off x="5897502" y="2476930"/>
            <a:ext cx="862011" cy="369332"/>
          </a:xfrm>
          <a:prstGeom prst="rect">
            <a:avLst/>
          </a:prstGeom>
          <a:noFill/>
        </p:spPr>
        <p:txBody>
          <a:bodyPr wrap="square" rtlCol="0">
            <a:spAutoFit/>
          </a:bodyPr>
          <a:lstStyle/>
          <a:p>
            <a:r>
              <a:rPr lang="en-US" dirty="0"/>
              <a:t>Rural</a:t>
            </a:r>
          </a:p>
        </p:txBody>
      </p:sp>
      <p:sp>
        <p:nvSpPr>
          <p:cNvPr id="9" name="TextBox 8">
            <a:extLst>
              <a:ext uri="{FF2B5EF4-FFF2-40B4-BE49-F238E27FC236}">
                <a16:creationId xmlns:a16="http://schemas.microsoft.com/office/drawing/2014/main" id="{C103D855-1A7F-AAEE-EA21-88213ADDC268}"/>
              </a:ext>
            </a:extLst>
          </p:cNvPr>
          <p:cNvSpPr txBox="1"/>
          <p:nvPr/>
        </p:nvSpPr>
        <p:spPr>
          <a:xfrm>
            <a:off x="9753650" y="2476930"/>
            <a:ext cx="862011" cy="369332"/>
          </a:xfrm>
          <a:prstGeom prst="rect">
            <a:avLst/>
          </a:prstGeom>
          <a:noFill/>
        </p:spPr>
        <p:txBody>
          <a:bodyPr wrap="square" rtlCol="0">
            <a:spAutoFit/>
          </a:bodyPr>
          <a:lstStyle/>
          <a:p>
            <a:r>
              <a:rPr lang="en-US" dirty="0"/>
              <a:t>Urban</a:t>
            </a:r>
          </a:p>
        </p:txBody>
      </p:sp>
      <p:pic>
        <p:nvPicPr>
          <p:cNvPr id="11" name="Picture 10">
            <a:extLst>
              <a:ext uri="{FF2B5EF4-FFF2-40B4-BE49-F238E27FC236}">
                <a16:creationId xmlns:a16="http://schemas.microsoft.com/office/drawing/2014/main" id="{B854BE7E-4330-6F98-D49B-E5ABE933CB70}"/>
              </a:ext>
            </a:extLst>
          </p:cNvPr>
          <p:cNvPicPr>
            <a:picLocks noChangeAspect="1"/>
          </p:cNvPicPr>
          <p:nvPr/>
        </p:nvPicPr>
        <p:blipFill>
          <a:blip r:embed="rId3"/>
          <a:stretch>
            <a:fillRect/>
          </a:stretch>
        </p:blipFill>
        <p:spPr>
          <a:xfrm>
            <a:off x="3557569" y="2057213"/>
            <a:ext cx="5076862" cy="304802"/>
          </a:xfrm>
          <a:prstGeom prst="rect">
            <a:avLst/>
          </a:prstGeom>
        </p:spPr>
      </p:pic>
      <p:sp>
        <p:nvSpPr>
          <p:cNvPr id="22" name="TextBox 21">
            <a:extLst>
              <a:ext uri="{FF2B5EF4-FFF2-40B4-BE49-F238E27FC236}">
                <a16:creationId xmlns:a16="http://schemas.microsoft.com/office/drawing/2014/main" id="{882AEF45-78D8-DF54-E959-5DC169B834BD}"/>
              </a:ext>
            </a:extLst>
          </p:cNvPr>
          <p:cNvSpPr txBox="1"/>
          <p:nvPr/>
        </p:nvSpPr>
        <p:spPr>
          <a:xfrm rot="16200000">
            <a:off x="-44070" y="4066373"/>
            <a:ext cx="748722" cy="369332"/>
          </a:xfrm>
          <a:prstGeom prst="rect">
            <a:avLst/>
          </a:prstGeom>
          <a:noFill/>
        </p:spPr>
        <p:txBody>
          <a:bodyPr wrap="square" rtlCol="0">
            <a:spAutoFit/>
          </a:bodyPr>
          <a:lstStyle/>
          <a:p>
            <a:pPr algn="ctr"/>
            <a:r>
              <a:rPr lang="en-US" dirty="0"/>
              <a:t>2024</a:t>
            </a:r>
          </a:p>
        </p:txBody>
      </p:sp>
      <p:sp>
        <p:nvSpPr>
          <p:cNvPr id="23" name="TextBox 22">
            <a:extLst>
              <a:ext uri="{FF2B5EF4-FFF2-40B4-BE49-F238E27FC236}">
                <a16:creationId xmlns:a16="http://schemas.microsoft.com/office/drawing/2014/main" id="{2E0F3ABD-E2FE-95F7-1B7E-584400D53692}"/>
              </a:ext>
            </a:extLst>
          </p:cNvPr>
          <p:cNvSpPr txBox="1"/>
          <p:nvPr/>
        </p:nvSpPr>
        <p:spPr>
          <a:xfrm>
            <a:off x="714375" y="4881855"/>
            <a:ext cx="3471863" cy="861774"/>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3.92 </a:t>
            </a:r>
            <a:r>
              <a:rPr lang="en-US" sz="2000" dirty="0">
                <a:sym typeface="Wingdings" panose="05000000000000000000" pitchFamily="2" charset="2"/>
              </a:rPr>
              <a:t> 3.60</a:t>
            </a:r>
            <a:endParaRPr lang="en-US" sz="2000" dirty="0"/>
          </a:p>
          <a:p>
            <a:pPr marL="230188" indent="-230188">
              <a:spcAft>
                <a:spcPts val="1200"/>
              </a:spcAft>
              <a:buFont typeface="Arial" panose="020B0604020202020204" pitchFamily="34" charset="0"/>
              <a:buChar char="•"/>
            </a:pPr>
            <a:r>
              <a:rPr lang="en-US" sz="2000" dirty="0"/>
              <a:t>Same 1-2s, more 3s, less 4-5s</a:t>
            </a:r>
          </a:p>
        </p:txBody>
      </p:sp>
      <p:sp>
        <p:nvSpPr>
          <p:cNvPr id="24" name="TextBox 23">
            <a:extLst>
              <a:ext uri="{FF2B5EF4-FFF2-40B4-BE49-F238E27FC236}">
                <a16:creationId xmlns:a16="http://schemas.microsoft.com/office/drawing/2014/main" id="{7435B142-3BF4-1647-C7E4-1B6AC90A782C}"/>
              </a:ext>
            </a:extLst>
          </p:cNvPr>
          <p:cNvSpPr txBox="1"/>
          <p:nvPr/>
        </p:nvSpPr>
        <p:spPr>
          <a:xfrm>
            <a:off x="4600589" y="4881855"/>
            <a:ext cx="3471863" cy="1631216"/>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3.94 </a:t>
            </a:r>
            <a:r>
              <a:rPr lang="en-US" sz="2000" dirty="0">
                <a:sym typeface="Wingdings" panose="05000000000000000000" pitchFamily="2" charset="2"/>
              </a:rPr>
              <a:t> 3.90</a:t>
            </a:r>
            <a:endParaRPr lang="en-US" sz="2000" dirty="0"/>
          </a:p>
          <a:p>
            <a:pPr marL="230188" indent="-230188">
              <a:spcAft>
                <a:spcPts val="1200"/>
              </a:spcAft>
              <a:buFont typeface="Arial" panose="020B0604020202020204" pitchFamily="34" charset="0"/>
              <a:buChar char="•"/>
            </a:pPr>
            <a:r>
              <a:rPr lang="en-US" sz="2000" dirty="0"/>
              <a:t>More 3s and 5s, less 4s</a:t>
            </a:r>
          </a:p>
          <a:p>
            <a:pPr marL="230188" indent="-230188">
              <a:spcAft>
                <a:spcPts val="1200"/>
              </a:spcAft>
              <a:buFont typeface="Arial" panose="020B0604020202020204" pitchFamily="34" charset="0"/>
              <a:buChar char="•"/>
            </a:pPr>
            <a:r>
              <a:rPr lang="en-US" sz="2000" dirty="0"/>
              <a:t>Nothing below 3 in either year</a:t>
            </a:r>
          </a:p>
        </p:txBody>
      </p:sp>
      <p:sp>
        <p:nvSpPr>
          <p:cNvPr id="25" name="TextBox 24">
            <a:extLst>
              <a:ext uri="{FF2B5EF4-FFF2-40B4-BE49-F238E27FC236}">
                <a16:creationId xmlns:a16="http://schemas.microsoft.com/office/drawing/2014/main" id="{6A8D75B1-3432-DC5A-5581-75E3760B13D7}"/>
              </a:ext>
            </a:extLst>
          </p:cNvPr>
          <p:cNvSpPr txBox="1"/>
          <p:nvPr/>
        </p:nvSpPr>
        <p:spPr>
          <a:xfrm>
            <a:off x="8463012" y="4886618"/>
            <a:ext cx="3471863" cy="1631216"/>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3.89 </a:t>
            </a:r>
            <a:r>
              <a:rPr lang="en-US" sz="2000" dirty="0">
                <a:sym typeface="Wingdings" panose="05000000000000000000" pitchFamily="2" charset="2"/>
              </a:rPr>
              <a:t> 3.29</a:t>
            </a:r>
            <a:endParaRPr lang="en-US" sz="2000" dirty="0"/>
          </a:p>
          <a:p>
            <a:pPr marL="230188" indent="-230188">
              <a:spcAft>
                <a:spcPts val="1200"/>
              </a:spcAft>
              <a:buFont typeface="Arial" panose="020B0604020202020204" pitchFamily="34" charset="0"/>
              <a:buChar char="•"/>
            </a:pPr>
            <a:r>
              <a:rPr lang="en-US" sz="2000" dirty="0"/>
              <a:t>Same 1-2s, far more 3s, less 4s, 5s almost gone</a:t>
            </a:r>
          </a:p>
          <a:p>
            <a:pPr marL="230188" indent="-230188">
              <a:spcAft>
                <a:spcPts val="1200"/>
              </a:spcAft>
              <a:buFont typeface="Arial" panose="020B0604020202020204" pitchFamily="34" charset="0"/>
              <a:buChar char="•"/>
            </a:pPr>
            <a:r>
              <a:rPr lang="en-US" sz="2000" dirty="0"/>
              <a:t>Largest total drop in survey</a:t>
            </a:r>
          </a:p>
        </p:txBody>
      </p:sp>
      <p:pic>
        <p:nvPicPr>
          <p:cNvPr id="5" name="Picture 4">
            <a:extLst>
              <a:ext uri="{FF2B5EF4-FFF2-40B4-BE49-F238E27FC236}">
                <a16:creationId xmlns:a16="http://schemas.microsoft.com/office/drawing/2014/main" id="{E054B757-DA34-B5E5-A180-4368A2EF05EA}"/>
              </a:ext>
            </a:extLst>
          </p:cNvPr>
          <p:cNvPicPr>
            <a:picLocks noChangeAspect="1"/>
          </p:cNvPicPr>
          <p:nvPr/>
        </p:nvPicPr>
        <p:blipFill>
          <a:blip r:embed="rId4"/>
          <a:stretch>
            <a:fillRect/>
          </a:stretch>
        </p:blipFill>
        <p:spPr>
          <a:xfrm>
            <a:off x="591158" y="2914642"/>
            <a:ext cx="3714777" cy="876306"/>
          </a:xfrm>
          <a:prstGeom prst="rect">
            <a:avLst/>
          </a:prstGeom>
        </p:spPr>
      </p:pic>
      <p:pic>
        <p:nvPicPr>
          <p:cNvPr id="13" name="Picture 12">
            <a:extLst>
              <a:ext uri="{FF2B5EF4-FFF2-40B4-BE49-F238E27FC236}">
                <a16:creationId xmlns:a16="http://schemas.microsoft.com/office/drawing/2014/main" id="{72B7A937-FBA1-3E98-D7F7-D536C2577A01}"/>
              </a:ext>
            </a:extLst>
          </p:cNvPr>
          <p:cNvPicPr>
            <a:picLocks noChangeAspect="1"/>
          </p:cNvPicPr>
          <p:nvPr/>
        </p:nvPicPr>
        <p:blipFill>
          <a:blip r:embed="rId5"/>
          <a:stretch>
            <a:fillRect/>
          </a:stretch>
        </p:blipFill>
        <p:spPr>
          <a:xfrm>
            <a:off x="595920" y="3808123"/>
            <a:ext cx="3705252" cy="885831"/>
          </a:xfrm>
          <a:prstGeom prst="rect">
            <a:avLst/>
          </a:prstGeom>
        </p:spPr>
      </p:pic>
      <p:pic>
        <p:nvPicPr>
          <p:cNvPr id="16" name="Picture 15">
            <a:extLst>
              <a:ext uri="{FF2B5EF4-FFF2-40B4-BE49-F238E27FC236}">
                <a16:creationId xmlns:a16="http://schemas.microsoft.com/office/drawing/2014/main" id="{CDD34A54-48B1-D0C4-E2D9-A3D0BEE5630E}"/>
              </a:ext>
            </a:extLst>
          </p:cNvPr>
          <p:cNvPicPr>
            <a:picLocks noChangeAspect="1"/>
          </p:cNvPicPr>
          <p:nvPr/>
        </p:nvPicPr>
        <p:blipFill>
          <a:blip r:embed="rId6"/>
          <a:stretch>
            <a:fillRect/>
          </a:stretch>
        </p:blipFill>
        <p:spPr>
          <a:xfrm>
            <a:off x="4448814" y="2921600"/>
            <a:ext cx="3705252" cy="895357"/>
          </a:xfrm>
          <a:prstGeom prst="rect">
            <a:avLst/>
          </a:prstGeom>
        </p:spPr>
      </p:pic>
      <p:pic>
        <p:nvPicPr>
          <p:cNvPr id="19" name="Picture 18">
            <a:extLst>
              <a:ext uri="{FF2B5EF4-FFF2-40B4-BE49-F238E27FC236}">
                <a16:creationId xmlns:a16="http://schemas.microsoft.com/office/drawing/2014/main" id="{2CF875AD-A8DC-6B4E-DBBB-4B3CBB5F25CC}"/>
              </a:ext>
            </a:extLst>
          </p:cNvPr>
          <p:cNvPicPr>
            <a:picLocks noChangeAspect="1"/>
          </p:cNvPicPr>
          <p:nvPr/>
        </p:nvPicPr>
        <p:blipFill>
          <a:blip r:embed="rId7"/>
          <a:stretch>
            <a:fillRect/>
          </a:stretch>
        </p:blipFill>
        <p:spPr>
          <a:xfrm>
            <a:off x="4467864" y="3822410"/>
            <a:ext cx="3686202" cy="857256"/>
          </a:xfrm>
          <a:prstGeom prst="rect">
            <a:avLst/>
          </a:prstGeom>
        </p:spPr>
      </p:pic>
      <p:pic>
        <p:nvPicPr>
          <p:cNvPr id="26" name="Picture 25">
            <a:extLst>
              <a:ext uri="{FF2B5EF4-FFF2-40B4-BE49-F238E27FC236}">
                <a16:creationId xmlns:a16="http://schemas.microsoft.com/office/drawing/2014/main" id="{7104D125-F48C-4227-6A46-9BE7D74529EF}"/>
              </a:ext>
            </a:extLst>
          </p:cNvPr>
          <p:cNvPicPr>
            <a:picLocks noChangeAspect="1"/>
          </p:cNvPicPr>
          <p:nvPr/>
        </p:nvPicPr>
        <p:blipFill>
          <a:blip r:embed="rId8"/>
          <a:stretch>
            <a:fillRect/>
          </a:stretch>
        </p:blipFill>
        <p:spPr>
          <a:xfrm>
            <a:off x="8336791" y="2921600"/>
            <a:ext cx="3695727" cy="876306"/>
          </a:xfrm>
          <a:prstGeom prst="rect">
            <a:avLst/>
          </a:prstGeom>
        </p:spPr>
      </p:pic>
      <p:pic>
        <p:nvPicPr>
          <p:cNvPr id="31" name="Picture 30">
            <a:extLst>
              <a:ext uri="{FF2B5EF4-FFF2-40B4-BE49-F238E27FC236}">
                <a16:creationId xmlns:a16="http://schemas.microsoft.com/office/drawing/2014/main" id="{B65D2907-99DE-C4DA-A43C-55A9863A3C4E}"/>
              </a:ext>
            </a:extLst>
          </p:cNvPr>
          <p:cNvPicPr>
            <a:picLocks noChangeAspect="1"/>
          </p:cNvPicPr>
          <p:nvPr/>
        </p:nvPicPr>
        <p:blipFill>
          <a:blip r:embed="rId9"/>
          <a:stretch>
            <a:fillRect/>
          </a:stretch>
        </p:blipFill>
        <p:spPr>
          <a:xfrm>
            <a:off x="8332028" y="3808123"/>
            <a:ext cx="3705252" cy="857256"/>
          </a:xfrm>
          <a:prstGeom prst="rect">
            <a:avLst/>
          </a:prstGeom>
        </p:spPr>
      </p:pic>
    </p:spTree>
    <p:extLst>
      <p:ext uri="{BB962C8B-B14F-4D97-AF65-F5344CB8AC3E}">
        <p14:creationId xmlns:p14="http://schemas.microsoft.com/office/powerpoint/2010/main" val="238776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C0EE-B740-9C8F-4906-47311B828560}"/>
            </a:ext>
          </a:extLst>
        </p:cNvPr>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69B4611-81CA-7A78-2817-DA3BFFEC834B}"/>
              </a:ext>
            </a:extLst>
          </p:cNvPr>
          <p:cNvCxnSpPr>
            <a:cxnSpLocks/>
            <a:stCxn id="4" idx="6"/>
            <a:endCxn id="5" idx="2"/>
          </p:cNvCxnSpPr>
          <p:nvPr/>
        </p:nvCxnSpPr>
        <p:spPr>
          <a:xfrm flipV="1">
            <a:off x="1580271" y="3620093"/>
            <a:ext cx="1502898" cy="1406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FB159AA-3127-AF19-F7B5-201697A7982B}"/>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7981B53-189D-3D3D-B310-D63566C0619F}"/>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Participation</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B97A3788-EA3D-A0CD-7E4D-A0A361EDB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3" name="TextBox 2">
            <a:extLst>
              <a:ext uri="{FF2B5EF4-FFF2-40B4-BE49-F238E27FC236}">
                <a16:creationId xmlns:a16="http://schemas.microsoft.com/office/drawing/2014/main" id="{C01E97F9-319E-740B-457B-418E63B7D040}"/>
              </a:ext>
            </a:extLst>
          </p:cNvPr>
          <p:cNvSpPr txBox="1"/>
          <p:nvPr/>
        </p:nvSpPr>
        <p:spPr>
          <a:xfrm>
            <a:off x="1066788" y="1710220"/>
            <a:ext cx="10065446" cy="523220"/>
          </a:xfrm>
          <a:prstGeom prst="rect">
            <a:avLst/>
          </a:prstGeom>
          <a:noFill/>
        </p:spPr>
        <p:txBody>
          <a:bodyPr wrap="square">
            <a:spAutoFit/>
          </a:bodyPr>
          <a:lstStyle/>
          <a:p>
            <a:r>
              <a:rPr lang="en-US" sz="2800" dirty="0">
                <a:solidFill>
                  <a:schemeClr val="tx1">
                    <a:lumMod val="75000"/>
                    <a:lumOff val="25000"/>
                  </a:schemeClr>
                </a:solidFill>
                <a:latin typeface="Aptos" panose="020B0004020202020204" pitchFamily="34" charset="0"/>
              </a:rPr>
              <a:t>The higher the response rate, the more representative the results</a:t>
            </a:r>
            <a:endParaRPr lang="en-US" sz="2000" dirty="0">
              <a:solidFill>
                <a:schemeClr val="tx1">
                  <a:lumMod val="75000"/>
                  <a:lumOff val="25000"/>
                </a:schemeClr>
              </a:solidFill>
              <a:latin typeface="Aptos" panose="020B0004020202020204" pitchFamily="34" charset="0"/>
            </a:endParaRPr>
          </a:p>
        </p:txBody>
      </p:sp>
      <p:sp>
        <p:nvSpPr>
          <p:cNvPr id="4" name="Oval 3">
            <a:extLst>
              <a:ext uri="{FF2B5EF4-FFF2-40B4-BE49-F238E27FC236}">
                <a16:creationId xmlns:a16="http://schemas.microsoft.com/office/drawing/2014/main" id="{DE268004-982C-6A66-CEA8-DA3CD938FE91}"/>
              </a:ext>
            </a:extLst>
          </p:cNvPr>
          <p:cNvSpPr/>
          <p:nvPr/>
        </p:nvSpPr>
        <p:spPr>
          <a:xfrm>
            <a:off x="1392701" y="3666978"/>
            <a:ext cx="187570" cy="187570"/>
          </a:xfrm>
          <a:prstGeom prst="ellipse">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EF0151F-BDA6-537A-D7A0-2CCDED859F50}"/>
              </a:ext>
            </a:extLst>
          </p:cNvPr>
          <p:cNvSpPr/>
          <p:nvPr/>
        </p:nvSpPr>
        <p:spPr>
          <a:xfrm>
            <a:off x="3083169" y="3526308"/>
            <a:ext cx="187570" cy="187570"/>
          </a:xfrm>
          <a:prstGeom prst="ellipse">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2B3267-43D5-04BB-DD2E-F8A35DC61723}"/>
              </a:ext>
            </a:extLst>
          </p:cNvPr>
          <p:cNvSpPr/>
          <p:nvPr/>
        </p:nvSpPr>
        <p:spPr>
          <a:xfrm>
            <a:off x="4773637" y="3723246"/>
            <a:ext cx="187570" cy="187570"/>
          </a:xfrm>
          <a:prstGeom prst="ellipse">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B58EB3-EFCF-1186-A0D9-B551F35491A3}"/>
              </a:ext>
            </a:extLst>
          </p:cNvPr>
          <p:cNvSpPr txBox="1"/>
          <p:nvPr/>
        </p:nvSpPr>
        <p:spPr>
          <a:xfrm>
            <a:off x="769034" y="4009292"/>
            <a:ext cx="1434904" cy="369332"/>
          </a:xfrm>
          <a:prstGeom prst="rect">
            <a:avLst/>
          </a:prstGeom>
          <a:noFill/>
        </p:spPr>
        <p:txBody>
          <a:bodyPr wrap="square" rtlCol="0">
            <a:spAutoFit/>
          </a:bodyPr>
          <a:lstStyle/>
          <a:p>
            <a:pPr algn="ctr"/>
            <a:r>
              <a:rPr lang="en-US" dirty="0"/>
              <a:t>Oct 4, 2023</a:t>
            </a:r>
          </a:p>
        </p:txBody>
      </p:sp>
      <p:sp>
        <p:nvSpPr>
          <p:cNvPr id="8" name="TextBox 7">
            <a:extLst>
              <a:ext uri="{FF2B5EF4-FFF2-40B4-BE49-F238E27FC236}">
                <a16:creationId xmlns:a16="http://schemas.microsoft.com/office/drawing/2014/main" id="{9ECB2FC3-253E-F975-7F7B-9F53EBAC8110}"/>
              </a:ext>
            </a:extLst>
          </p:cNvPr>
          <p:cNvSpPr txBox="1"/>
          <p:nvPr/>
        </p:nvSpPr>
        <p:spPr>
          <a:xfrm>
            <a:off x="2459502" y="3868622"/>
            <a:ext cx="1434904" cy="369332"/>
          </a:xfrm>
          <a:prstGeom prst="rect">
            <a:avLst/>
          </a:prstGeom>
          <a:noFill/>
        </p:spPr>
        <p:txBody>
          <a:bodyPr wrap="square" rtlCol="0">
            <a:spAutoFit/>
          </a:bodyPr>
          <a:lstStyle/>
          <a:p>
            <a:pPr algn="ctr"/>
            <a:r>
              <a:rPr lang="en-US" dirty="0"/>
              <a:t>Apr 17, 2024</a:t>
            </a:r>
          </a:p>
        </p:txBody>
      </p:sp>
      <p:sp>
        <p:nvSpPr>
          <p:cNvPr id="9" name="TextBox 8">
            <a:extLst>
              <a:ext uri="{FF2B5EF4-FFF2-40B4-BE49-F238E27FC236}">
                <a16:creationId xmlns:a16="http://schemas.microsoft.com/office/drawing/2014/main" id="{7AA7DE9D-A555-7CD7-EFFC-095C5EA20AED}"/>
              </a:ext>
            </a:extLst>
          </p:cNvPr>
          <p:cNvSpPr txBox="1"/>
          <p:nvPr/>
        </p:nvSpPr>
        <p:spPr>
          <a:xfrm>
            <a:off x="4149970" y="4065560"/>
            <a:ext cx="1434904" cy="369332"/>
          </a:xfrm>
          <a:prstGeom prst="rect">
            <a:avLst/>
          </a:prstGeom>
          <a:noFill/>
        </p:spPr>
        <p:txBody>
          <a:bodyPr wrap="square" rtlCol="0">
            <a:spAutoFit/>
          </a:bodyPr>
          <a:lstStyle/>
          <a:p>
            <a:pPr algn="ctr"/>
            <a:r>
              <a:rPr lang="en-US" dirty="0"/>
              <a:t>Jul 24, 2024</a:t>
            </a:r>
          </a:p>
        </p:txBody>
      </p:sp>
      <p:sp>
        <p:nvSpPr>
          <p:cNvPr id="11" name="Rectangle 10">
            <a:extLst>
              <a:ext uri="{FF2B5EF4-FFF2-40B4-BE49-F238E27FC236}">
                <a16:creationId xmlns:a16="http://schemas.microsoft.com/office/drawing/2014/main" id="{79901703-0645-549C-0235-0C65BD9B065F}"/>
              </a:ext>
            </a:extLst>
          </p:cNvPr>
          <p:cNvSpPr/>
          <p:nvPr/>
        </p:nvSpPr>
        <p:spPr>
          <a:xfrm>
            <a:off x="1057449" y="2923368"/>
            <a:ext cx="989374" cy="646331"/>
          </a:xfrm>
          <a:prstGeom prst="rect">
            <a:avLst/>
          </a:prstGeom>
          <a:noFill/>
        </p:spPr>
        <p:txBody>
          <a:bodyPr wrap="none" lIns="91440" tIns="45720" rIns="91440" bIns="45720">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27%</a:t>
            </a:r>
          </a:p>
        </p:txBody>
      </p:sp>
      <p:sp>
        <p:nvSpPr>
          <p:cNvPr id="12" name="Rectangle 11">
            <a:extLst>
              <a:ext uri="{FF2B5EF4-FFF2-40B4-BE49-F238E27FC236}">
                <a16:creationId xmlns:a16="http://schemas.microsoft.com/office/drawing/2014/main" id="{2492AA8B-4F04-5D0A-866A-307153EDE6B5}"/>
              </a:ext>
            </a:extLst>
          </p:cNvPr>
          <p:cNvSpPr/>
          <p:nvPr/>
        </p:nvSpPr>
        <p:spPr>
          <a:xfrm>
            <a:off x="2738538" y="2782698"/>
            <a:ext cx="989374" cy="646331"/>
          </a:xfrm>
          <a:prstGeom prst="rect">
            <a:avLst/>
          </a:prstGeom>
          <a:noFill/>
        </p:spPr>
        <p:txBody>
          <a:bodyPr wrap="none" lIns="91440" tIns="45720" rIns="91440" bIns="45720">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32%</a:t>
            </a:r>
          </a:p>
        </p:txBody>
      </p:sp>
      <p:sp>
        <p:nvSpPr>
          <p:cNvPr id="13" name="Rectangle 12">
            <a:extLst>
              <a:ext uri="{FF2B5EF4-FFF2-40B4-BE49-F238E27FC236}">
                <a16:creationId xmlns:a16="http://schemas.microsoft.com/office/drawing/2014/main" id="{360A4CB0-9329-F791-24B7-85D059E2A2FE}"/>
              </a:ext>
            </a:extLst>
          </p:cNvPr>
          <p:cNvSpPr/>
          <p:nvPr/>
        </p:nvSpPr>
        <p:spPr>
          <a:xfrm>
            <a:off x="4372735" y="2979636"/>
            <a:ext cx="989374" cy="646331"/>
          </a:xfrm>
          <a:prstGeom prst="rect">
            <a:avLst/>
          </a:prstGeom>
          <a:noFill/>
        </p:spPr>
        <p:txBody>
          <a:bodyPr wrap="none" lIns="91440" tIns="45720" rIns="91440" bIns="45720">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25%</a:t>
            </a:r>
          </a:p>
        </p:txBody>
      </p:sp>
      <p:cxnSp>
        <p:nvCxnSpPr>
          <p:cNvPr id="20" name="Straight Connector 19">
            <a:extLst>
              <a:ext uri="{FF2B5EF4-FFF2-40B4-BE49-F238E27FC236}">
                <a16:creationId xmlns:a16="http://schemas.microsoft.com/office/drawing/2014/main" id="{46401DA0-0B40-2CF1-BDAE-2B6835A0C93B}"/>
              </a:ext>
            </a:extLst>
          </p:cNvPr>
          <p:cNvCxnSpPr>
            <a:cxnSpLocks/>
            <a:stCxn id="5" idx="6"/>
            <a:endCxn id="6" idx="2"/>
          </p:cNvCxnSpPr>
          <p:nvPr/>
        </p:nvCxnSpPr>
        <p:spPr>
          <a:xfrm>
            <a:off x="3270739" y="3620093"/>
            <a:ext cx="1502898" cy="196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849B45A-E6A8-0663-20C4-86180C139C02}"/>
              </a:ext>
            </a:extLst>
          </p:cNvPr>
          <p:cNvSpPr txBox="1"/>
          <p:nvPr/>
        </p:nvSpPr>
        <p:spPr>
          <a:xfrm>
            <a:off x="905022" y="4853354"/>
            <a:ext cx="4778326"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Higher response rate in winter than summer; maybe due to higher commitment of players?</a:t>
            </a:r>
          </a:p>
          <a:p>
            <a:pPr marL="285750" indent="-285750">
              <a:spcAft>
                <a:spcPts val="600"/>
              </a:spcAft>
              <a:buFont typeface="Arial" panose="020B0604020202020204" pitchFamily="34" charset="0"/>
              <a:buChar char="•"/>
            </a:pPr>
            <a:r>
              <a:rPr lang="en-US" dirty="0"/>
              <a:t>How do we make upcoming Apr 16 survey highest response rate?</a:t>
            </a:r>
          </a:p>
        </p:txBody>
      </p:sp>
      <p:sp>
        <p:nvSpPr>
          <p:cNvPr id="24" name="TextBox 23">
            <a:extLst>
              <a:ext uri="{FF2B5EF4-FFF2-40B4-BE49-F238E27FC236}">
                <a16:creationId xmlns:a16="http://schemas.microsoft.com/office/drawing/2014/main" id="{85D18255-1951-BE5C-DE35-6343C30AFAC1}"/>
              </a:ext>
            </a:extLst>
          </p:cNvPr>
          <p:cNvSpPr txBox="1"/>
          <p:nvPr/>
        </p:nvSpPr>
        <p:spPr>
          <a:xfrm>
            <a:off x="6424245" y="2631519"/>
            <a:ext cx="5043268" cy="707886"/>
          </a:xfrm>
          <a:prstGeom prst="rect">
            <a:avLst/>
          </a:prstGeom>
          <a:noFill/>
        </p:spPr>
        <p:txBody>
          <a:bodyPr wrap="square">
            <a:spAutoFit/>
          </a:bodyPr>
          <a:lstStyle/>
          <a:p>
            <a:pPr algn="ctr"/>
            <a:r>
              <a:rPr lang="en-US" sz="2000" b="1" dirty="0">
                <a:solidFill>
                  <a:schemeClr val="tx1">
                    <a:lumMod val="75000"/>
                    <a:lumOff val="25000"/>
                  </a:schemeClr>
                </a:solidFill>
                <a:latin typeface="Aptos" panose="020B0004020202020204" pitchFamily="34" charset="0"/>
              </a:rPr>
              <a:t>July 24, 2024 Survey</a:t>
            </a:r>
          </a:p>
          <a:p>
            <a:pPr algn="ctr"/>
            <a:r>
              <a:rPr lang="en-US" sz="2000" dirty="0">
                <a:solidFill>
                  <a:schemeClr val="tx1">
                    <a:lumMod val="75000"/>
                    <a:lumOff val="25000"/>
                  </a:schemeClr>
                </a:solidFill>
                <a:latin typeface="Aptos" panose="020B0004020202020204" pitchFamily="34" charset="0"/>
              </a:rPr>
              <a:t>Of clubs with 100 players or more:</a:t>
            </a:r>
            <a:endParaRPr lang="en-US" sz="1600" dirty="0">
              <a:solidFill>
                <a:schemeClr val="tx1">
                  <a:lumMod val="75000"/>
                  <a:lumOff val="25000"/>
                </a:schemeClr>
              </a:solidFill>
              <a:latin typeface="Aptos" panose="020B0004020202020204" pitchFamily="34" charset="0"/>
            </a:endParaRPr>
          </a:p>
        </p:txBody>
      </p:sp>
      <p:pic>
        <p:nvPicPr>
          <p:cNvPr id="28" name="Picture 27">
            <a:extLst>
              <a:ext uri="{FF2B5EF4-FFF2-40B4-BE49-F238E27FC236}">
                <a16:creationId xmlns:a16="http://schemas.microsoft.com/office/drawing/2014/main" id="{1BA15D08-1438-3218-67C6-6F6F85E60438}"/>
              </a:ext>
            </a:extLst>
          </p:cNvPr>
          <p:cNvPicPr>
            <a:picLocks noChangeAspect="1"/>
          </p:cNvPicPr>
          <p:nvPr/>
        </p:nvPicPr>
        <p:blipFill>
          <a:blip r:embed="rId3"/>
          <a:stretch>
            <a:fillRect/>
          </a:stretch>
        </p:blipFill>
        <p:spPr>
          <a:xfrm>
            <a:off x="6607128" y="3518596"/>
            <a:ext cx="4573524" cy="2744724"/>
          </a:xfrm>
          <a:prstGeom prst="rect">
            <a:avLst/>
          </a:prstGeom>
        </p:spPr>
      </p:pic>
      <p:sp>
        <p:nvSpPr>
          <p:cNvPr id="30" name="Rectangle: Rounded Corners 29">
            <a:extLst>
              <a:ext uri="{FF2B5EF4-FFF2-40B4-BE49-F238E27FC236}">
                <a16:creationId xmlns:a16="http://schemas.microsoft.com/office/drawing/2014/main" id="{0368493D-2974-9749-0533-CA1A8F62C71F}"/>
              </a:ext>
            </a:extLst>
          </p:cNvPr>
          <p:cNvSpPr/>
          <p:nvPr/>
        </p:nvSpPr>
        <p:spPr>
          <a:xfrm>
            <a:off x="3064415" y="4141628"/>
            <a:ext cx="3542713" cy="2808740"/>
          </a:xfrm>
          <a:prstGeom prst="roundRect">
            <a:avLst>
              <a:gd name="adj" fmla="val 526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b="1" dirty="0"/>
              <a:t>How to increase response rate</a:t>
            </a:r>
          </a:p>
          <a:p>
            <a:pPr algn="ctr"/>
            <a:endParaRPr lang="en-US" sz="2000" dirty="0"/>
          </a:p>
          <a:p>
            <a:pPr marL="458788" indent="-342900">
              <a:buFont typeface="+mj-lt"/>
              <a:buAutoNum type="arabicPeriod"/>
            </a:pPr>
            <a:r>
              <a:rPr lang="en-US" sz="2000" dirty="0"/>
              <a:t>Send advance notice</a:t>
            </a:r>
          </a:p>
          <a:p>
            <a:pPr marL="458788" indent="-342900">
              <a:buFont typeface="+mj-lt"/>
              <a:buAutoNum type="arabicPeriod"/>
            </a:pPr>
            <a:r>
              <a:rPr lang="en-US" sz="2000" dirty="0"/>
              <a:t>Send “you should have received” reminder</a:t>
            </a:r>
          </a:p>
          <a:p>
            <a:pPr marL="458788" indent="-342900">
              <a:buFont typeface="+mj-lt"/>
              <a:buAutoNum type="arabicPeriod"/>
            </a:pPr>
            <a:r>
              <a:rPr lang="en-US" sz="2000" dirty="0"/>
              <a:t>Close Loop after survey results received</a:t>
            </a:r>
          </a:p>
        </p:txBody>
      </p:sp>
    </p:spTree>
    <p:extLst>
      <p:ext uri="{BB962C8B-B14F-4D97-AF65-F5344CB8AC3E}">
        <p14:creationId xmlns:p14="http://schemas.microsoft.com/office/powerpoint/2010/main" val="233219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fade">
                                      <p:cBhvr>
                                        <p:cTn id="40" dur="500"/>
                                        <p:tgtEl>
                                          <p:spTgt spid="2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2" grpId="0"/>
      <p:bldP spid="13" grpId="0"/>
      <p:bldP spid="24"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37605-83C1-031C-5E25-97346149A28A}"/>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7DBD35C2-0632-6254-45F3-B90697934E36}"/>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F1F942-2208-7851-4C9E-A9E99AC072FA}"/>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Question #5 – Overall</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6F045C73-8BD7-A472-6C4D-77561334F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4" name="TextBox 3">
            <a:extLst>
              <a:ext uri="{FF2B5EF4-FFF2-40B4-BE49-F238E27FC236}">
                <a16:creationId xmlns:a16="http://schemas.microsoft.com/office/drawing/2014/main" id="{1E718754-1F03-78BC-1380-A6C113AB836D}"/>
              </a:ext>
            </a:extLst>
          </p:cNvPr>
          <p:cNvSpPr txBox="1"/>
          <p:nvPr/>
        </p:nvSpPr>
        <p:spPr>
          <a:xfrm>
            <a:off x="120650" y="1403350"/>
            <a:ext cx="11950700" cy="5262979"/>
          </a:xfrm>
          <a:prstGeom prst="rect">
            <a:avLst/>
          </a:prstGeom>
          <a:noFill/>
        </p:spPr>
        <p:txBody>
          <a:bodyPr wrap="square">
            <a:spAutoFit/>
          </a:bodyPr>
          <a:lstStyle/>
          <a:p>
            <a:r>
              <a:rPr lang="en-US" sz="1600" i="0" dirty="0">
                <a:effectLst/>
                <a:latin typeface="Arial" panose="020B0604020202020204" pitchFamily="34" charset="0"/>
              </a:rPr>
              <a:t>Key Themes from 2024 Overall feedback</a:t>
            </a:r>
          </a:p>
          <a:p>
            <a:br>
              <a:rPr lang="en-US" sz="1200" i="0" dirty="0">
                <a:effectLst/>
                <a:latin typeface="Arial" panose="020B0604020202020204" pitchFamily="34" charset="0"/>
              </a:rPr>
            </a:br>
            <a:r>
              <a:rPr lang="en-US" sz="1200" b="1" i="0" dirty="0">
                <a:effectLst/>
                <a:latin typeface="Arial" panose="020B0604020202020204" pitchFamily="34" charset="0"/>
              </a:rPr>
              <a:t>Recognition of Progress, but Expectation for More</a:t>
            </a:r>
            <a:br>
              <a:rPr lang="en-US" sz="1200" b="1" i="0" dirty="0">
                <a:effectLst/>
                <a:latin typeface="Arial" panose="020B0604020202020204" pitchFamily="34" charset="0"/>
              </a:rPr>
            </a:br>
            <a:r>
              <a:rPr lang="en-US" sz="1200" i="0" dirty="0">
                <a:effectLst/>
                <a:latin typeface="Arial" panose="020B0604020202020204" pitchFamily="34" charset="0"/>
              </a:rPr>
              <a:t>- Members acknowledged that **SSA has made strides** but emphasized there is **still significant work ahead** to make soccer more appealing and accessible across the province.</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Demand for Province-Wide Adult Competition</a:t>
            </a:r>
            <a:br>
              <a:rPr lang="en-US" sz="1200" i="0" dirty="0">
                <a:effectLst/>
                <a:latin typeface="Arial" panose="020B0604020202020204" pitchFamily="34" charset="0"/>
              </a:rPr>
            </a:br>
            <a:r>
              <a:rPr lang="en-US" sz="1200" i="0" dirty="0">
                <a:effectLst/>
                <a:latin typeface="Arial" panose="020B0604020202020204" pitchFamily="34" charset="0"/>
              </a:rPr>
              <a:t>- There is strong interest in creating or expanding **a structured adult league**, particularly for those who have aged out of youth programs but still want to play competitively.</a:t>
            </a:r>
            <a:br>
              <a:rPr lang="en-US" sz="1200" i="0" dirty="0">
                <a:effectLst/>
                <a:latin typeface="Arial" panose="020B0604020202020204" pitchFamily="34" charset="0"/>
              </a:rPr>
            </a:br>
            <a:r>
              <a:rPr lang="en-US" sz="1200" i="0" dirty="0">
                <a:effectLst/>
                <a:latin typeface="Arial" panose="020B0604020202020204" pitchFamily="34" charset="0"/>
              </a:rPr>
              <a:t>- Suggestions included **tournament-based leagues** or **expanded provincial championships** that offer consistent play for both men and women.</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Rural Club Support and Equity</a:t>
            </a:r>
            <a:br>
              <a:rPr lang="en-US" sz="1200" i="0" dirty="0">
                <a:effectLst/>
                <a:latin typeface="Arial" panose="020B0604020202020204" pitchFamily="34" charset="0"/>
              </a:rPr>
            </a:br>
            <a:r>
              <a:rPr lang="en-US" sz="1200" i="0" dirty="0">
                <a:effectLst/>
                <a:latin typeface="Arial" panose="020B0604020202020204" pitchFamily="34" charset="0"/>
              </a:rPr>
              <a:t>- Members noted a need for **better organization and direct support for rural clubs**, who often feel overshadowed by the focus on larger urban centers.</a:t>
            </a:r>
            <a:br>
              <a:rPr lang="en-US" sz="1200" i="0" dirty="0">
                <a:effectLst/>
                <a:latin typeface="Arial" panose="020B0604020202020204" pitchFamily="34" charset="0"/>
              </a:rPr>
            </a:br>
            <a:r>
              <a:rPr lang="en-US" sz="1200" i="0" dirty="0">
                <a:effectLst/>
                <a:latin typeface="Arial" panose="020B0604020202020204" pitchFamily="34" charset="0"/>
              </a:rPr>
              <a:t>- Feedback emphasized the importance of ensuring **equal opportunities and resources** across all geographic areas.</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Continued Direct Member Engagement</a:t>
            </a:r>
            <a:br>
              <a:rPr lang="en-US" sz="1200" i="0" dirty="0">
                <a:effectLst/>
                <a:latin typeface="Arial" panose="020B0604020202020204" pitchFamily="34" charset="0"/>
              </a:rPr>
            </a:br>
            <a:r>
              <a:rPr lang="en-US" sz="1200" i="0" dirty="0">
                <a:effectLst/>
                <a:latin typeface="Arial" panose="020B0604020202020204" pitchFamily="34" charset="0"/>
              </a:rPr>
              <a:t>- Respondents appreciated **personal, direct interactions from SSA staff** (e.g., calls, visits, check-ins), and encouraged continuing this approach to strengthen relationships.</a:t>
            </a:r>
            <a:br>
              <a:rPr lang="en-US" sz="1200" i="0" dirty="0">
                <a:effectLst/>
                <a:latin typeface="Arial" panose="020B0604020202020204" pitchFamily="34" charset="0"/>
              </a:rPr>
            </a:br>
            <a:r>
              <a:rPr lang="en-US" sz="1200" i="0" dirty="0">
                <a:effectLst/>
                <a:latin typeface="Arial" panose="020B0604020202020204" pitchFamily="34" charset="0"/>
              </a:rPr>
              <a:t>- Members value **engagement beyond emails or announcements**, preferring a more personal, relationship-based style of communication.</a:t>
            </a:r>
            <a:br>
              <a:rPr lang="en-US" sz="1200" i="0" dirty="0">
                <a:effectLst/>
                <a:latin typeface="Arial" panose="020B0604020202020204" pitchFamily="34" charset="0"/>
              </a:rPr>
            </a:br>
            <a:br>
              <a:rPr lang="en-US" sz="1200" i="0" dirty="0">
                <a:effectLst/>
                <a:latin typeface="Arial" panose="020B0604020202020204" pitchFamily="34" charset="0"/>
              </a:rPr>
            </a:br>
            <a:r>
              <a:rPr lang="en-US" sz="1200" b="1" i="0" dirty="0">
                <a:effectLst/>
                <a:latin typeface="Arial" panose="020B0604020202020204" pitchFamily="34" charset="0"/>
              </a:rPr>
              <a:t>Emphasis on Soccer Culture and Standards</a:t>
            </a:r>
            <a:br>
              <a:rPr lang="en-US" sz="1200" i="0" dirty="0">
                <a:effectLst/>
                <a:latin typeface="Arial" panose="020B0604020202020204" pitchFamily="34" charset="0"/>
              </a:rPr>
            </a:br>
            <a:r>
              <a:rPr lang="en-US" sz="1200" i="0" dirty="0">
                <a:effectLst/>
                <a:latin typeface="Arial" panose="020B0604020202020204" pitchFamily="34" charset="0"/>
              </a:rPr>
              <a:t>- Some members stressed the importance of **holding clubs accountable to consistent values**, such as sportsmanship and integrity.</a:t>
            </a:r>
            <a:br>
              <a:rPr lang="en-US" sz="1200" i="0" dirty="0">
                <a:effectLst/>
                <a:latin typeface="Arial" panose="020B0604020202020204" pitchFamily="34" charset="0"/>
              </a:rPr>
            </a:br>
            <a:r>
              <a:rPr lang="en-US" sz="1200" i="0" dirty="0">
                <a:effectLst/>
                <a:latin typeface="Arial" panose="020B0604020202020204" pitchFamily="34" charset="0"/>
              </a:rPr>
              <a:t>- There’s a call for SSA to play a leading role in **promoting a respectful, inclusive soccer culture** across all levels.</a:t>
            </a:r>
            <a:endParaRPr lang="en-US" sz="1200" dirty="0">
              <a:latin typeface="Arial" panose="020B0604020202020204" pitchFamily="34" charset="0"/>
            </a:endParaRPr>
          </a:p>
          <a:p>
            <a:br>
              <a:rPr lang="en-US" sz="1200" i="0" dirty="0">
                <a:effectLst/>
                <a:latin typeface="Arial" panose="020B0604020202020204" pitchFamily="34" charset="0"/>
              </a:rPr>
            </a:br>
            <a:r>
              <a:rPr lang="en-US" sz="1200" b="1" i="0" dirty="0">
                <a:effectLst/>
                <a:latin typeface="Arial" panose="020B0604020202020204" pitchFamily="34" charset="0"/>
              </a:rPr>
              <a:t>Suggestions for Improvement</a:t>
            </a:r>
            <a:br>
              <a:rPr lang="en-US" sz="1200" i="0" dirty="0">
                <a:effectLst/>
                <a:latin typeface="Arial" panose="020B0604020202020204" pitchFamily="34" charset="0"/>
              </a:rPr>
            </a:br>
            <a:r>
              <a:rPr lang="en-US" sz="1200" i="0" dirty="0">
                <a:effectLst/>
                <a:latin typeface="Arial" panose="020B0604020202020204" pitchFamily="34" charset="0"/>
              </a:rPr>
              <a:t>- **Develop or expand adult competitive options** through leagues or structured provincial tournaments.</a:t>
            </a:r>
            <a:br>
              <a:rPr lang="en-US" sz="1200" i="0" dirty="0">
                <a:effectLst/>
                <a:latin typeface="Arial" panose="020B0604020202020204" pitchFamily="34" charset="0"/>
              </a:rPr>
            </a:br>
            <a:r>
              <a:rPr lang="en-US" sz="1200" i="0" dirty="0">
                <a:effectLst/>
                <a:latin typeface="Arial" panose="020B0604020202020204" pitchFamily="34" charset="0"/>
              </a:rPr>
              <a:t>- **Provide hands-on support and tailored resources to rural clubs** to reduce disparity.</a:t>
            </a:r>
            <a:br>
              <a:rPr lang="en-US" sz="1200" i="0" dirty="0">
                <a:effectLst/>
                <a:latin typeface="Arial" panose="020B0604020202020204" pitchFamily="34" charset="0"/>
              </a:rPr>
            </a:br>
            <a:r>
              <a:rPr lang="en-US" sz="1200" i="0" dirty="0">
                <a:effectLst/>
                <a:latin typeface="Arial" panose="020B0604020202020204" pitchFamily="34" charset="0"/>
              </a:rPr>
              <a:t>- **Maintain strong personal engagement efforts** with Member Organizations (MOs).</a:t>
            </a:r>
            <a:br>
              <a:rPr lang="en-US" sz="1200" i="0" dirty="0">
                <a:effectLst/>
                <a:latin typeface="Arial" panose="020B0604020202020204" pitchFamily="34" charset="0"/>
              </a:rPr>
            </a:br>
            <a:r>
              <a:rPr lang="en-US" sz="1200" i="0" dirty="0">
                <a:effectLst/>
                <a:latin typeface="Arial" panose="020B0604020202020204" pitchFamily="34" charset="0"/>
              </a:rPr>
              <a:t>- **Continue building a strong provincial soccer identity** with shared values, opportunities, and visibility.</a:t>
            </a:r>
            <a:endParaRPr lang="en-US" sz="1200" dirty="0"/>
          </a:p>
        </p:txBody>
      </p:sp>
    </p:spTree>
    <p:extLst>
      <p:ext uri="{BB962C8B-B14F-4D97-AF65-F5344CB8AC3E}">
        <p14:creationId xmlns:p14="http://schemas.microsoft.com/office/powerpoint/2010/main" val="2851408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37216F-345E-480B-4D22-6204ECD2D97E}"/>
              </a:ext>
            </a:extLst>
          </p:cNvPr>
          <p:cNvSpPr txBox="1"/>
          <p:nvPr/>
        </p:nvSpPr>
        <p:spPr>
          <a:xfrm>
            <a:off x="0" y="2921169"/>
            <a:ext cx="12192001" cy="707886"/>
          </a:xfrm>
          <a:prstGeom prst="rect">
            <a:avLst/>
          </a:prstGeom>
          <a:noFill/>
        </p:spPr>
        <p:txBody>
          <a:bodyPr wrap="square" rtlCol="0">
            <a:spAutoFit/>
          </a:bodyPr>
          <a:lstStyle/>
          <a:p>
            <a:pPr algn="ctr"/>
            <a:r>
              <a:rPr lang="en-US" sz="4000" dirty="0">
                <a:latin typeface="Montserrat ExtraBold" pitchFamily="2" charset="0"/>
              </a:rPr>
              <a:t>Thank You</a:t>
            </a:r>
          </a:p>
        </p:txBody>
      </p:sp>
    </p:spTree>
    <p:extLst>
      <p:ext uri="{BB962C8B-B14F-4D97-AF65-F5344CB8AC3E}">
        <p14:creationId xmlns:p14="http://schemas.microsoft.com/office/powerpoint/2010/main" val="203659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3C2E9-E398-92F0-899E-491E9A68F37B}"/>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FA03E0DD-D49F-A82D-F903-25B644522C6B}"/>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726D0FC-9844-139A-C983-B2592856A43F}"/>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Key Questions </a:t>
            </a:r>
            <a:r>
              <a:rPr lang="en-US" sz="2400" i="1" dirty="0">
                <a:solidFill>
                  <a:schemeClr val="bg1"/>
                </a:solidFill>
                <a:latin typeface="Helvetica Neue" panose="020B0604020202020204" charset="0"/>
              </a:rPr>
              <a:t>(plus comment box)</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053CFAE2-B3A4-71F3-3194-184045EEC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16" name="TextBox 15">
            <a:extLst>
              <a:ext uri="{FF2B5EF4-FFF2-40B4-BE49-F238E27FC236}">
                <a16:creationId xmlns:a16="http://schemas.microsoft.com/office/drawing/2014/main" id="{EBEF9940-AFE5-2826-0BC8-734EC6C1202F}"/>
              </a:ext>
            </a:extLst>
          </p:cNvPr>
          <p:cNvSpPr txBox="1"/>
          <p:nvPr/>
        </p:nvSpPr>
        <p:spPr>
          <a:xfrm>
            <a:off x="556840" y="1944675"/>
            <a:ext cx="11078320" cy="4154984"/>
          </a:xfrm>
          <a:prstGeom prst="rect">
            <a:avLst/>
          </a:prstGeom>
          <a:noFill/>
        </p:spPr>
        <p:txBody>
          <a:bodyPr wrap="square">
            <a:spAutoFit/>
          </a:bodyPr>
          <a:lstStyle/>
          <a:p>
            <a:pPr marL="514350" indent="-514350">
              <a:spcAft>
                <a:spcPts val="1200"/>
              </a:spcAft>
              <a:buFont typeface="+mj-lt"/>
              <a:buAutoNum type="arabicPeriod"/>
            </a:pPr>
            <a:r>
              <a:rPr lang="en-US" sz="2800" dirty="0">
                <a:solidFill>
                  <a:schemeClr val="tx1">
                    <a:lumMod val="75000"/>
                    <a:lumOff val="25000"/>
                  </a:schemeClr>
                </a:solidFill>
                <a:latin typeface="Aptos" panose="020B0004020202020204" pitchFamily="34" charset="0"/>
              </a:rPr>
              <a:t>My player </a:t>
            </a:r>
            <a:r>
              <a:rPr lang="en-US" sz="2800" b="1" dirty="0">
                <a:solidFill>
                  <a:schemeClr val="tx1">
                    <a:lumMod val="75000"/>
                    <a:lumOff val="25000"/>
                  </a:schemeClr>
                </a:solidFill>
                <a:latin typeface="Aptos" panose="020B0004020202020204" pitchFamily="34" charset="0"/>
              </a:rPr>
              <a:t>enjoyed</a:t>
            </a:r>
            <a:r>
              <a:rPr lang="en-US" sz="2800" dirty="0">
                <a:solidFill>
                  <a:schemeClr val="tx1">
                    <a:lumMod val="75000"/>
                    <a:lumOff val="25000"/>
                  </a:schemeClr>
                </a:solidFill>
                <a:latin typeface="Aptos" panose="020B0004020202020204" pitchFamily="34" charset="0"/>
              </a:rPr>
              <a:t> their overall experience this season </a:t>
            </a:r>
            <a:r>
              <a:rPr lang="en-US" i="1" dirty="0">
                <a:solidFill>
                  <a:schemeClr val="tx1">
                    <a:lumMod val="50000"/>
                    <a:lumOff val="50000"/>
                  </a:schemeClr>
                </a:solidFill>
                <a:latin typeface="Aptos" panose="020B0004020202020204" pitchFamily="34" charset="0"/>
              </a:rPr>
              <a:t>(1-5 rating)</a:t>
            </a:r>
            <a:endParaRPr lang="en-US" sz="2800" i="1" dirty="0">
              <a:solidFill>
                <a:schemeClr val="tx1">
                  <a:lumMod val="50000"/>
                  <a:lumOff val="50000"/>
                </a:schemeClr>
              </a:solidFill>
              <a:latin typeface="Aptos" panose="020B0004020202020204" pitchFamily="34" charset="0"/>
            </a:endParaRPr>
          </a:p>
          <a:p>
            <a:pPr marL="514350" indent="-514350">
              <a:spcAft>
                <a:spcPts val="1200"/>
              </a:spcAft>
              <a:buFont typeface="+mj-lt"/>
              <a:buAutoNum type="arabicPeriod"/>
            </a:pPr>
            <a:r>
              <a:rPr lang="en-US" sz="2800" dirty="0">
                <a:solidFill>
                  <a:schemeClr val="tx1">
                    <a:lumMod val="75000"/>
                    <a:lumOff val="25000"/>
                  </a:schemeClr>
                </a:solidFill>
                <a:latin typeface="Aptos" panose="020B0004020202020204" pitchFamily="34" charset="0"/>
              </a:rPr>
              <a:t>My player </a:t>
            </a:r>
            <a:r>
              <a:rPr lang="en-US" sz="2800" b="1" dirty="0">
                <a:solidFill>
                  <a:schemeClr val="tx1">
                    <a:lumMod val="75000"/>
                    <a:lumOff val="25000"/>
                  </a:schemeClr>
                </a:solidFill>
                <a:latin typeface="Aptos" panose="020B0004020202020204" pitchFamily="34" charset="0"/>
              </a:rPr>
              <a:t>improved</a:t>
            </a:r>
            <a:r>
              <a:rPr lang="en-US" sz="2800" dirty="0">
                <a:solidFill>
                  <a:schemeClr val="tx1">
                    <a:lumMod val="75000"/>
                    <a:lumOff val="25000"/>
                  </a:schemeClr>
                </a:solidFill>
                <a:latin typeface="Aptos" panose="020B0004020202020204" pitchFamily="34" charset="0"/>
              </a:rPr>
              <a:t> as a soccer player this season </a:t>
            </a:r>
            <a:r>
              <a:rPr lang="en-US" i="1" dirty="0">
                <a:solidFill>
                  <a:schemeClr val="tx1">
                    <a:lumMod val="50000"/>
                    <a:lumOff val="50000"/>
                  </a:schemeClr>
                </a:solidFill>
                <a:latin typeface="Aptos" panose="020B0004020202020204" pitchFamily="34" charset="0"/>
              </a:rPr>
              <a:t>(1-5 rating)</a:t>
            </a:r>
            <a:endParaRPr lang="en-US" sz="2800" dirty="0">
              <a:solidFill>
                <a:schemeClr val="tx1">
                  <a:lumMod val="75000"/>
                  <a:lumOff val="25000"/>
                </a:schemeClr>
              </a:solidFill>
              <a:latin typeface="Aptos" panose="020B0004020202020204" pitchFamily="34" charset="0"/>
            </a:endParaRPr>
          </a:p>
          <a:p>
            <a:pPr marL="514350" indent="-514350">
              <a:spcAft>
                <a:spcPts val="1200"/>
              </a:spcAft>
              <a:buFont typeface="+mj-lt"/>
              <a:buAutoNum type="arabicPeriod"/>
            </a:pPr>
            <a:r>
              <a:rPr lang="en-US" sz="2800" dirty="0">
                <a:solidFill>
                  <a:schemeClr val="tx1">
                    <a:lumMod val="75000"/>
                    <a:lumOff val="25000"/>
                  </a:schemeClr>
                </a:solidFill>
                <a:latin typeface="Aptos" panose="020B0004020202020204" pitchFamily="34" charset="0"/>
              </a:rPr>
              <a:t>My player has positive social connections on the team and feels like they </a:t>
            </a:r>
            <a:r>
              <a:rPr lang="en-US" sz="2800" b="1" dirty="0">
                <a:solidFill>
                  <a:schemeClr val="tx1">
                    <a:lumMod val="75000"/>
                    <a:lumOff val="25000"/>
                  </a:schemeClr>
                </a:solidFill>
                <a:latin typeface="Aptos" panose="020B0004020202020204" pitchFamily="34" charset="0"/>
              </a:rPr>
              <a:t>belong</a:t>
            </a:r>
            <a:r>
              <a:rPr lang="en-US" sz="2800" dirty="0">
                <a:solidFill>
                  <a:schemeClr val="tx1">
                    <a:lumMod val="75000"/>
                    <a:lumOff val="25000"/>
                  </a:schemeClr>
                </a:solidFill>
                <a:latin typeface="Aptos" panose="020B0004020202020204" pitchFamily="34" charset="0"/>
              </a:rPr>
              <a:t> </a:t>
            </a:r>
            <a:r>
              <a:rPr lang="en-US" i="1" dirty="0">
                <a:solidFill>
                  <a:schemeClr val="tx1">
                    <a:lumMod val="50000"/>
                    <a:lumOff val="50000"/>
                  </a:schemeClr>
                </a:solidFill>
                <a:latin typeface="Aptos" panose="020B0004020202020204" pitchFamily="34" charset="0"/>
              </a:rPr>
              <a:t>(1-5 rating)</a:t>
            </a:r>
            <a:endParaRPr lang="en-US" sz="2800" i="1" dirty="0">
              <a:solidFill>
                <a:schemeClr val="tx1">
                  <a:lumMod val="50000"/>
                  <a:lumOff val="50000"/>
                </a:schemeClr>
              </a:solidFill>
              <a:latin typeface="Aptos" panose="020B0004020202020204" pitchFamily="34" charset="0"/>
            </a:endParaRPr>
          </a:p>
          <a:p>
            <a:pPr marL="514350" indent="-514350">
              <a:spcAft>
                <a:spcPts val="1200"/>
              </a:spcAft>
              <a:buFont typeface="+mj-lt"/>
              <a:buAutoNum type="arabicPeriod"/>
            </a:pPr>
            <a:r>
              <a:rPr lang="en-US" sz="2800" dirty="0">
                <a:solidFill>
                  <a:schemeClr val="tx1">
                    <a:lumMod val="75000"/>
                    <a:lumOff val="25000"/>
                  </a:schemeClr>
                </a:solidFill>
                <a:latin typeface="Aptos" panose="020B0004020202020204" pitchFamily="34" charset="0"/>
              </a:rPr>
              <a:t>How likely is it that you would recommend your child’s </a:t>
            </a:r>
            <a:r>
              <a:rPr lang="en-US" sz="2800" b="1" dirty="0">
                <a:solidFill>
                  <a:schemeClr val="tx1">
                    <a:lumMod val="75000"/>
                    <a:lumOff val="25000"/>
                  </a:schemeClr>
                </a:solidFill>
                <a:latin typeface="Aptos" panose="020B0004020202020204" pitchFamily="34" charset="0"/>
              </a:rPr>
              <a:t>coach</a:t>
            </a:r>
            <a:r>
              <a:rPr lang="en-US" sz="2800" dirty="0">
                <a:solidFill>
                  <a:schemeClr val="tx1">
                    <a:lumMod val="75000"/>
                    <a:lumOff val="25000"/>
                  </a:schemeClr>
                </a:solidFill>
                <a:latin typeface="Aptos" panose="020B0004020202020204" pitchFamily="34" charset="0"/>
              </a:rPr>
              <a:t> to a friend or colleague? </a:t>
            </a:r>
            <a:r>
              <a:rPr lang="en-US" i="1" dirty="0">
                <a:solidFill>
                  <a:schemeClr val="tx1">
                    <a:lumMod val="50000"/>
                    <a:lumOff val="50000"/>
                  </a:schemeClr>
                </a:solidFill>
                <a:latin typeface="Aptos" panose="020B0004020202020204" pitchFamily="34" charset="0"/>
              </a:rPr>
              <a:t>(0-10 rating)</a:t>
            </a:r>
            <a:endParaRPr lang="en-US" sz="2400" dirty="0">
              <a:solidFill>
                <a:schemeClr val="tx1">
                  <a:lumMod val="50000"/>
                  <a:lumOff val="50000"/>
                </a:schemeClr>
              </a:solidFill>
              <a:latin typeface="Aptos" panose="020B0004020202020204" pitchFamily="34" charset="0"/>
            </a:endParaRPr>
          </a:p>
          <a:p>
            <a:pPr marL="514350" indent="-514350">
              <a:spcAft>
                <a:spcPts val="1200"/>
              </a:spcAft>
              <a:buFont typeface="+mj-lt"/>
              <a:buAutoNum type="arabicPeriod"/>
            </a:pPr>
            <a:r>
              <a:rPr lang="en-US" sz="2800" dirty="0">
                <a:solidFill>
                  <a:schemeClr val="tx1">
                    <a:lumMod val="75000"/>
                    <a:lumOff val="25000"/>
                  </a:schemeClr>
                </a:solidFill>
                <a:latin typeface="Aptos" panose="020B0004020202020204" pitchFamily="34" charset="0"/>
              </a:rPr>
              <a:t>How like is it that you would recommend the </a:t>
            </a:r>
            <a:r>
              <a:rPr lang="en-US" sz="2800" b="1" dirty="0">
                <a:solidFill>
                  <a:schemeClr val="tx1">
                    <a:lumMod val="75000"/>
                    <a:lumOff val="25000"/>
                  </a:schemeClr>
                </a:solidFill>
                <a:latin typeface="Aptos" panose="020B0004020202020204" pitchFamily="34" charset="0"/>
              </a:rPr>
              <a:t>club</a:t>
            </a:r>
            <a:r>
              <a:rPr lang="en-US" sz="2800" dirty="0">
                <a:solidFill>
                  <a:schemeClr val="tx1">
                    <a:lumMod val="75000"/>
                    <a:lumOff val="25000"/>
                  </a:schemeClr>
                </a:solidFill>
                <a:latin typeface="Aptos" panose="020B0004020202020204" pitchFamily="34" charset="0"/>
              </a:rPr>
              <a:t> to a friend or colleague? </a:t>
            </a:r>
            <a:r>
              <a:rPr lang="en-US" i="1" dirty="0">
                <a:solidFill>
                  <a:schemeClr val="tx1">
                    <a:lumMod val="50000"/>
                    <a:lumOff val="50000"/>
                  </a:schemeClr>
                </a:solidFill>
                <a:latin typeface="Aptos" panose="020B0004020202020204" pitchFamily="34" charset="0"/>
              </a:rPr>
              <a:t>(0-10 rating)</a:t>
            </a:r>
            <a:endParaRPr lang="en-US" sz="2000" i="1" dirty="0">
              <a:solidFill>
                <a:schemeClr val="tx1">
                  <a:lumMod val="50000"/>
                  <a:lumOff val="50000"/>
                </a:schemeClr>
              </a:solidFill>
              <a:latin typeface="Aptos" panose="020B0004020202020204" pitchFamily="34" charset="0"/>
            </a:endParaRPr>
          </a:p>
        </p:txBody>
      </p:sp>
    </p:spTree>
    <p:extLst>
      <p:ext uri="{BB962C8B-B14F-4D97-AF65-F5344CB8AC3E}">
        <p14:creationId xmlns:p14="http://schemas.microsoft.com/office/powerpoint/2010/main" val="378155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F9D53D-372F-ACE7-4245-184791D25B62}"/>
              </a:ext>
            </a:extLst>
          </p:cNvPr>
          <p:cNvPicPr>
            <a:picLocks noChangeAspect="1"/>
          </p:cNvPicPr>
          <p:nvPr/>
        </p:nvPicPr>
        <p:blipFill>
          <a:blip r:embed="rId2"/>
          <a:stretch>
            <a:fillRect/>
          </a:stretch>
        </p:blipFill>
        <p:spPr>
          <a:xfrm>
            <a:off x="13610" y="1470575"/>
            <a:ext cx="8290013" cy="5377186"/>
          </a:xfrm>
          <a:prstGeom prst="rect">
            <a:avLst/>
          </a:prstGeom>
        </p:spPr>
      </p:pic>
      <p:sp>
        <p:nvSpPr>
          <p:cNvPr id="29" name="Rectangle 28">
            <a:extLst>
              <a:ext uri="{FF2B5EF4-FFF2-40B4-BE49-F238E27FC236}">
                <a16:creationId xmlns:a16="http://schemas.microsoft.com/office/drawing/2014/main" id="{3F17D17B-77F7-4155-8DD7-5F31678A9100}"/>
              </a:ext>
            </a:extLst>
          </p:cNvPr>
          <p:cNvSpPr/>
          <p:nvPr/>
        </p:nvSpPr>
        <p:spPr>
          <a:xfrm>
            <a:off x="0" y="0"/>
            <a:ext cx="12191999" cy="954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8829E2E-36F3-40DC-A309-FFDD37F3392E}"/>
              </a:ext>
            </a:extLst>
          </p:cNvPr>
          <p:cNvSpPr txBox="1"/>
          <p:nvPr/>
        </p:nvSpPr>
        <p:spPr>
          <a:xfrm>
            <a:off x="398929" y="92304"/>
            <a:ext cx="9238130" cy="769441"/>
          </a:xfrm>
          <a:prstGeom prst="rect">
            <a:avLst/>
          </a:prstGeom>
          <a:noFill/>
        </p:spPr>
        <p:txBody>
          <a:bodyPr wrap="square" rtlCol="0">
            <a:spAutoFit/>
          </a:bodyPr>
          <a:lstStyle/>
          <a:p>
            <a:r>
              <a:rPr lang="en-US" sz="2400" dirty="0">
                <a:solidFill>
                  <a:schemeClr val="bg1"/>
                </a:solidFill>
                <a:latin typeface="Helvetica Neue" panose="020B0604020202020204" charset="0"/>
              </a:rPr>
              <a:t>Retention Analysis – Competitive</a:t>
            </a:r>
          </a:p>
          <a:p>
            <a:r>
              <a:rPr lang="en-US" sz="2000" i="1" dirty="0">
                <a:solidFill>
                  <a:schemeClr val="accent4"/>
                </a:solidFill>
                <a:latin typeface="Helvetica Neue" panose="020B0604020202020204" charset="0"/>
              </a:rPr>
              <a:t>How much do changes in player experience impact retention?</a:t>
            </a:r>
            <a:endParaRPr lang="en-US"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CC47A2A9-738A-BD3B-89E7-B54140ABC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079" y="164031"/>
            <a:ext cx="1780848" cy="625987"/>
          </a:xfrm>
          <a:prstGeom prst="rect">
            <a:avLst/>
          </a:prstGeom>
        </p:spPr>
      </p:pic>
      <p:sp>
        <p:nvSpPr>
          <p:cNvPr id="4" name="TextBox 3">
            <a:extLst>
              <a:ext uri="{FF2B5EF4-FFF2-40B4-BE49-F238E27FC236}">
                <a16:creationId xmlns:a16="http://schemas.microsoft.com/office/drawing/2014/main" id="{821039F9-BCD5-429C-E89F-9108DEB947DD}"/>
              </a:ext>
            </a:extLst>
          </p:cNvPr>
          <p:cNvSpPr txBox="1"/>
          <p:nvPr/>
        </p:nvSpPr>
        <p:spPr>
          <a:xfrm>
            <a:off x="123574" y="1025776"/>
            <a:ext cx="12015556" cy="646331"/>
          </a:xfrm>
          <a:prstGeom prst="rect">
            <a:avLst/>
          </a:prstGeom>
          <a:noFill/>
        </p:spPr>
        <p:txBody>
          <a:bodyPr wrap="square" rtlCol="0">
            <a:spAutoFit/>
          </a:bodyPr>
          <a:lstStyle/>
          <a:p>
            <a:r>
              <a:rPr lang="en-US" b="1" dirty="0"/>
              <a:t>Situation:  </a:t>
            </a:r>
            <a:r>
              <a:rPr lang="en-US" dirty="0"/>
              <a:t>In Spring 2023, Satori collected 4,417 Postseason Parent Survey Responses of 7U-13U Competitive players. Those data were combined with Fall 2023 player retention data to better understand the impact player experience has on retention.</a:t>
            </a:r>
          </a:p>
        </p:txBody>
      </p:sp>
      <p:cxnSp>
        <p:nvCxnSpPr>
          <p:cNvPr id="6" name="Straight Connector 5">
            <a:extLst>
              <a:ext uri="{FF2B5EF4-FFF2-40B4-BE49-F238E27FC236}">
                <a16:creationId xmlns:a16="http://schemas.microsoft.com/office/drawing/2014/main" id="{CF5A236E-F584-8390-C7F4-257A9972656C}"/>
              </a:ext>
            </a:extLst>
          </p:cNvPr>
          <p:cNvCxnSpPr>
            <a:cxnSpLocks/>
          </p:cNvCxnSpPr>
          <p:nvPr/>
        </p:nvCxnSpPr>
        <p:spPr>
          <a:xfrm>
            <a:off x="8412480" y="1950719"/>
            <a:ext cx="3657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A61F2F-7CB8-3E61-9E7A-E5F5743EE9C8}"/>
              </a:ext>
            </a:extLst>
          </p:cNvPr>
          <p:cNvSpPr txBox="1"/>
          <p:nvPr/>
        </p:nvSpPr>
        <p:spPr>
          <a:xfrm>
            <a:off x="9738360" y="1766053"/>
            <a:ext cx="1005840" cy="369332"/>
          </a:xfrm>
          <a:prstGeom prst="rect">
            <a:avLst/>
          </a:prstGeom>
          <a:solidFill>
            <a:schemeClr val="bg1"/>
          </a:solidFill>
          <a:effectLst/>
        </p:spPr>
        <p:txBody>
          <a:bodyPr wrap="square" rtlCol="0">
            <a:spAutoFit/>
          </a:bodyPr>
          <a:lstStyle/>
          <a:p>
            <a:pPr algn="ctr"/>
            <a:r>
              <a:rPr lang="en-US" b="1" dirty="0"/>
              <a:t>Findings</a:t>
            </a:r>
          </a:p>
        </p:txBody>
      </p:sp>
      <p:sp>
        <p:nvSpPr>
          <p:cNvPr id="7" name="TextBox 6">
            <a:extLst>
              <a:ext uri="{FF2B5EF4-FFF2-40B4-BE49-F238E27FC236}">
                <a16:creationId xmlns:a16="http://schemas.microsoft.com/office/drawing/2014/main" id="{61A6F647-5498-1013-BB1E-503F1AB04304}"/>
              </a:ext>
            </a:extLst>
          </p:cNvPr>
          <p:cNvSpPr txBox="1"/>
          <p:nvPr/>
        </p:nvSpPr>
        <p:spPr>
          <a:xfrm>
            <a:off x="8477794" y="2174510"/>
            <a:ext cx="3657600" cy="4524315"/>
          </a:xfrm>
          <a:prstGeom prst="rect">
            <a:avLst/>
          </a:prstGeom>
          <a:noFill/>
        </p:spPr>
        <p:txBody>
          <a:bodyPr wrap="square" rtlCol="0">
            <a:spAutoFit/>
          </a:bodyPr>
          <a:lstStyle/>
          <a:p>
            <a:r>
              <a:rPr lang="en-US" sz="1600" dirty="0"/>
              <a:t>Club Net Promoter Score had the strongest overall relationship with Retention—increasing an average of 5.9% for every rating point increase in survey response score (scale 0-10). The effect was especially strong when growing Club NPS from 1 to 6.</a:t>
            </a:r>
          </a:p>
          <a:p>
            <a:endParaRPr lang="en-US" sz="1600" dirty="0"/>
          </a:p>
          <a:p>
            <a:r>
              <a:rPr lang="en-US" sz="1600" dirty="0"/>
              <a:t>Every increase in Improvement score had a steady increase in Retention (8.8% increased retention per 1 point increase in 1-5 rating scale question).</a:t>
            </a:r>
          </a:p>
          <a:p>
            <a:endParaRPr lang="en-US" sz="1600" dirty="0"/>
          </a:p>
          <a:p>
            <a:r>
              <a:rPr lang="en-US" sz="1600" dirty="0"/>
              <a:t>Enjoyment scores of 1-3 had similar levels of Retention. However, Retention skyrocketed 14.5% when Enjoyment grew from 3 to 4, and grew another 13.3% when Enjoyment was a 5.</a:t>
            </a:r>
          </a:p>
        </p:txBody>
      </p:sp>
    </p:spTree>
    <p:extLst>
      <p:ext uri="{BB962C8B-B14F-4D97-AF65-F5344CB8AC3E}">
        <p14:creationId xmlns:p14="http://schemas.microsoft.com/office/powerpoint/2010/main" val="32096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F0C1AC-DDF8-74C7-AC66-4BF467483D13}"/>
              </a:ext>
            </a:extLst>
          </p:cNvPr>
          <p:cNvPicPr>
            <a:picLocks noChangeAspect="1"/>
          </p:cNvPicPr>
          <p:nvPr/>
        </p:nvPicPr>
        <p:blipFill>
          <a:blip r:embed="rId2"/>
          <a:stretch>
            <a:fillRect/>
          </a:stretch>
        </p:blipFill>
        <p:spPr>
          <a:xfrm>
            <a:off x="17425" y="1691985"/>
            <a:ext cx="8281844" cy="5155774"/>
          </a:xfrm>
          <a:prstGeom prst="rect">
            <a:avLst/>
          </a:prstGeom>
        </p:spPr>
      </p:pic>
      <p:sp>
        <p:nvSpPr>
          <p:cNvPr id="29" name="Rectangle 28">
            <a:extLst>
              <a:ext uri="{FF2B5EF4-FFF2-40B4-BE49-F238E27FC236}">
                <a16:creationId xmlns:a16="http://schemas.microsoft.com/office/drawing/2014/main" id="{3F17D17B-77F7-4155-8DD7-5F31678A9100}"/>
              </a:ext>
            </a:extLst>
          </p:cNvPr>
          <p:cNvSpPr/>
          <p:nvPr/>
        </p:nvSpPr>
        <p:spPr>
          <a:xfrm>
            <a:off x="0" y="0"/>
            <a:ext cx="12191999" cy="954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8829E2E-36F3-40DC-A309-FFDD37F3392E}"/>
              </a:ext>
            </a:extLst>
          </p:cNvPr>
          <p:cNvSpPr txBox="1"/>
          <p:nvPr/>
        </p:nvSpPr>
        <p:spPr>
          <a:xfrm>
            <a:off x="398929" y="92304"/>
            <a:ext cx="9238130" cy="769441"/>
          </a:xfrm>
          <a:prstGeom prst="rect">
            <a:avLst/>
          </a:prstGeom>
          <a:noFill/>
        </p:spPr>
        <p:txBody>
          <a:bodyPr wrap="square" rtlCol="0">
            <a:spAutoFit/>
          </a:bodyPr>
          <a:lstStyle/>
          <a:p>
            <a:r>
              <a:rPr lang="en-US" sz="2400" dirty="0">
                <a:solidFill>
                  <a:schemeClr val="bg1"/>
                </a:solidFill>
                <a:latin typeface="Helvetica Neue" panose="020B0604020202020204" charset="0"/>
              </a:rPr>
              <a:t>Retention Analysis – Recreational</a:t>
            </a:r>
          </a:p>
          <a:p>
            <a:r>
              <a:rPr lang="en-US" sz="2000" i="1" dirty="0">
                <a:solidFill>
                  <a:schemeClr val="accent4"/>
                </a:solidFill>
                <a:latin typeface="Helvetica Neue" panose="020B0604020202020204" charset="0"/>
              </a:rPr>
              <a:t>How much do changes in player experience impact retention?</a:t>
            </a:r>
            <a:endParaRPr lang="en-US"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CC47A2A9-738A-BD3B-89E7-B54140ABC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079" y="164031"/>
            <a:ext cx="1780848" cy="625987"/>
          </a:xfrm>
          <a:prstGeom prst="rect">
            <a:avLst/>
          </a:prstGeom>
        </p:spPr>
      </p:pic>
      <p:sp>
        <p:nvSpPr>
          <p:cNvPr id="4" name="TextBox 3">
            <a:extLst>
              <a:ext uri="{FF2B5EF4-FFF2-40B4-BE49-F238E27FC236}">
                <a16:creationId xmlns:a16="http://schemas.microsoft.com/office/drawing/2014/main" id="{821039F9-BCD5-429C-E89F-9108DEB947DD}"/>
              </a:ext>
            </a:extLst>
          </p:cNvPr>
          <p:cNvSpPr txBox="1"/>
          <p:nvPr/>
        </p:nvSpPr>
        <p:spPr>
          <a:xfrm>
            <a:off x="123574" y="1025776"/>
            <a:ext cx="12015556" cy="646331"/>
          </a:xfrm>
          <a:prstGeom prst="rect">
            <a:avLst/>
          </a:prstGeom>
          <a:noFill/>
        </p:spPr>
        <p:txBody>
          <a:bodyPr wrap="square" rtlCol="0">
            <a:spAutoFit/>
          </a:bodyPr>
          <a:lstStyle/>
          <a:p>
            <a:r>
              <a:rPr lang="en-US" b="1" dirty="0"/>
              <a:t>Situation:  </a:t>
            </a:r>
            <a:r>
              <a:rPr lang="en-US" dirty="0"/>
              <a:t>In Spring 2023, Satori collected 3,763 Postseason Parent Survey Responses of youth Recreational players of all ages. Those data were combined with Fall 2023 player retention data to learn the impact player experience has on retention.</a:t>
            </a:r>
          </a:p>
        </p:txBody>
      </p:sp>
      <p:cxnSp>
        <p:nvCxnSpPr>
          <p:cNvPr id="6" name="Straight Connector 5">
            <a:extLst>
              <a:ext uri="{FF2B5EF4-FFF2-40B4-BE49-F238E27FC236}">
                <a16:creationId xmlns:a16="http://schemas.microsoft.com/office/drawing/2014/main" id="{CF5A236E-F584-8390-C7F4-257A9972656C}"/>
              </a:ext>
            </a:extLst>
          </p:cNvPr>
          <p:cNvCxnSpPr>
            <a:cxnSpLocks/>
          </p:cNvCxnSpPr>
          <p:nvPr/>
        </p:nvCxnSpPr>
        <p:spPr>
          <a:xfrm>
            <a:off x="8412480" y="1950719"/>
            <a:ext cx="3657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A61F2F-7CB8-3E61-9E7A-E5F5743EE9C8}"/>
              </a:ext>
            </a:extLst>
          </p:cNvPr>
          <p:cNvSpPr txBox="1"/>
          <p:nvPr/>
        </p:nvSpPr>
        <p:spPr>
          <a:xfrm>
            <a:off x="9738360" y="1766053"/>
            <a:ext cx="1005840" cy="369332"/>
          </a:xfrm>
          <a:prstGeom prst="rect">
            <a:avLst/>
          </a:prstGeom>
          <a:solidFill>
            <a:schemeClr val="bg1"/>
          </a:solidFill>
          <a:effectLst/>
        </p:spPr>
        <p:txBody>
          <a:bodyPr wrap="square" rtlCol="0">
            <a:spAutoFit/>
          </a:bodyPr>
          <a:lstStyle/>
          <a:p>
            <a:pPr algn="ctr"/>
            <a:r>
              <a:rPr lang="en-US" b="1" dirty="0"/>
              <a:t>Findings</a:t>
            </a:r>
          </a:p>
        </p:txBody>
      </p:sp>
      <p:sp>
        <p:nvSpPr>
          <p:cNvPr id="7" name="TextBox 6">
            <a:extLst>
              <a:ext uri="{FF2B5EF4-FFF2-40B4-BE49-F238E27FC236}">
                <a16:creationId xmlns:a16="http://schemas.microsoft.com/office/drawing/2014/main" id="{61A6F647-5498-1013-BB1E-503F1AB04304}"/>
              </a:ext>
            </a:extLst>
          </p:cNvPr>
          <p:cNvSpPr txBox="1"/>
          <p:nvPr/>
        </p:nvSpPr>
        <p:spPr>
          <a:xfrm>
            <a:off x="8477794" y="2174510"/>
            <a:ext cx="3657600" cy="3785652"/>
          </a:xfrm>
          <a:prstGeom prst="rect">
            <a:avLst/>
          </a:prstGeom>
          <a:noFill/>
        </p:spPr>
        <p:txBody>
          <a:bodyPr wrap="square" rtlCol="0">
            <a:spAutoFit/>
          </a:bodyPr>
          <a:lstStyle/>
          <a:p>
            <a:r>
              <a:rPr lang="en-US" sz="1600" dirty="0"/>
              <a:t>As with Competitive results, Club Net Promoter Score had the strongest relationship with Retention. However, the average increase per rating point was 4.1% compared to 5.9% for Competitive.</a:t>
            </a:r>
          </a:p>
          <a:p>
            <a:endParaRPr lang="en-US" sz="1600" dirty="0"/>
          </a:p>
          <a:p>
            <a:r>
              <a:rPr lang="en-US" sz="1600" dirty="0"/>
              <a:t>For ratings of 3 to 5 (‘6’ to ‘10’ on chart), Improvement saw steady Retention increases of 9.5% per point increase.</a:t>
            </a:r>
          </a:p>
          <a:p>
            <a:endParaRPr lang="en-US" sz="1600" dirty="0"/>
          </a:p>
          <a:p>
            <a:r>
              <a:rPr lang="en-US" sz="1600" dirty="0"/>
              <a:t>For Enjoyment, a rating of 3 (‘6’) was only a small increase over a 2. However, big increases of 14.4% and 12.5% were seen when Enjoyment increased to 4 (‘8’) and 5 (‘10’).</a:t>
            </a:r>
          </a:p>
        </p:txBody>
      </p:sp>
    </p:spTree>
    <p:extLst>
      <p:ext uri="{BB962C8B-B14F-4D97-AF65-F5344CB8AC3E}">
        <p14:creationId xmlns:p14="http://schemas.microsoft.com/office/powerpoint/2010/main" val="223907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F7748-4F2D-02EA-320F-4E8FD0B52B31}"/>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D2DFF61-4E75-3179-8561-8377C3947D85}"/>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CAF5509-394A-CF87-4279-3142629497F5}"/>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Summary Results – Fall 2024</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6EE80149-9BB5-4E2D-36DA-7A7D40A4F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pic>
        <p:nvPicPr>
          <p:cNvPr id="16" name="Picture 15">
            <a:extLst>
              <a:ext uri="{FF2B5EF4-FFF2-40B4-BE49-F238E27FC236}">
                <a16:creationId xmlns:a16="http://schemas.microsoft.com/office/drawing/2014/main" id="{267AABF4-3095-F41A-E15A-2A10387F914E}"/>
              </a:ext>
            </a:extLst>
          </p:cNvPr>
          <p:cNvPicPr>
            <a:picLocks noChangeAspect="1"/>
          </p:cNvPicPr>
          <p:nvPr/>
        </p:nvPicPr>
        <p:blipFill>
          <a:blip r:embed="rId3"/>
          <a:stretch>
            <a:fillRect/>
          </a:stretch>
        </p:blipFill>
        <p:spPr>
          <a:xfrm>
            <a:off x="587893" y="1329004"/>
            <a:ext cx="7086656" cy="5528995"/>
          </a:xfrm>
          <a:prstGeom prst="rect">
            <a:avLst/>
          </a:prstGeom>
        </p:spPr>
      </p:pic>
      <p:sp>
        <p:nvSpPr>
          <p:cNvPr id="17" name="TextBox 16">
            <a:extLst>
              <a:ext uri="{FF2B5EF4-FFF2-40B4-BE49-F238E27FC236}">
                <a16:creationId xmlns:a16="http://schemas.microsoft.com/office/drawing/2014/main" id="{61F7C5D1-B323-324B-BCDA-156C920686F8}"/>
              </a:ext>
            </a:extLst>
          </p:cNvPr>
          <p:cNvSpPr txBox="1"/>
          <p:nvPr/>
        </p:nvSpPr>
        <p:spPr>
          <a:xfrm>
            <a:off x="7840394" y="1505243"/>
            <a:ext cx="4173415" cy="5170646"/>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dirty="0"/>
              <a:t>Expected ordering of Enjoyment, Improvement, and Belonging</a:t>
            </a:r>
          </a:p>
          <a:p>
            <a:pPr marL="230188" indent="-230188">
              <a:spcAft>
                <a:spcPts val="1200"/>
              </a:spcAft>
              <a:buFont typeface="Arial" panose="020B0604020202020204" pitchFamily="34" charset="0"/>
              <a:buChar char="•"/>
            </a:pPr>
            <a:r>
              <a:rPr lang="en-US" dirty="0"/>
              <a:t>Unexpected Club NPS greater than Coach NPS</a:t>
            </a:r>
          </a:p>
          <a:p>
            <a:pPr marL="230188" indent="-230188">
              <a:spcAft>
                <a:spcPts val="1200"/>
              </a:spcAft>
              <a:buFont typeface="Arial" panose="020B0604020202020204" pitchFamily="34" charset="0"/>
              <a:buChar char="•"/>
            </a:pPr>
            <a:r>
              <a:rPr lang="en-US" dirty="0"/>
              <a:t>36 Coach NPS is 56% Promoter, 25% Passive, 19% Detractor</a:t>
            </a:r>
          </a:p>
          <a:p>
            <a:pPr marL="230188" indent="-230188">
              <a:spcAft>
                <a:spcPts val="1200"/>
              </a:spcAft>
              <a:buFont typeface="Arial" panose="020B0604020202020204" pitchFamily="34" charset="0"/>
              <a:buChar char="•"/>
            </a:pPr>
            <a:r>
              <a:rPr lang="en-US" dirty="0"/>
              <a:t>37 Club NPS is 55% Promoter, 29% Passive, 16% Detractor</a:t>
            </a:r>
          </a:p>
          <a:p>
            <a:pPr marL="230188" indent="-230188">
              <a:spcAft>
                <a:spcPts val="1200"/>
              </a:spcAft>
              <a:buFont typeface="Arial" panose="020B0604020202020204" pitchFamily="34" charset="0"/>
              <a:buChar char="•"/>
            </a:pPr>
            <a:r>
              <a:rPr lang="en-US" dirty="0"/>
              <a:t>Expected overall downward trend as players age</a:t>
            </a:r>
          </a:p>
          <a:p>
            <a:pPr marL="230188" indent="-230188">
              <a:spcAft>
                <a:spcPts val="1200"/>
              </a:spcAft>
              <a:buFont typeface="Arial" panose="020B0604020202020204" pitchFamily="34" charset="0"/>
              <a:buChar char="•"/>
            </a:pPr>
            <a:r>
              <a:rPr lang="en-US" dirty="0"/>
              <a:t>Largest overall drop in measures for 16-17U age. Drop didn’t occur last outdoor survey. </a:t>
            </a:r>
          </a:p>
          <a:p>
            <a:pPr marL="230188" indent="-230188">
              <a:spcAft>
                <a:spcPts val="1200"/>
              </a:spcAft>
              <a:buFont typeface="Arial" panose="020B0604020202020204" pitchFamily="34" charset="0"/>
              <a:buChar char="•"/>
            </a:pPr>
            <a:r>
              <a:rPr lang="en-US" dirty="0"/>
              <a:t>Use these results as Benchmarks when looking at your club’s results</a:t>
            </a:r>
          </a:p>
        </p:txBody>
      </p:sp>
    </p:spTree>
    <p:extLst>
      <p:ext uri="{BB962C8B-B14F-4D97-AF65-F5344CB8AC3E}">
        <p14:creationId xmlns:p14="http://schemas.microsoft.com/office/powerpoint/2010/main" val="16966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fade">
                                      <p:cBhvr>
                                        <p:cTn id="20" dur="500"/>
                                        <p:tgtEl>
                                          <p:spTgt spid="1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500"/>
                                        <p:tgtEl>
                                          <p:spTgt spid="1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5" end="5"/>
                                            </p:txEl>
                                          </p:spTgt>
                                        </p:tgtEl>
                                        <p:attrNameLst>
                                          <p:attrName>style.visibility</p:attrName>
                                        </p:attrNameLst>
                                      </p:cBhvr>
                                      <p:to>
                                        <p:strVal val="visible"/>
                                      </p:to>
                                    </p:set>
                                    <p:animEffect transition="in" filter="fade">
                                      <p:cBhvr>
                                        <p:cTn id="30" dur="500"/>
                                        <p:tgtEl>
                                          <p:spTgt spid="1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xEl>
                                              <p:pRg st="6" end="6"/>
                                            </p:txEl>
                                          </p:spTgt>
                                        </p:tgtEl>
                                        <p:attrNameLst>
                                          <p:attrName>style.visibility</p:attrName>
                                        </p:attrNameLst>
                                      </p:cBhvr>
                                      <p:to>
                                        <p:strVal val="visible"/>
                                      </p:to>
                                    </p:set>
                                    <p:animEffect transition="in" filter="fade">
                                      <p:cBhvr>
                                        <p:cTn id="35"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27AC9-C91C-D6ED-4DBC-5FBAEC9DB415}"/>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C5FEDD95-4227-E2E5-E796-6F0D4E6CA728}"/>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F75563B-8FE2-0AF7-821B-E9F4DDC4A4AB}"/>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Trends – Overall Club NPS</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31BC008B-2DF0-8ADC-1EDC-B34DA430F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17" name="TextBox 16">
            <a:extLst>
              <a:ext uri="{FF2B5EF4-FFF2-40B4-BE49-F238E27FC236}">
                <a16:creationId xmlns:a16="http://schemas.microsoft.com/office/drawing/2014/main" id="{04302539-EA79-68E9-90D8-B3E41F7B8925}"/>
              </a:ext>
            </a:extLst>
          </p:cNvPr>
          <p:cNvSpPr txBox="1"/>
          <p:nvPr/>
        </p:nvSpPr>
        <p:spPr>
          <a:xfrm>
            <a:off x="8421858" y="1505243"/>
            <a:ext cx="3591951" cy="707886"/>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Highest results in most recent survey</a:t>
            </a:r>
          </a:p>
        </p:txBody>
      </p:sp>
      <p:pic>
        <p:nvPicPr>
          <p:cNvPr id="5" name="Picture 4">
            <a:extLst>
              <a:ext uri="{FF2B5EF4-FFF2-40B4-BE49-F238E27FC236}">
                <a16:creationId xmlns:a16="http://schemas.microsoft.com/office/drawing/2014/main" id="{B27135D6-6A23-4046-7187-972B5555D2C2}"/>
              </a:ext>
            </a:extLst>
          </p:cNvPr>
          <p:cNvPicPr>
            <a:picLocks noChangeAspect="1"/>
          </p:cNvPicPr>
          <p:nvPr/>
        </p:nvPicPr>
        <p:blipFill>
          <a:blip r:embed="rId3"/>
          <a:stretch>
            <a:fillRect/>
          </a:stretch>
        </p:blipFill>
        <p:spPr>
          <a:xfrm>
            <a:off x="1471613" y="1630775"/>
            <a:ext cx="6229363" cy="4746932"/>
          </a:xfrm>
          <a:prstGeom prst="rect">
            <a:avLst/>
          </a:prstGeom>
        </p:spPr>
      </p:pic>
    </p:spTree>
    <p:extLst>
      <p:ext uri="{BB962C8B-B14F-4D97-AF65-F5344CB8AC3E}">
        <p14:creationId xmlns:p14="http://schemas.microsoft.com/office/powerpoint/2010/main" val="95636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2800C-EA45-6838-5AC8-F42DE6A84A9E}"/>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B3DF4621-91F6-243E-7033-673DC6693B96}"/>
              </a:ext>
            </a:extLst>
          </p:cNvPr>
          <p:cNvSpPr/>
          <p:nvPr/>
        </p:nvSpPr>
        <p:spPr>
          <a:xfrm>
            <a:off x="0" y="-1"/>
            <a:ext cx="12191999" cy="12821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936A42D-3EA7-4657-CA38-9B6361D16920}"/>
              </a:ext>
            </a:extLst>
          </p:cNvPr>
          <p:cNvSpPr txBox="1"/>
          <p:nvPr/>
        </p:nvSpPr>
        <p:spPr>
          <a:xfrm>
            <a:off x="398929" y="348666"/>
            <a:ext cx="9238130" cy="584775"/>
          </a:xfrm>
          <a:prstGeom prst="rect">
            <a:avLst/>
          </a:prstGeom>
          <a:noFill/>
        </p:spPr>
        <p:txBody>
          <a:bodyPr wrap="square" rtlCol="0">
            <a:spAutoFit/>
          </a:bodyPr>
          <a:lstStyle/>
          <a:p>
            <a:r>
              <a:rPr lang="en-US" sz="3200" dirty="0">
                <a:solidFill>
                  <a:schemeClr val="bg1"/>
                </a:solidFill>
                <a:latin typeface="Helvetica Neue" panose="020B0604020202020204" charset="0"/>
              </a:rPr>
              <a:t>Trends – NPS Breakouts</a:t>
            </a:r>
            <a:endParaRPr lang="en-US" sz="2400" i="1" dirty="0">
              <a:solidFill>
                <a:schemeClr val="accent4"/>
              </a:solidFill>
              <a:latin typeface="Helvetica Neue" panose="020B0604020202020204" charset="0"/>
            </a:endParaRPr>
          </a:p>
        </p:txBody>
      </p:sp>
      <p:pic>
        <p:nvPicPr>
          <p:cNvPr id="2" name="Picture 1" descr="A logo with a black background&#10;&#10;Description automatically generated">
            <a:extLst>
              <a:ext uri="{FF2B5EF4-FFF2-40B4-BE49-F238E27FC236}">
                <a16:creationId xmlns:a16="http://schemas.microsoft.com/office/drawing/2014/main" id="{AD4F3988-B284-2927-33BE-10E6DBA5E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079" y="328060"/>
            <a:ext cx="1780848" cy="625987"/>
          </a:xfrm>
          <a:prstGeom prst="rect">
            <a:avLst/>
          </a:prstGeom>
        </p:spPr>
      </p:pic>
      <p:sp>
        <p:nvSpPr>
          <p:cNvPr id="17" name="TextBox 16">
            <a:extLst>
              <a:ext uri="{FF2B5EF4-FFF2-40B4-BE49-F238E27FC236}">
                <a16:creationId xmlns:a16="http://schemas.microsoft.com/office/drawing/2014/main" id="{ACE2904A-8D08-3890-C572-515F421E2D70}"/>
              </a:ext>
            </a:extLst>
          </p:cNvPr>
          <p:cNvSpPr txBox="1"/>
          <p:nvPr/>
        </p:nvSpPr>
        <p:spPr>
          <a:xfrm>
            <a:off x="8421858" y="1505243"/>
            <a:ext cx="3591951" cy="4247317"/>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000" dirty="0"/>
              <a:t>Detractor percentages lower for both NPS measures</a:t>
            </a:r>
          </a:p>
          <a:p>
            <a:pPr marL="230188" indent="-230188">
              <a:spcAft>
                <a:spcPts val="1200"/>
              </a:spcAft>
              <a:buFont typeface="Arial" panose="020B0604020202020204" pitchFamily="34" charset="0"/>
              <a:buChar char="•"/>
            </a:pPr>
            <a:r>
              <a:rPr lang="en-US" sz="2000" dirty="0"/>
              <a:t>Promoter percentages higher for both NPS measures</a:t>
            </a:r>
          </a:p>
          <a:p>
            <a:pPr marL="230188" indent="-230188">
              <a:spcAft>
                <a:spcPts val="1200"/>
              </a:spcAft>
              <a:buFont typeface="Arial" panose="020B0604020202020204" pitchFamily="34" charset="0"/>
              <a:buChar char="•"/>
            </a:pPr>
            <a:r>
              <a:rPr lang="en-US" sz="2000" dirty="0"/>
              <a:t>84% of responders to Fall Club NPS scored at least a ‘7’</a:t>
            </a:r>
          </a:p>
          <a:p>
            <a:pPr marL="230188" indent="-230188">
              <a:spcAft>
                <a:spcPts val="1200"/>
              </a:spcAft>
              <a:buFont typeface="Arial" panose="020B0604020202020204" pitchFamily="34" charset="0"/>
              <a:buChar char="•"/>
            </a:pPr>
            <a:r>
              <a:rPr lang="en-US" sz="2000" dirty="0"/>
              <a:t>Notice how there are more Promoters and Detractors for Coach NPS than Club NPS; evidence of stronger like/dislike dynamic for a person than an overall club</a:t>
            </a:r>
          </a:p>
        </p:txBody>
      </p:sp>
      <p:pic>
        <p:nvPicPr>
          <p:cNvPr id="4" name="Picture 3">
            <a:extLst>
              <a:ext uri="{FF2B5EF4-FFF2-40B4-BE49-F238E27FC236}">
                <a16:creationId xmlns:a16="http://schemas.microsoft.com/office/drawing/2014/main" id="{FC881D31-7DD3-95EF-79DB-1A507A687100}"/>
              </a:ext>
            </a:extLst>
          </p:cNvPr>
          <p:cNvPicPr>
            <a:picLocks noChangeAspect="1"/>
          </p:cNvPicPr>
          <p:nvPr/>
        </p:nvPicPr>
        <p:blipFill>
          <a:blip r:embed="rId3"/>
          <a:stretch>
            <a:fillRect/>
          </a:stretch>
        </p:blipFill>
        <p:spPr>
          <a:xfrm>
            <a:off x="632432" y="2024060"/>
            <a:ext cx="7574336" cy="3505204"/>
          </a:xfrm>
          <a:prstGeom prst="rect">
            <a:avLst/>
          </a:prstGeom>
        </p:spPr>
      </p:pic>
    </p:spTree>
    <p:extLst>
      <p:ext uri="{BB962C8B-B14F-4D97-AF65-F5344CB8AC3E}">
        <p14:creationId xmlns:p14="http://schemas.microsoft.com/office/powerpoint/2010/main" val="232238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fade">
                                      <p:cBhvr>
                                        <p:cTn id="20"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55649F79759E43A3EF786778CED4F4" ma:contentTypeVersion="14" ma:contentTypeDescription="Create a new document." ma:contentTypeScope="" ma:versionID="188522fdc3ee04054350a2917eb94a5b">
  <xsd:schema xmlns:xsd="http://www.w3.org/2001/XMLSchema" xmlns:xs="http://www.w3.org/2001/XMLSchema" xmlns:p="http://schemas.microsoft.com/office/2006/metadata/properties" xmlns:ns2="73b2c73a-6693-4fe4-8ae7-e719dfc5a9bd" xmlns:ns3="4ff9030a-650c-442a-b985-cc4b005046ff" targetNamespace="http://schemas.microsoft.com/office/2006/metadata/properties" ma:root="true" ma:fieldsID="b65f82202a6ae79ee490d67225583d41" ns2:_="" ns3:_="">
    <xsd:import namespace="73b2c73a-6693-4fe4-8ae7-e719dfc5a9bd"/>
    <xsd:import namespace="4ff9030a-650c-442a-b985-cc4b005046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2c73a-6693-4fe4-8ae7-e719dfc5a9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e56aa9-d091-49b5-852e-197b6c5a8ce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f9030a-650c-442a-b985-cc4b005046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2689f17-211c-419f-b82b-5b547e5102a9}" ma:internalName="TaxCatchAll" ma:showField="CatchAllData" ma:web="4ff9030a-650c-442a-b985-cc4b00504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b2c73a-6693-4fe4-8ae7-e719dfc5a9bd">
      <Terms xmlns="http://schemas.microsoft.com/office/infopath/2007/PartnerControls"/>
    </lcf76f155ced4ddcb4097134ff3c332f>
    <TaxCatchAll xmlns="4ff9030a-650c-442a-b985-cc4b005046ff" xsi:nil="true"/>
  </documentManagement>
</p:properties>
</file>

<file path=customXml/itemProps1.xml><?xml version="1.0" encoding="utf-8"?>
<ds:datastoreItem xmlns:ds="http://schemas.openxmlformats.org/officeDocument/2006/customXml" ds:itemID="{0536EC26-119C-4E98-994C-B98A3B37F380}"/>
</file>

<file path=customXml/itemProps2.xml><?xml version="1.0" encoding="utf-8"?>
<ds:datastoreItem xmlns:ds="http://schemas.openxmlformats.org/officeDocument/2006/customXml" ds:itemID="{34B59FBE-2EE7-4367-A998-50B422DE145E}"/>
</file>

<file path=customXml/itemProps3.xml><?xml version="1.0" encoding="utf-8"?>
<ds:datastoreItem xmlns:ds="http://schemas.openxmlformats.org/officeDocument/2006/customXml" ds:itemID="{54A814CA-A335-4F0C-B925-51D616090A47}"/>
</file>

<file path=docProps/app.xml><?xml version="1.0" encoding="utf-8"?>
<Properties xmlns="http://schemas.openxmlformats.org/officeDocument/2006/extended-properties" xmlns:vt="http://schemas.openxmlformats.org/officeDocument/2006/docPropsVTypes">
  <TotalTime>40097</TotalTime>
  <Words>3557</Words>
  <Application>Microsoft Office PowerPoint</Application>
  <PresentationFormat>Widescreen</PresentationFormat>
  <Paragraphs>223</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Arial</vt:lpstr>
      <vt:lpstr>Calibri</vt:lpstr>
      <vt:lpstr>Calibri Light</vt:lpstr>
      <vt:lpstr>Helvetica Neue</vt:lpstr>
      <vt:lpstr>Montserrat ExtraBold</vt:lpstr>
      <vt:lpstr>Montserrat ExtraLight</vt:lpstr>
      <vt:lpstr>Montserrat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Kuhn</dc:creator>
  <cp:lastModifiedBy>Adam Kuhn</cp:lastModifiedBy>
  <cp:revision>27</cp:revision>
  <cp:lastPrinted>2021-09-10T18:21:54Z</cp:lastPrinted>
  <dcterms:created xsi:type="dcterms:W3CDTF">2019-07-19T19:49:08Z</dcterms:created>
  <dcterms:modified xsi:type="dcterms:W3CDTF">2025-03-22T03:12:37Z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0x0101005355649F79759E43A3EF786778CED4F4</vt:lpwstr>
  </property>
</Properties>
</file>