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9" r:id="rId3"/>
    <p:sldId id="260" r:id="rId4"/>
    <p:sldId id="268" r:id="rId5"/>
    <p:sldId id="277" r:id="rId6"/>
    <p:sldId id="263" r:id="rId7"/>
    <p:sldId id="275"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61CE6E-3795-43FA-BAD8-30A86E751542}" type="datetimeFigureOut">
              <a:rPr lang="en-US" smtClean="0"/>
              <a:pPr/>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D0CB3B-0358-44ED-9CB5-66504858C6E7}" type="slidenum">
              <a:rPr lang="en-US" smtClean="0"/>
              <a:pPr/>
              <a:t>‹#›</a:t>
            </a:fld>
            <a:endParaRPr lang="en-US"/>
          </a:p>
        </p:txBody>
      </p:sp>
    </p:spTree>
    <p:extLst>
      <p:ext uri="{BB962C8B-B14F-4D97-AF65-F5344CB8AC3E}">
        <p14:creationId xmlns:p14="http://schemas.microsoft.com/office/powerpoint/2010/main" val="499848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4325" y="0"/>
            <a:ext cx="6378575" cy="4784725"/>
          </a:xfrm>
        </p:spPr>
      </p:sp>
      <p:sp>
        <p:nvSpPr>
          <p:cNvPr id="3" name="Notes Placeholder 2"/>
          <p:cNvSpPr>
            <a:spLocks noGrp="1"/>
          </p:cNvSpPr>
          <p:nvPr>
            <p:ph type="body" idx="1"/>
          </p:nvPr>
        </p:nvSpPr>
        <p:spPr>
          <a:xfrm>
            <a:off x="199853" y="5067793"/>
            <a:ext cx="6658148" cy="3406525"/>
          </a:xfrm>
        </p:spPr>
        <p:txBody>
          <a:bodyPr/>
          <a:lstStyle/>
          <a:p>
            <a:endParaRPr lang="en-CA" sz="1800" dirty="0"/>
          </a:p>
        </p:txBody>
      </p:sp>
      <p:sp>
        <p:nvSpPr>
          <p:cNvPr id="4" name="Slide Number Placeholder 3"/>
          <p:cNvSpPr>
            <a:spLocks noGrp="1"/>
          </p:cNvSpPr>
          <p:nvPr>
            <p:ph type="sldNum" sz="quarter" idx="10"/>
          </p:nvPr>
        </p:nvSpPr>
        <p:spPr/>
        <p:txBody>
          <a:bodyPr/>
          <a:lstStyle/>
          <a:p>
            <a:fld id="{DB4BF363-4E0F-4863-9C8E-0F38E1EB5376}" type="slidenum">
              <a:rPr lang="en-CA" smtClean="0">
                <a:solidFill>
                  <a:prstClr val="black"/>
                </a:solidFill>
              </a:rPr>
              <a:pPr/>
              <a:t>1</a:t>
            </a:fld>
            <a:endParaRPr lang="en-CA">
              <a:solidFill>
                <a:prstClr val="black"/>
              </a:solidFill>
            </a:endParaRPr>
          </a:p>
        </p:txBody>
      </p:sp>
    </p:spTree>
    <p:extLst>
      <p:ext uri="{BB962C8B-B14F-4D97-AF65-F5344CB8AC3E}">
        <p14:creationId xmlns:p14="http://schemas.microsoft.com/office/powerpoint/2010/main" val="4257716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4BF363-4E0F-4863-9C8E-0F38E1EB5376}" type="slidenum">
              <a:rPr lang="en-CA" smtClean="0">
                <a:solidFill>
                  <a:prstClr val="black"/>
                </a:solidFill>
              </a:rPr>
              <a:pPr/>
              <a:t>2</a:t>
            </a:fld>
            <a:endParaRPr lang="en-CA">
              <a:solidFill>
                <a:prstClr val="black"/>
              </a:solidFill>
            </a:endParaRPr>
          </a:p>
        </p:txBody>
      </p:sp>
    </p:spTree>
    <p:extLst>
      <p:ext uri="{BB962C8B-B14F-4D97-AF65-F5344CB8AC3E}">
        <p14:creationId xmlns:p14="http://schemas.microsoft.com/office/powerpoint/2010/main" val="1884882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9:30-10:00am – Introduction </a:t>
            </a:r>
            <a:endParaRPr lang="en-CA" dirty="0"/>
          </a:p>
        </p:txBody>
      </p:sp>
      <p:sp>
        <p:nvSpPr>
          <p:cNvPr id="4" name="Slide Number Placeholder 3"/>
          <p:cNvSpPr>
            <a:spLocks noGrp="1"/>
          </p:cNvSpPr>
          <p:nvPr>
            <p:ph type="sldNum" sz="quarter" idx="10"/>
          </p:nvPr>
        </p:nvSpPr>
        <p:spPr/>
        <p:txBody>
          <a:bodyPr/>
          <a:lstStyle/>
          <a:p>
            <a:fld id="{A0911DF0-CCB2-4F35-8270-EEBF28DB12DA}" type="slidenum">
              <a:rPr lang="en-CA" smtClean="0">
                <a:solidFill>
                  <a:prstClr val="black"/>
                </a:solidFill>
              </a:rPr>
              <a:pPr/>
              <a:t>3</a:t>
            </a:fld>
            <a:endParaRPr lang="en-CA">
              <a:solidFill>
                <a:prstClr val="black"/>
              </a:solidFill>
            </a:endParaRPr>
          </a:p>
        </p:txBody>
      </p:sp>
    </p:spTree>
    <p:extLst>
      <p:ext uri="{BB962C8B-B14F-4D97-AF65-F5344CB8AC3E}">
        <p14:creationId xmlns:p14="http://schemas.microsoft.com/office/powerpoint/2010/main" val="2520653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4BF363-4E0F-4863-9C8E-0F38E1EB5376}" type="slidenum">
              <a:rPr lang="en-CA" smtClean="0">
                <a:solidFill>
                  <a:prstClr val="black"/>
                </a:solidFill>
              </a:rPr>
              <a:pPr/>
              <a:t>6</a:t>
            </a:fld>
            <a:endParaRPr lang="en-CA">
              <a:solidFill>
                <a:prstClr val="black"/>
              </a:solidFill>
            </a:endParaRPr>
          </a:p>
        </p:txBody>
      </p:sp>
    </p:spTree>
    <p:extLst>
      <p:ext uri="{BB962C8B-B14F-4D97-AF65-F5344CB8AC3E}">
        <p14:creationId xmlns:p14="http://schemas.microsoft.com/office/powerpoint/2010/main" val="974611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4BF363-4E0F-4863-9C8E-0F38E1EB5376}" type="slidenum">
              <a:rPr lang="en-CA" smtClean="0">
                <a:solidFill>
                  <a:prstClr val="black"/>
                </a:solidFill>
              </a:rPr>
              <a:pPr/>
              <a:t>8</a:t>
            </a:fld>
            <a:endParaRPr lang="en-CA">
              <a:solidFill>
                <a:prstClr val="black"/>
              </a:solidFill>
            </a:endParaRPr>
          </a:p>
        </p:txBody>
      </p:sp>
    </p:spTree>
    <p:extLst>
      <p:ext uri="{BB962C8B-B14F-4D97-AF65-F5344CB8AC3E}">
        <p14:creationId xmlns:p14="http://schemas.microsoft.com/office/powerpoint/2010/main" val="4021534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4BF363-4E0F-4863-9C8E-0F38E1EB5376}" type="slidenum">
              <a:rPr lang="en-CA" smtClean="0">
                <a:solidFill>
                  <a:prstClr val="black"/>
                </a:solidFill>
              </a:rPr>
              <a:pPr/>
              <a:t>9</a:t>
            </a:fld>
            <a:endParaRPr lang="en-CA">
              <a:solidFill>
                <a:prstClr val="black"/>
              </a:solidFill>
            </a:endParaRPr>
          </a:p>
        </p:txBody>
      </p:sp>
    </p:spTree>
    <p:extLst>
      <p:ext uri="{BB962C8B-B14F-4D97-AF65-F5344CB8AC3E}">
        <p14:creationId xmlns:p14="http://schemas.microsoft.com/office/powerpoint/2010/main" val="1184935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0FBFB5D-1507-4175-A6F7-FA4022A2EF95}" type="datetime1">
              <a:rPr lang="en-CA" smtClean="0"/>
              <a:pPr/>
              <a:t>21/04/2020</a:t>
            </a:fld>
            <a:endParaRPr lang="en-C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CA">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DB75073-6287-4851-82FB-AFB61C2EE0E6}" type="slidenum">
              <a:rPr lang="en-CA" smtClean="0">
                <a:solidFill>
                  <a:srgbClr val="94C600"/>
                </a:solidFill>
              </a:rPr>
              <a:pPr/>
              <a:t>‹#›</a:t>
            </a:fld>
            <a:endParaRPr lang="en-CA">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944703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911894-B455-4F9E-A314-C6154426E9D8}" type="datetime1">
              <a:rPr lang="en-CA" smtClean="0"/>
              <a:pPr/>
              <a:t>21/04/2020</a:t>
            </a:fld>
            <a:endParaRPr lang="en-CA"/>
          </a:p>
        </p:txBody>
      </p:sp>
      <p:sp>
        <p:nvSpPr>
          <p:cNvPr id="5" name="Footer Placeholder 4"/>
          <p:cNvSpPr>
            <a:spLocks noGrp="1"/>
          </p:cNvSpPr>
          <p:nvPr>
            <p:ph type="ftr" sz="quarter" idx="11"/>
          </p:nvPr>
        </p:nvSpPr>
        <p:spPr/>
        <p:txBody>
          <a:bodyPr/>
          <a:lstStyle/>
          <a:p>
            <a:endParaRPr lang="en-CA">
              <a:solidFill>
                <a:srgbClr val="94C600"/>
              </a:solidFill>
            </a:endParaRPr>
          </a:p>
        </p:txBody>
      </p:sp>
      <p:sp>
        <p:nvSpPr>
          <p:cNvPr id="6" name="Slide Number Placeholder 5"/>
          <p:cNvSpPr>
            <a:spLocks noGrp="1"/>
          </p:cNvSpPr>
          <p:nvPr>
            <p:ph type="sldNum" sz="quarter" idx="12"/>
          </p:nvPr>
        </p:nvSpPr>
        <p:spPr/>
        <p:txBody>
          <a:bodyPr/>
          <a:lstStyle/>
          <a:p>
            <a:fld id="{0DB75073-6287-4851-82FB-AFB61C2EE0E6}" type="slidenum">
              <a:rPr lang="en-CA" smtClean="0"/>
              <a:pPr/>
              <a:t>‹#›</a:t>
            </a:fld>
            <a:endParaRPr lang="en-CA"/>
          </a:p>
        </p:txBody>
      </p:sp>
    </p:spTree>
    <p:extLst>
      <p:ext uri="{BB962C8B-B14F-4D97-AF65-F5344CB8AC3E}">
        <p14:creationId xmlns:p14="http://schemas.microsoft.com/office/powerpoint/2010/main" val="1150286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7C7D95-D83D-4DBF-8326-0EB5F387B5F1}" type="datetime1">
              <a:rPr lang="en-CA" smtClean="0"/>
              <a:pPr/>
              <a:t>21/04/2020</a:t>
            </a:fld>
            <a:endParaRPr lang="en-CA"/>
          </a:p>
        </p:txBody>
      </p:sp>
      <p:sp>
        <p:nvSpPr>
          <p:cNvPr id="5" name="Footer Placeholder 4"/>
          <p:cNvSpPr>
            <a:spLocks noGrp="1"/>
          </p:cNvSpPr>
          <p:nvPr>
            <p:ph type="ftr" sz="quarter" idx="11"/>
          </p:nvPr>
        </p:nvSpPr>
        <p:spPr/>
        <p:txBody>
          <a:bodyPr/>
          <a:lstStyle/>
          <a:p>
            <a:endParaRPr lang="en-CA">
              <a:solidFill>
                <a:srgbClr val="94C600"/>
              </a:solidFill>
            </a:endParaRPr>
          </a:p>
        </p:txBody>
      </p:sp>
      <p:sp>
        <p:nvSpPr>
          <p:cNvPr id="6" name="Slide Number Placeholder 5"/>
          <p:cNvSpPr>
            <a:spLocks noGrp="1"/>
          </p:cNvSpPr>
          <p:nvPr>
            <p:ph type="sldNum" sz="quarter" idx="12"/>
          </p:nvPr>
        </p:nvSpPr>
        <p:spPr/>
        <p:txBody>
          <a:bodyPr/>
          <a:lstStyle/>
          <a:p>
            <a:fld id="{0DB75073-6287-4851-82FB-AFB61C2EE0E6}" type="slidenum">
              <a:rPr lang="en-CA" smtClean="0"/>
              <a:pPr/>
              <a:t>‹#›</a:t>
            </a:fld>
            <a:endParaRPr lang="en-CA"/>
          </a:p>
        </p:txBody>
      </p:sp>
    </p:spTree>
    <p:extLst>
      <p:ext uri="{BB962C8B-B14F-4D97-AF65-F5344CB8AC3E}">
        <p14:creationId xmlns:p14="http://schemas.microsoft.com/office/powerpoint/2010/main" val="59331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E6E777-8488-407A-B2D5-5BB032090FC9}" type="datetime1">
              <a:rPr lang="en-CA" smtClean="0"/>
              <a:pPr/>
              <a:t>21/04/2020</a:t>
            </a:fld>
            <a:endParaRPr lang="en-CA"/>
          </a:p>
        </p:txBody>
      </p:sp>
      <p:sp>
        <p:nvSpPr>
          <p:cNvPr id="5" name="Footer Placeholder 4"/>
          <p:cNvSpPr>
            <a:spLocks noGrp="1"/>
          </p:cNvSpPr>
          <p:nvPr>
            <p:ph type="ftr" sz="quarter" idx="11"/>
          </p:nvPr>
        </p:nvSpPr>
        <p:spPr/>
        <p:txBody>
          <a:bodyPr/>
          <a:lstStyle/>
          <a:p>
            <a:endParaRPr lang="en-CA">
              <a:solidFill>
                <a:srgbClr val="94C600"/>
              </a:solidFill>
            </a:endParaRPr>
          </a:p>
        </p:txBody>
      </p:sp>
      <p:sp>
        <p:nvSpPr>
          <p:cNvPr id="6" name="Slide Number Placeholder 5"/>
          <p:cNvSpPr>
            <a:spLocks noGrp="1"/>
          </p:cNvSpPr>
          <p:nvPr>
            <p:ph type="sldNum" sz="quarter" idx="12"/>
          </p:nvPr>
        </p:nvSpPr>
        <p:spPr/>
        <p:txBody>
          <a:bodyPr/>
          <a:lstStyle/>
          <a:p>
            <a:fld id="{0DB75073-6287-4851-82FB-AFB61C2EE0E6}" type="slidenum">
              <a:rPr lang="en-CA" smtClean="0"/>
              <a:pPr/>
              <a:t>‹#›</a:t>
            </a:fld>
            <a:endParaRPr lang="en-CA"/>
          </a:p>
        </p:txBody>
      </p:sp>
    </p:spTree>
    <p:extLst>
      <p:ext uri="{BB962C8B-B14F-4D97-AF65-F5344CB8AC3E}">
        <p14:creationId xmlns:p14="http://schemas.microsoft.com/office/powerpoint/2010/main" val="263086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DCACA3-CE61-4BE1-A8BC-8DDB4AD1D59E}" type="datetime1">
              <a:rPr lang="en-CA" smtClean="0"/>
              <a:pPr/>
              <a:t>21/04/2020</a:t>
            </a:fld>
            <a:endParaRPr lang="en-CA"/>
          </a:p>
        </p:txBody>
      </p:sp>
      <p:sp>
        <p:nvSpPr>
          <p:cNvPr id="5" name="Footer Placeholder 4"/>
          <p:cNvSpPr>
            <a:spLocks noGrp="1"/>
          </p:cNvSpPr>
          <p:nvPr>
            <p:ph type="ftr" sz="quarter" idx="11"/>
          </p:nvPr>
        </p:nvSpPr>
        <p:spPr/>
        <p:txBody>
          <a:bodyPr/>
          <a:lstStyle/>
          <a:p>
            <a:endParaRPr lang="en-CA">
              <a:solidFill>
                <a:srgbClr val="94C600"/>
              </a:solidFill>
            </a:endParaRPr>
          </a:p>
        </p:txBody>
      </p:sp>
      <p:sp>
        <p:nvSpPr>
          <p:cNvPr id="6" name="Slide Number Placeholder 5"/>
          <p:cNvSpPr>
            <a:spLocks noGrp="1"/>
          </p:cNvSpPr>
          <p:nvPr>
            <p:ph type="sldNum" sz="quarter" idx="12"/>
          </p:nvPr>
        </p:nvSpPr>
        <p:spPr/>
        <p:txBody>
          <a:bodyPr/>
          <a:lstStyle/>
          <a:p>
            <a:fld id="{0DB75073-6287-4851-82FB-AFB61C2EE0E6}" type="slidenum">
              <a:rPr lang="en-CA" smtClean="0"/>
              <a:pPr/>
              <a:t>‹#›</a:t>
            </a:fld>
            <a:endParaRPr lang="en-CA"/>
          </a:p>
        </p:txBody>
      </p:sp>
    </p:spTree>
    <p:extLst>
      <p:ext uri="{BB962C8B-B14F-4D97-AF65-F5344CB8AC3E}">
        <p14:creationId xmlns:p14="http://schemas.microsoft.com/office/powerpoint/2010/main" val="196121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7714514-968C-4916-B81E-EBAE74938878}" type="datetime1">
              <a:rPr lang="en-CA" smtClean="0"/>
              <a:pPr/>
              <a:t>21/04/2020</a:t>
            </a:fld>
            <a:endParaRPr lang="en-CA"/>
          </a:p>
        </p:txBody>
      </p:sp>
      <p:sp>
        <p:nvSpPr>
          <p:cNvPr id="6" name="Footer Placeholder 5"/>
          <p:cNvSpPr>
            <a:spLocks noGrp="1"/>
          </p:cNvSpPr>
          <p:nvPr>
            <p:ph type="ftr" sz="quarter" idx="11"/>
          </p:nvPr>
        </p:nvSpPr>
        <p:spPr/>
        <p:txBody>
          <a:bodyPr/>
          <a:lstStyle/>
          <a:p>
            <a:endParaRPr lang="en-CA">
              <a:solidFill>
                <a:srgbClr val="94C600"/>
              </a:solidFill>
            </a:endParaRPr>
          </a:p>
        </p:txBody>
      </p:sp>
      <p:sp>
        <p:nvSpPr>
          <p:cNvPr id="7" name="Slide Number Placeholder 6"/>
          <p:cNvSpPr>
            <a:spLocks noGrp="1"/>
          </p:cNvSpPr>
          <p:nvPr>
            <p:ph type="sldNum" sz="quarter" idx="12"/>
          </p:nvPr>
        </p:nvSpPr>
        <p:spPr/>
        <p:txBody>
          <a:bodyPr/>
          <a:lstStyle/>
          <a:p>
            <a:fld id="{0DB75073-6287-4851-82FB-AFB61C2EE0E6}" type="slidenum">
              <a:rPr lang="en-CA" smtClean="0"/>
              <a:pPr/>
              <a:t>‹#›</a:t>
            </a:fld>
            <a:endParaRPr lang="en-C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3001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1FAD96-772F-4AF4-BE29-0A8A3CDA547B}" type="datetime1">
              <a:rPr lang="en-CA" smtClean="0"/>
              <a:pPr/>
              <a:t>21/04/2020</a:t>
            </a:fld>
            <a:endParaRPr lang="en-CA"/>
          </a:p>
        </p:txBody>
      </p:sp>
      <p:sp>
        <p:nvSpPr>
          <p:cNvPr id="8" name="Footer Placeholder 7"/>
          <p:cNvSpPr>
            <a:spLocks noGrp="1"/>
          </p:cNvSpPr>
          <p:nvPr>
            <p:ph type="ftr" sz="quarter" idx="11"/>
          </p:nvPr>
        </p:nvSpPr>
        <p:spPr/>
        <p:txBody>
          <a:bodyPr/>
          <a:lstStyle/>
          <a:p>
            <a:endParaRPr lang="en-CA">
              <a:solidFill>
                <a:srgbClr val="94C600"/>
              </a:solidFill>
            </a:endParaRPr>
          </a:p>
        </p:txBody>
      </p:sp>
      <p:sp>
        <p:nvSpPr>
          <p:cNvPr id="9" name="Slide Number Placeholder 8"/>
          <p:cNvSpPr>
            <a:spLocks noGrp="1"/>
          </p:cNvSpPr>
          <p:nvPr>
            <p:ph type="sldNum" sz="quarter" idx="12"/>
          </p:nvPr>
        </p:nvSpPr>
        <p:spPr/>
        <p:txBody>
          <a:bodyPr/>
          <a:lstStyle/>
          <a:p>
            <a:fld id="{0DB75073-6287-4851-82FB-AFB61C2EE0E6}" type="slidenum">
              <a:rPr lang="en-CA" smtClean="0"/>
              <a:pPr/>
              <a:t>‹#›</a:t>
            </a:fld>
            <a:endParaRPr lang="en-CA"/>
          </a:p>
        </p:txBody>
      </p:sp>
    </p:spTree>
    <p:extLst>
      <p:ext uri="{BB962C8B-B14F-4D97-AF65-F5344CB8AC3E}">
        <p14:creationId xmlns:p14="http://schemas.microsoft.com/office/powerpoint/2010/main" val="4234444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7E55B5-9A61-4D47-8766-19FBC817E521}" type="datetime1">
              <a:rPr lang="en-CA" smtClean="0"/>
              <a:pPr/>
              <a:t>21/04/2020</a:t>
            </a:fld>
            <a:endParaRPr lang="en-CA"/>
          </a:p>
        </p:txBody>
      </p:sp>
      <p:sp>
        <p:nvSpPr>
          <p:cNvPr id="4" name="Footer Placeholder 3"/>
          <p:cNvSpPr>
            <a:spLocks noGrp="1"/>
          </p:cNvSpPr>
          <p:nvPr>
            <p:ph type="ftr" sz="quarter" idx="11"/>
          </p:nvPr>
        </p:nvSpPr>
        <p:spPr/>
        <p:txBody>
          <a:bodyPr/>
          <a:lstStyle/>
          <a:p>
            <a:endParaRPr lang="en-CA">
              <a:solidFill>
                <a:srgbClr val="94C600"/>
              </a:solidFill>
            </a:endParaRPr>
          </a:p>
        </p:txBody>
      </p:sp>
      <p:sp>
        <p:nvSpPr>
          <p:cNvPr id="5" name="Slide Number Placeholder 4"/>
          <p:cNvSpPr>
            <a:spLocks noGrp="1"/>
          </p:cNvSpPr>
          <p:nvPr>
            <p:ph type="sldNum" sz="quarter" idx="12"/>
          </p:nvPr>
        </p:nvSpPr>
        <p:spPr/>
        <p:txBody>
          <a:bodyPr/>
          <a:lstStyle/>
          <a:p>
            <a:fld id="{0DB75073-6287-4851-82FB-AFB61C2EE0E6}" type="slidenum">
              <a:rPr lang="en-CA" smtClean="0"/>
              <a:pPr/>
              <a:t>‹#›</a:t>
            </a:fld>
            <a:endParaRPr lang="en-CA"/>
          </a:p>
        </p:txBody>
      </p:sp>
    </p:spTree>
    <p:extLst>
      <p:ext uri="{BB962C8B-B14F-4D97-AF65-F5344CB8AC3E}">
        <p14:creationId xmlns:p14="http://schemas.microsoft.com/office/powerpoint/2010/main" val="1406629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FB2F2-DF5C-4A57-99F4-CF00386563EB}" type="datetime1">
              <a:rPr lang="en-CA" smtClean="0"/>
              <a:pPr/>
              <a:t>21/04/2020</a:t>
            </a:fld>
            <a:endParaRPr lang="en-CA"/>
          </a:p>
        </p:txBody>
      </p:sp>
      <p:sp>
        <p:nvSpPr>
          <p:cNvPr id="3" name="Footer Placeholder 2"/>
          <p:cNvSpPr>
            <a:spLocks noGrp="1"/>
          </p:cNvSpPr>
          <p:nvPr>
            <p:ph type="ftr" sz="quarter" idx="11"/>
          </p:nvPr>
        </p:nvSpPr>
        <p:spPr/>
        <p:txBody>
          <a:bodyPr/>
          <a:lstStyle/>
          <a:p>
            <a:endParaRPr lang="en-CA">
              <a:solidFill>
                <a:srgbClr val="94C600"/>
              </a:solidFill>
            </a:endParaRPr>
          </a:p>
        </p:txBody>
      </p:sp>
      <p:sp>
        <p:nvSpPr>
          <p:cNvPr id="4" name="Slide Number Placeholder 3"/>
          <p:cNvSpPr>
            <a:spLocks noGrp="1"/>
          </p:cNvSpPr>
          <p:nvPr>
            <p:ph type="sldNum" sz="quarter" idx="12"/>
          </p:nvPr>
        </p:nvSpPr>
        <p:spPr/>
        <p:txBody>
          <a:bodyPr/>
          <a:lstStyle/>
          <a:p>
            <a:fld id="{0DB75073-6287-4851-82FB-AFB61C2EE0E6}" type="slidenum">
              <a:rPr lang="en-CA" smtClean="0"/>
              <a:pPr/>
              <a:t>‹#›</a:t>
            </a:fld>
            <a:endParaRPr lang="en-CA"/>
          </a:p>
        </p:txBody>
      </p:sp>
    </p:spTree>
    <p:extLst>
      <p:ext uri="{BB962C8B-B14F-4D97-AF65-F5344CB8AC3E}">
        <p14:creationId xmlns:p14="http://schemas.microsoft.com/office/powerpoint/2010/main" val="3620654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3A754CD3-60D1-47A8-96AA-FF876D863367}" type="datetime1">
              <a:rPr lang="en-CA" smtClean="0"/>
              <a:pPr/>
              <a:t>21/04/2020</a:t>
            </a:fld>
            <a:endParaRPr lang="en-CA"/>
          </a:p>
        </p:txBody>
      </p:sp>
      <p:sp>
        <p:nvSpPr>
          <p:cNvPr id="7" name="Slide Number Placeholder 6"/>
          <p:cNvSpPr>
            <a:spLocks noGrp="1"/>
          </p:cNvSpPr>
          <p:nvPr>
            <p:ph type="sldNum" sz="quarter" idx="12"/>
          </p:nvPr>
        </p:nvSpPr>
        <p:spPr/>
        <p:txBody>
          <a:bodyPr/>
          <a:lstStyle/>
          <a:p>
            <a:fld id="{0DB75073-6287-4851-82FB-AFB61C2EE0E6}" type="slidenum">
              <a:rPr lang="en-CA" smtClean="0"/>
              <a:pPr/>
              <a:t>‹#›</a:t>
            </a:fld>
            <a:endParaRPr lang="en-C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CA">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11966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EA722C-1947-4D1F-AB0C-2E7C5A56447F}" type="datetime1">
              <a:rPr lang="en-CA" smtClean="0"/>
              <a:pPr/>
              <a:t>21/04/2020</a:t>
            </a:fld>
            <a:endParaRPr lang="en-C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CA">
              <a:solidFill>
                <a:srgbClr val="94C600"/>
              </a:solidFill>
            </a:endParaRPr>
          </a:p>
        </p:txBody>
      </p:sp>
      <p:sp>
        <p:nvSpPr>
          <p:cNvPr id="7" name="Slide Number Placeholder 6"/>
          <p:cNvSpPr>
            <a:spLocks noGrp="1"/>
          </p:cNvSpPr>
          <p:nvPr>
            <p:ph type="sldNum" sz="quarter" idx="12"/>
          </p:nvPr>
        </p:nvSpPr>
        <p:spPr/>
        <p:txBody>
          <a:bodyPr/>
          <a:lstStyle/>
          <a:p>
            <a:fld id="{0DB75073-6287-4851-82FB-AFB61C2EE0E6}" type="slidenum">
              <a:rPr lang="en-CA" smtClean="0"/>
              <a:pPr/>
              <a:t>‹#›</a:t>
            </a:fld>
            <a:endParaRPr lang="en-CA"/>
          </a:p>
        </p:txBody>
      </p:sp>
    </p:spTree>
    <p:extLst>
      <p:ext uri="{BB962C8B-B14F-4D97-AF65-F5344CB8AC3E}">
        <p14:creationId xmlns:p14="http://schemas.microsoft.com/office/powerpoint/2010/main" val="207112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1EBEE69-F7B5-4376-80B5-5F558C4C3F2E}" type="datetime1">
              <a:rPr lang="en-CA" smtClean="0"/>
              <a:pPr/>
              <a:t>21/04/2020</a:t>
            </a:fld>
            <a:endParaRPr lang="en-C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CA">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DB75073-6287-4851-82FB-AFB61C2EE0E6}" type="slidenum">
              <a:rPr lang="en-CA" smtClean="0"/>
              <a:pPr/>
              <a:t>‹#›</a:t>
            </a:fld>
            <a:endParaRPr lang="en-CA"/>
          </a:p>
        </p:txBody>
      </p:sp>
    </p:spTree>
    <p:extLst>
      <p:ext uri="{BB962C8B-B14F-4D97-AF65-F5344CB8AC3E}">
        <p14:creationId xmlns:p14="http://schemas.microsoft.com/office/powerpoint/2010/main" val="41048536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cid:image002.jpg@01CC7D05.1CFFB3D0"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12476" y="2708920"/>
            <a:ext cx="3402712" cy="1702160"/>
          </a:xfrm>
        </p:spPr>
        <p:txBody>
          <a:bodyPr>
            <a:normAutofit/>
          </a:bodyPr>
          <a:lstStyle/>
          <a:p>
            <a:endParaRPr lang="en-CA" sz="3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908720"/>
            <a:ext cx="3953239" cy="4320480"/>
          </a:xfrm>
          <a:prstGeom prst="rect">
            <a:avLst/>
          </a:prstGeom>
        </p:spPr>
      </p:pic>
      <p:sp>
        <p:nvSpPr>
          <p:cNvPr id="6" name="Slide Number Placeholder 5"/>
          <p:cNvSpPr>
            <a:spLocks noGrp="1"/>
          </p:cNvSpPr>
          <p:nvPr>
            <p:ph type="sldNum" sz="quarter" idx="12"/>
          </p:nvPr>
        </p:nvSpPr>
        <p:spPr/>
        <p:txBody>
          <a:bodyPr/>
          <a:lstStyle/>
          <a:p>
            <a:fld id="{0DB75073-6287-4851-82FB-AFB61C2EE0E6}" type="slidenum">
              <a:rPr lang="en-CA" smtClean="0">
                <a:solidFill>
                  <a:srgbClr val="94C600"/>
                </a:solidFill>
              </a:rPr>
              <a:pPr/>
              <a:t>1</a:t>
            </a:fld>
            <a:endParaRPr lang="en-CA">
              <a:solidFill>
                <a:srgbClr val="94C600"/>
              </a:solidFill>
            </a:endParaRPr>
          </a:p>
        </p:txBody>
      </p:sp>
      <p:pic>
        <p:nvPicPr>
          <p:cNvPr id="1026" name="Picture 2" descr="Knight Archer Insurance"/>
          <p:cNvPicPr>
            <a:picLocks noChangeAspect="1" noChangeArrowheads="1"/>
          </p:cNvPicPr>
          <p:nvPr/>
        </p:nvPicPr>
        <p:blipFill>
          <a:blip r:embed="rId4" r:link="rId5" cstate="print"/>
          <a:srcRect/>
          <a:stretch>
            <a:fillRect/>
          </a:stretch>
        </p:blipFill>
        <p:spPr bwMode="auto">
          <a:xfrm>
            <a:off x="4572000" y="2636912"/>
            <a:ext cx="3528392" cy="1800200"/>
          </a:xfrm>
          <a:prstGeom prst="rect">
            <a:avLst/>
          </a:prstGeom>
          <a:noFill/>
          <a:ln w="9525">
            <a:noFill/>
            <a:miter lim="800000"/>
            <a:headEnd/>
            <a:tailEnd/>
          </a:ln>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25202" y="22459"/>
            <a:ext cx="3375190" cy="2223339"/>
          </a:xfrm>
          <a:prstGeom prst="rect">
            <a:avLst/>
          </a:prstGeom>
        </p:spPr>
      </p:pic>
    </p:spTree>
    <p:extLst>
      <p:ext uri="{BB962C8B-B14F-4D97-AF65-F5344CB8AC3E}">
        <p14:creationId xmlns:p14="http://schemas.microsoft.com/office/powerpoint/2010/main" val="144234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04664"/>
            <a:ext cx="7024744" cy="1143000"/>
          </a:xfrm>
        </p:spPr>
        <p:txBody>
          <a:bodyPr/>
          <a:lstStyle/>
          <a:p>
            <a:r>
              <a:rPr lang="en-CA" dirty="0" smtClean="0"/>
              <a:t>Sask Sport Requirements</a:t>
            </a:r>
            <a:endParaRPr lang="en-US" dirty="0"/>
          </a:p>
        </p:txBody>
      </p:sp>
      <p:sp>
        <p:nvSpPr>
          <p:cNvPr id="3" name="Content Placeholder 2"/>
          <p:cNvSpPr>
            <a:spLocks noGrp="1"/>
          </p:cNvSpPr>
          <p:nvPr>
            <p:ph idx="1"/>
          </p:nvPr>
        </p:nvSpPr>
        <p:spPr>
          <a:xfrm>
            <a:off x="539552" y="1556792"/>
            <a:ext cx="7992888" cy="4996408"/>
          </a:xfrm>
        </p:spPr>
        <p:txBody>
          <a:bodyPr>
            <a:normAutofit fontScale="92500" lnSpcReduction="20000"/>
          </a:bodyPr>
          <a:lstStyle/>
          <a:p>
            <a:pPr>
              <a:buFont typeface="Wingdings" panose="05000000000000000000" pitchFamily="2" charset="2"/>
              <a:buChar char="Ø"/>
            </a:pPr>
            <a:r>
              <a:rPr lang="en-CA" sz="2600" dirty="0" smtClean="0">
                <a:solidFill>
                  <a:schemeClr val="tx1"/>
                </a:solidFill>
              </a:rPr>
              <a:t>As a Member of Sask Sport SSA must </a:t>
            </a:r>
            <a:r>
              <a:rPr lang="en-CA" sz="2600" dirty="0">
                <a:solidFill>
                  <a:schemeClr val="tx1"/>
                </a:solidFill>
              </a:rPr>
              <a:t>carry insurance which adequately protects the volunteers, employees and </a:t>
            </a:r>
            <a:r>
              <a:rPr lang="en-CA" sz="2600" dirty="0" smtClean="0">
                <a:solidFill>
                  <a:schemeClr val="tx1"/>
                </a:solidFill>
              </a:rPr>
              <a:t>the organization against </a:t>
            </a:r>
            <a:r>
              <a:rPr lang="en-CA" sz="2600" dirty="0">
                <a:solidFill>
                  <a:schemeClr val="tx1"/>
                </a:solidFill>
              </a:rPr>
              <a:t>crippling tort action in the following areas and amounts: </a:t>
            </a:r>
            <a:r>
              <a:rPr lang="en-CA" sz="2600" dirty="0" smtClean="0">
                <a:solidFill>
                  <a:schemeClr val="tx1"/>
                </a:solidFill>
              </a:rPr>
              <a:t> </a:t>
            </a:r>
            <a:endParaRPr lang="en-CA" sz="2600" dirty="0">
              <a:solidFill>
                <a:schemeClr val="tx1"/>
              </a:solidFill>
            </a:endParaRPr>
          </a:p>
          <a:p>
            <a:pPr>
              <a:buFont typeface="Wingdings" panose="05000000000000000000" pitchFamily="2" charset="2"/>
              <a:buChar char="Ø"/>
            </a:pPr>
            <a:r>
              <a:rPr lang="en-CA" sz="2600" b="1" dirty="0" smtClean="0">
                <a:solidFill>
                  <a:schemeClr val="tx1"/>
                </a:solidFill>
              </a:rPr>
              <a:t>Comprehensive </a:t>
            </a:r>
            <a:r>
              <a:rPr lang="en-CA" sz="2600" b="1" dirty="0">
                <a:solidFill>
                  <a:schemeClr val="tx1"/>
                </a:solidFill>
              </a:rPr>
              <a:t>liability </a:t>
            </a:r>
            <a:r>
              <a:rPr lang="en-CA" sz="2600" dirty="0">
                <a:solidFill>
                  <a:schemeClr val="tx1"/>
                </a:solidFill>
              </a:rPr>
              <a:t>- third party coverage in the amount of at least two million dollars. </a:t>
            </a:r>
            <a:r>
              <a:rPr lang="en-CA" sz="2600" dirty="0" smtClean="0">
                <a:solidFill>
                  <a:schemeClr val="tx1"/>
                </a:solidFill>
              </a:rPr>
              <a:t> </a:t>
            </a:r>
            <a:r>
              <a:rPr lang="en-CA" sz="2600" dirty="0">
                <a:solidFill>
                  <a:schemeClr val="tx1"/>
                </a:solidFill>
              </a:rPr>
              <a:t>	</a:t>
            </a:r>
            <a:r>
              <a:rPr lang="en-CA" sz="2600" dirty="0" smtClean="0">
                <a:solidFill>
                  <a:srgbClr val="FF0000"/>
                </a:solidFill>
              </a:rPr>
              <a:t>(SSA $10,000,000)</a:t>
            </a:r>
            <a:endParaRPr lang="en-CA" sz="2600" dirty="0">
              <a:solidFill>
                <a:srgbClr val="FF0000"/>
              </a:solidFill>
            </a:endParaRPr>
          </a:p>
          <a:p>
            <a:pPr>
              <a:buFont typeface="Wingdings" panose="05000000000000000000" pitchFamily="2" charset="2"/>
              <a:buChar char="Ø"/>
            </a:pPr>
            <a:r>
              <a:rPr lang="en-CA" sz="2800" b="1" dirty="0">
                <a:solidFill>
                  <a:schemeClr val="tx1"/>
                </a:solidFill>
              </a:rPr>
              <a:t>Participants liability </a:t>
            </a:r>
            <a:r>
              <a:rPr lang="en-CA" sz="2800" dirty="0">
                <a:solidFill>
                  <a:schemeClr val="tx1"/>
                </a:solidFill>
              </a:rPr>
              <a:t>- second party coverage in the amount of at least two million dollars. </a:t>
            </a:r>
            <a:r>
              <a:rPr lang="en-CA" sz="2800" dirty="0">
                <a:solidFill>
                  <a:srgbClr val="FF0000"/>
                </a:solidFill>
              </a:rPr>
              <a:t>(SSA $10,000,000)</a:t>
            </a:r>
          </a:p>
          <a:p>
            <a:pPr>
              <a:buFont typeface="Wingdings" panose="05000000000000000000" pitchFamily="2" charset="2"/>
              <a:buChar char="Ø"/>
            </a:pPr>
            <a:r>
              <a:rPr lang="en-CA" sz="2600" b="1" dirty="0" smtClean="0">
                <a:solidFill>
                  <a:schemeClr val="tx1"/>
                </a:solidFill>
              </a:rPr>
              <a:t>Directors and officers liability </a:t>
            </a:r>
            <a:r>
              <a:rPr lang="en-CA" sz="2600" dirty="0" smtClean="0">
                <a:solidFill>
                  <a:schemeClr val="tx1"/>
                </a:solidFill>
              </a:rPr>
              <a:t>including wrongful dismissal in the amount of at least one million dollars. </a:t>
            </a:r>
            <a:r>
              <a:rPr lang="en-CA" sz="2600" dirty="0">
                <a:solidFill>
                  <a:srgbClr val="FF0000"/>
                </a:solidFill>
              </a:rPr>
              <a:t>(SSA </a:t>
            </a:r>
            <a:r>
              <a:rPr lang="en-CA" sz="2600" dirty="0" smtClean="0">
                <a:solidFill>
                  <a:srgbClr val="FF0000"/>
                </a:solidFill>
              </a:rPr>
              <a:t>$5,000,000</a:t>
            </a:r>
            <a:r>
              <a:rPr lang="en-CA" sz="2600" dirty="0" smtClean="0">
                <a:solidFill>
                  <a:srgbClr val="FF0000"/>
                </a:solidFill>
              </a:rPr>
              <a:t>)</a:t>
            </a:r>
          </a:p>
        </p:txBody>
      </p:sp>
      <p:sp>
        <p:nvSpPr>
          <p:cNvPr id="4" name="Slide Number Placeholder 3"/>
          <p:cNvSpPr>
            <a:spLocks noGrp="1"/>
          </p:cNvSpPr>
          <p:nvPr>
            <p:ph type="sldNum" sz="quarter" idx="12"/>
          </p:nvPr>
        </p:nvSpPr>
        <p:spPr/>
        <p:txBody>
          <a:bodyPr/>
          <a:lstStyle/>
          <a:p>
            <a:fld id="{0DB75073-6287-4851-82FB-AFB61C2EE0E6}" type="slidenum">
              <a:rPr lang="en-CA" smtClean="0"/>
              <a:pPr/>
              <a:t>2</a:t>
            </a:fld>
            <a:endParaRPr lang="en-CA"/>
          </a:p>
        </p:txBody>
      </p:sp>
    </p:spTree>
    <p:extLst>
      <p:ext uri="{BB962C8B-B14F-4D97-AF65-F5344CB8AC3E}">
        <p14:creationId xmlns:p14="http://schemas.microsoft.com/office/powerpoint/2010/main" val="2693084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708476"/>
            <a:ext cx="3313355" cy="2448716"/>
          </a:xfrm>
        </p:spPr>
        <p:txBody>
          <a:bodyPr>
            <a:normAutofit/>
          </a:bodyPr>
          <a:lstStyle/>
          <a:p>
            <a:r>
              <a:rPr lang="en-CA" dirty="0" smtClean="0"/>
              <a:t>SSA Insurance Coverage</a:t>
            </a:r>
            <a:endParaRPr lang="en-CA" dirty="0"/>
          </a:p>
        </p:txBody>
      </p:sp>
    </p:spTree>
    <p:extLst>
      <p:ext uri="{BB962C8B-B14F-4D97-AF65-F5344CB8AC3E}">
        <p14:creationId xmlns:p14="http://schemas.microsoft.com/office/powerpoint/2010/main" val="823600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024744" cy="799064"/>
          </a:xfrm>
        </p:spPr>
        <p:txBody>
          <a:bodyPr anchor="ctr">
            <a:normAutofit fontScale="90000"/>
          </a:bodyPr>
          <a:lstStyle/>
          <a:p>
            <a:r>
              <a:rPr lang="en-CA" dirty="0"/>
              <a:t>All Sport </a:t>
            </a:r>
            <a:r>
              <a:rPr lang="en-CA" dirty="0" smtClean="0"/>
              <a:t>Liability </a:t>
            </a:r>
            <a:r>
              <a:rPr lang="en-CA" dirty="0"/>
              <a:t>Insurance </a:t>
            </a:r>
            <a:r>
              <a:rPr lang="en-CA" dirty="0" smtClean="0"/>
              <a:t>- Policy </a:t>
            </a:r>
            <a:r>
              <a:rPr lang="en-CA" dirty="0"/>
              <a:t>AL4440</a:t>
            </a:r>
            <a:br>
              <a:rPr lang="en-CA" dirty="0"/>
            </a:br>
            <a:endParaRPr lang="en-CA" dirty="0"/>
          </a:p>
        </p:txBody>
      </p:sp>
      <p:sp>
        <p:nvSpPr>
          <p:cNvPr id="3" name="Content Placeholder 2"/>
          <p:cNvSpPr>
            <a:spLocks noGrp="1"/>
          </p:cNvSpPr>
          <p:nvPr>
            <p:ph idx="1"/>
          </p:nvPr>
        </p:nvSpPr>
        <p:spPr>
          <a:xfrm>
            <a:off x="533400" y="2323652"/>
            <a:ext cx="8153400" cy="3508977"/>
          </a:xfrm>
        </p:spPr>
        <p:txBody>
          <a:bodyPr>
            <a:normAutofit/>
          </a:bodyPr>
          <a:lstStyle/>
          <a:p>
            <a:pPr>
              <a:buFont typeface="Wingdings" panose="05000000000000000000" pitchFamily="2" charset="2"/>
              <a:buChar char="Ø"/>
            </a:pPr>
            <a:r>
              <a:rPr lang="en-CA" dirty="0" smtClean="0"/>
              <a:t>General Liability Each </a:t>
            </a:r>
            <a:r>
              <a:rPr lang="en-CA" dirty="0"/>
              <a:t>Occurrence limit </a:t>
            </a:r>
            <a:r>
              <a:rPr lang="en-CA" dirty="0" smtClean="0"/>
              <a:t>$10,000,000</a:t>
            </a:r>
            <a:endParaRPr lang="en-CA" dirty="0"/>
          </a:p>
          <a:p>
            <a:pPr>
              <a:buFont typeface="Wingdings" panose="05000000000000000000" pitchFamily="2" charset="2"/>
              <a:buChar char="Ø"/>
            </a:pPr>
            <a:r>
              <a:rPr lang="en-CA" dirty="0" smtClean="0"/>
              <a:t>Medical </a:t>
            </a:r>
            <a:r>
              <a:rPr lang="en-CA" dirty="0"/>
              <a:t>Expense coverage – any one person $1,000</a:t>
            </a:r>
          </a:p>
          <a:p>
            <a:pPr>
              <a:buFont typeface="Wingdings" panose="05000000000000000000" pitchFamily="2" charset="2"/>
              <a:buChar char="Ø"/>
            </a:pPr>
            <a:r>
              <a:rPr lang="en-CA" dirty="0" smtClean="0"/>
              <a:t>Errors </a:t>
            </a:r>
            <a:r>
              <a:rPr lang="en-CA" dirty="0"/>
              <a:t>&amp; Omissions Liability </a:t>
            </a:r>
            <a:r>
              <a:rPr lang="en-CA" dirty="0" smtClean="0"/>
              <a:t>(Directors &amp; </a:t>
            </a:r>
            <a:r>
              <a:rPr lang="en-CA" dirty="0" smtClean="0"/>
              <a:t>Officers, Wrongful </a:t>
            </a:r>
            <a:r>
              <a:rPr lang="en-CA" dirty="0" smtClean="0"/>
              <a:t>Acts) - $5,000,000</a:t>
            </a:r>
            <a:endParaRPr lang="en-CA" dirty="0"/>
          </a:p>
          <a:p>
            <a:pPr>
              <a:buFont typeface="Wingdings" panose="05000000000000000000" pitchFamily="2" charset="2"/>
              <a:buChar char="Ø"/>
            </a:pPr>
            <a:r>
              <a:rPr lang="en-CA" dirty="0" smtClean="0"/>
              <a:t>Non </a:t>
            </a:r>
            <a:r>
              <a:rPr lang="en-CA" dirty="0"/>
              <a:t>owned automobile liability limit - </a:t>
            </a:r>
            <a:r>
              <a:rPr lang="en-CA" dirty="0" smtClean="0"/>
              <a:t>$10,000,000</a:t>
            </a:r>
            <a:endParaRPr lang="en-CA" dirty="0"/>
          </a:p>
          <a:p>
            <a:endParaRPr lang="en-CA" dirty="0"/>
          </a:p>
        </p:txBody>
      </p:sp>
      <p:sp>
        <p:nvSpPr>
          <p:cNvPr id="4" name="Slide Number Placeholder 3"/>
          <p:cNvSpPr>
            <a:spLocks noGrp="1"/>
          </p:cNvSpPr>
          <p:nvPr>
            <p:ph type="sldNum" sz="quarter" idx="12"/>
          </p:nvPr>
        </p:nvSpPr>
        <p:spPr/>
        <p:txBody>
          <a:bodyPr/>
          <a:lstStyle/>
          <a:p>
            <a:fld id="{0DB75073-6287-4851-82FB-AFB61C2EE0E6}" type="slidenum">
              <a:rPr lang="en-CA" smtClean="0"/>
              <a:pPr/>
              <a:t>4</a:t>
            </a:fld>
            <a:endParaRPr lang="en-CA"/>
          </a:p>
        </p:txBody>
      </p:sp>
    </p:spTree>
    <p:extLst>
      <p:ext uri="{BB962C8B-B14F-4D97-AF65-F5344CB8AC3E}">
        <p14:creationId xmlns:p14="http://schemas.microsoft.com/office/powerpoint/2010/main" val="1150245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024744" cy="799064"/>
          </a:xfrm>
        </p:spPr>
        <p:txBody>
          <a:bodyPr anchor="ctr">
            <a:normAutofit fontScale="90000"/>
          </a:bodyPr>
          <a:lstStyle/>
          <a:p>
            <a:r>
              <a:rPr lang="en-CA" dirty="0" smtClean="0"/>
              <a:t>General Liability Insurance</a:t>
            </a:r>
            <a:r>
              <a:rPr lang="en-CA" dirty="0"/>
              <a:t/>
            </a:r>
            <a:br>
              <a:rPr lang="en-CA" dirty="0"/>
            </a:br>
            <a:endParaRPr lang="en-CA" dirty="0"/>
          </a:p>
        </p:txBody>
      </p:sp>
      <p:sp>
        <p:nvSpPr>
          <p:cNvPr id="3" name="Content Placeholder 2"/>
          <p:cNvSpPr>
            <a:spLocks noGrp="1"/>
          </p:cNvSpPr>
          <p:nvPr>
            <p:ph idx="1"/>
          </p:nvPr>
        </p:nvSpPr>
        <p:spPr>
          <a:xfrm>
            <a:off x="572396" y="1713464"/>
            <a:ext cx="8153400" cy="4077736"/>
          </a:xfrm>
        </p:spPr>
        <p:txBody>
          <a:bodyPr>
            <a:normAutofit fontScale="85000" lnSpcReduction="20000"/>
          </a:bodyPr>
          <a:lstStyle/>
          <a:p>
            <a:pPr>
              <a:buFont typeface="Wingdings" panose="05000000000000000000" pitchFamily="2" charset="2"/>
              <a:buChar char="Ø"/>
            </a:pPr>
            <a:r>
              <a:rPr lang="en-US" dirty="0"/>
              <a:t>Coverage designed to protect against lawsuits from Third Parties alleging that the sports organization and/or its members have negligently caused "bodily injury" to a player or spectator. </a:t>
            </a:r>
          </a:p>
          <a:p>
            <a:pPr>
              <a:buFont typeface="Wingdings" panose="05000000000000000000" pitchFamily="2" charset="2"/>
              <a:buChar char="Ø"/>
            </a:pPr>
            <a:r>
              <a:rPr lang="en-US" dirty="0" smtClean="0"/>
              <a:t>Policy </a:t>
            </a:r>
            <a:r>
              <a:rPr lang="en-US" dirty="0"/>
              <a:t>also covers other types of lawsuits such as "property damage", "personal injury" (libel &amp; slander) and Non Owned Automobile liability. </a:t>
            </a:r>
            <a:endParaRPr lang="en-US" dirty="0" smtClean="0"/>
          </a:p>
          <a:p>
            <a:pPr>
              <a:buFont typeface="Wingdings" panose="05000000000000000000" pitchFamily="2" charset="2"/>
              <a:buChar char="Ø"/>
            </a:pPr>
            <a:r>
              <a:rPr lang="en-US" dirty="0">
                <a:solidFill>
                  <a:srgbClr val="FF0000"/>
                </a:solidFill>
              </a:rPr>
              <a:t>Activities not covered;</a:t>
            </a:r>
          </a:p>
          <a:p>
            <a:pPr lvl="1">
              <a:buFont typeface="Wingdings" panose="05000000000000000000" pitchFamily="2" charset="2"/>
              <a:buChar char="Ø"/>
            </a:pPr>
            <a:r>
              <a:rPr lang="en-US" dirty="0"/>
              <a:t>Non SSA sanctioned activities </a:t>
            </a:r>
          </a:p>
          <a:p>
            <a:pPr lvl="1">
              <a:buFont typeface="Wingdings" panose="05000000000000000000" pitchFamily="2" charset="2"/>
              <a:buChar char="Ø"/>
            </a:pPr>
            <a:r>
              <a:rPr lang="en-US" dirty="0">
                <a:solidFill>
                  <a:srgbClr val="FF0000"/>
                </a:solidFill>
              </a:rPr>
              <a:t>BEER GARDENS – additional coverage IS REQUIRED </a:t>
            </a:r>
          </a:p>
          <a:p>
            <a:pPr lvl="1">
              <a:buFont typeface="Wingdings" panose="05000000000000000000" pitchFamily="2" charset="2"/>
              <a:buChar char="Ø"/>
            </a:pPr>
            <a:r>
              <a:rPr lang="en-US" dirty="0"/>
              <a:t>Higher risk fundraising activities involving amusement devices, animals, or motor sports</a:t>
            </a:r>
          </a:p>
          <a:p>
            <a:pPr lvl="1">
              <a:buFont typeface="Wingdings" panose="05000000000000000000" pitchFamily="2" charset="2"/>
              <a:buChar char="Ø"/>
            </a:pPr>
            <a:r>
              <a:rPr lang="en-US" dirty="0"/>
              <a:t>Events involving fireworks </a:t>
            </a:r>
          </a:p>
          <a:p>
            <a:pPr lvl="1">
              <a:buFont typeface="Wingdings" panose="05000000000000000000" pitchFamily="2" charset="2"/>
              <a:buChar char="Ø"/>
            </a:pPr>
            <a:r>
              <a:rPr lang="en-US" dirty="0"/>
              <a:t>Bubble Soccer</a:t>
            </a:r>
          </a:p>
          <a:p>
            <a:pPr>
              <a:buFont typeface="Wingdings" panose="05000000000000000000" pitchFamily="2" charset="2"/>
              <a:buChar char="Ø"/>
            </a:pPr>
            <a:endParaRPr lang="en-US" dirty="0"/>
          </a:p>
          <a:p>
            <a:endParaRPr lang="en-CA" dirty="0"/>
          </a:p>
        </p:txBody>
      </p:sp>
      <p:sp>
        <p:nvSpPr>
          <p:cNvPr id="4" name="Slide Number Placeholder 3"/>
          <p:cNvSpPr>
            <a:spLocks noGrp="1"/>
          </p:cNvSpPr>
          <p:nvPr>
            <p:ph type="sldNum" sz="quarter" idx="12"/>
          </p:nvPr>
        </p:nvSpPr>
        <p:spPr/>
        <p:txBody>
          <a:bodyPr/>
          <a:lstStyle/>
          <a:p>
            <a:fld id="{0DB75073-6287-4851-82FB-AFB61C2EE0E6}" type="slidenum">
              <a:rPr lang="en-CA" smtClean="0"/>
              <a:pPr/>
              <a:t>5</a:t>
            </a:fld>
            <a:endParaRPr lang="en-CA"/>
          </a:p>
        </p:txBody>
      </p:sp>
    </p:spTree>
    <p:extLst>
      <p:ext uri="{BB962C8B-B14F-4D97-AF65-F5344CB8AC3E}">
        <p14:creationId xmlns:p14="http://schemas.microsoft.com/office/powerpoint/2010/main" val="1681685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04800" y="457200"/>
            <a:ext cx="7024744" cy="1143000"/>
          </a:xfrm>
        </p:spPr>
        <p:txBody>
          <a:bodyPr>
            <a:normAutofit fontScale="90000"/>
          </a:bodyPr>
          <a:lstStyle/>
          <a:p>
            <a:pPr algn="ctr" eaLnBrk="1" hangingPunct="1"/>
            <a:r>
              <a:rPr lang="en-US" dirty="0" smtClean="0">
                <a:ea typeface="ＭＳ Ｐゴシック" pitchFamily="34" charset="-128"/>
              </a:rPr>
              <a:t>Directors &amp; Officers Liability	</a:t>
            </a:r>
          </a:p>
        </p:txBody>
      </p:sp>
      <p:sp>
        <p:nvSpPr>
          <p:cNvPr id="32771" name="Content Placeholder 2"/>
          <p:cNvSpPr>
            <a:spLocks noGrp="1"/>
          </p:cNvSpPr>
          <p:nvPr>
            <p:ph idx="1"/>
          </p:nvPr>
        </p:nvSpPr>
        <p:spPr>
          <a:xfrm>
            <a:off x="457200" y="1772816"/>
            <a:ext cx="8075240" cy="4608512"/>
          </a:xfrm>
        </p:spPr>
        <p:txBody>
          <a:bodyPr/>
          <a:lstStyle/>
          <a:p>
            <a:pPr eaLnBrk="1" hangingPunct="1">
              <a:buFont typeface="Wingdings" panose="05000000000000000000" pitchFamily="2" charset="2"/>
              <a:buChar char="Ø"/>
            </a:pPr>
            <a:r>
              <a:rPr lang="en-US" dirty="0" smtClean="0">
                <a:ea typeface="ＭＳ Ｐゴシック" pitchFamily="34" charset="-128"/>
              </a:rPr>
              <a:t>Provides coverage for compensatory damages because of a “wrongful act” arising out of your operations </a:t>
            </a:r>
          </a:p>
          <a:p>
            <a:pPr eaLnBrk="1" hangingPunct="1">
              <a:buFont typeface="Wingdings" panose="05000000000000000000" pitchFamily="2" charset="2"/>
              <a:buChar char="Ø"/>
            </a:pPr>
            <a:r>
              <a:rPr lang="en-US" dirty="0" smtClean="0">
                <a:ea typeface="ＭＳ Ｐゴシック" pitchFamily="34" charset="-128"/>
              </a:rPr>
              <a:t>Definition of a wrongful act includes; any actual or alleged error, misstatement, or misleading statement by an insured</a:t>
            </a:r>
          </a:p>
          <a:p>
            <a:pPr eaLnBrk="1" hangingPunct="1">
              <a:buFont typeface="Wingdings" panose="05000000000000000000" pitchFamily="2" charset="2"/>
              <a:buChar char="Ø"/>
            </a:pPr>
            <a:r>
              <a:rPr lang="en-US" dirty="0" smtClean="0">
                <a:ea typeface="ＭＳ Ｐゴシック" pitchFamily="34" charset="-128"/>
              </a:rPr>
              <a:t>Any actual or alleged act, omission, neglect or breach of duty by an insured</a:t>
            </a:r>
          </a:p>
          <a:p>
            <a:pPr eaLnBrk="1" hangingPunct="1">
              <a:buFont typeface="Wingdings" panose="05000000000000000000" pitchFamily="2" charset="2"/>
              <a:buChar char="Ø"/>
            </a:pPr>
            <a:r>
              <a:rPr lang="en-US" dirty="0" smtClean="0">
                <a:ea typeface="ＭＳ Ｐゴシック" pitchFamily="34" charset="-128"/>
              </a:rPr>
              <a:t>Claims Example</a:t>
            </a:r>
          </a:p>
        </p:txBody>
      </p:sp>
    </p:spTree>
    <p:extLst>
      <p:ext uri="{BB962C8B-B14F-4D97-AF65-F5344CB8AC3E}">
        <p14:creationId xmlns:p14="http://schemas.microsoft.com/office/powerpoint/2010/main" val="1249838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7024744" cy="1143000"/>
          </a:xfrm>
        </p:spPr>
        <p:txBody>
          <a:bodyPr>
            <a:normAutofit fontScale="90000"/>
          </a:bodyPr>
          <a:lstStyle/>
          <a:p>
            <a:r>
              <a:rPr lang="en-CA" dirty="0" smtClean="0"/>
              <a:t>Non-Owned and Hired Automobile Liability Insurance</a:t>
            </a:r>
            <a:endParaRPr lang="en-CA" dirty="0"/>
          </a:p>
        </p:txBody>
      </p:sp>
      <p:sp>
        <p:nvSpPr>
          <p:cNvPr id="3" name="Content Placeholder 2"/>
          <p:cNvSpPr>
            <a:spLocks noGrp="1"/>
          </p:cNvSpPr>
          <p:nvPr>
            <p:ph idx="1"/>
          </p:nvPr>
        </p:nvSpPr>
        <p:spPr>
          <a:xfrm>
            <a:off x="609600" y="2323652"/>
            <a:ext cx="8077200" cy="3508977"/>
          </a:xfrm>
        </p:spPr>
        <p:txBody>
          <a:bodyPr>
            <a:normAutofit fontScale="85000" lnSpcReduction="20000"/>
          </a:bodyPr>
          <a:lstStyle/>
          <a:p>
            <a:r>
              <a:rPr lang="en-US" dirty="0"/>
              <a:t>to indemnify the Insured against the liability imposed by law upon the Insured for loss or damage arising </a:t>
            </a:r>
            <a:r>
              <a:rPr lang="en-US" dirty="0" smtClean="0"/>
              <a:t>from the </a:t>
            </a:r>
            <a:r>
              <a:rPr lang="en-US" dirty="0"/>
              <a:t>use or operation of any automobile not owned in whole or in part by or licensed in the name of the Insured, and resulting </a:t>
            </a:r>
            <a:r>
              <a:rPr lang="en-US" dirty="0" smtClean="0"/>
              <a:t>from Bodily Injury to or the Death of any person or damage to property of others not in the care, custody or control of the Insured subject to policy exclusions</a:t>
            </a:r>
          </a:p>
          <a:p>
            <a:r>
              <a:rPr lang="en-US" dirty="0" smtClean="0"/>
              <a:t>Additional Insureds – Every partner, officer or employee of the Insured</a:t>
            </a:r>
          </a:p>
          <a:p>
            <a:r>
              <a:rPr lang="en-US" dirty="0" smtClean="0"/>
              <a:t>Territory – within Canada or the United States of America</a:t>
            </a:r>
          </a:p>
          <a:p>
            <a:r>
              <a:rPr lang="en-US" dirty="0" smtClean="0"/>
              <a:t>Excludes automobiles hired or leased from others over 30 days</a:t>
            </a:r>
          </a:p>
          <a:p>
            <a:endParaRPr lang="en-CA" dirty="0"/>
          </a:p>
        </p:txBody>
      </p:sp>
      <p:sp>
        <p:nvSpPr>
          <p:cNvPr id="4" name="Slide Number Placeholder 3"/>
          <p:cNvSpPr>
            <a:spLocks noGrp="1"/>
          </p:cNvSpPr>
          <p:nvPr>
            <p:ph type="sldNum" sz="quarter" idx="12"/>
          </p:nvPr>
        </p:nvSpPr>
        <p:spPr/>
        <p:txBody>
          <a:bodyPr/>
          <a:lstStyle/>
          <a:p>
            <a:fld id="{0DB75073-6287-4851-82FB-AFB61C2EE0E6}" type="slidenum">
              <a:rPr lang="en-CA" smtClean="0"/>
              <a:pPr/>
              <a:t>7</a:t>
            </a:fld>
            <a:endParaRPr lang="en-CA"/>
          </a:p>
        </p:txBody>
      </p:sp>
    </p:spTree>
    <p:extLst>
      <p:ext uri="{BB962C8B-B14F-4D97-AF65-F5344CB8AC3E}">
        <p14:creationId xmlns:p14="http://schemas.microsoft.com/office/powerpoint/2010/main" val="2048416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67544" y="548680"/>
            <a:ext cx="7024744" cy="1143000"/>
          </a:xfrm>
        </p:spPr>
        <p:txBody>
          <a:bodyPr>
            <a:normAutofit fontScale="90000"/>
          </a:bodyPr>
          <a:lstStyle/>
          <a:p>
            <a:pPr eaLnBrk="1" hangingPunct="1"/>
            <a:r>
              <a:rPr lang="en-US" dirty="0" smtClean="0">
                <a:ea typeface="ＭＳ Ｐゴシック" pitchFamily="34" charset="-128"/>
              </a:rPr>
              <a:t>Industrial Alliance Accident Insurance Policy 100011346</a:t>
            </a:r>
          </a:p>
        </p:txBody>
      </p:sp>
      <p:sp>
        <p:nvSpPr>
          <p:cNvPr id="25603" name="Content Placeholder 2"/>
          <p:cNvSpPr>
            <a:spLocks noGrp="1"/>
          </p:cNvSpPr>
          <p:nvPr>
            <p:ph idx="1"/>
          </p:nvPr>
        </p:nvSpPr>
        <p:spPr>
          <a:xfrm>
            <a:off x="539552" y="1772816"/>
            <a:ext cx="8071048" cy="4429547"/>
          </a:xfrm>
        </p:spPr>
        <p:txBody>
          <a:bodyPr>
            <a:normAutofit fontScale="92500"/>
          </a:bodyPr>
          <a:lstStyle/>
          <a:p>
            <a:pPr eaLnBrk="1" hangingPunct="1">
              <a:lnSpc>
                <a:spcPct val="90000"/>
              </a:lnSpc>
              <a:buFontTx/>
              <a:buNone/>
            </a:pPr>
            <a:r>
              <a:rPr lang="en-US" sz="2800" dirty="0" smtClean="0">
                <a:solidFill>
                  <a:schemeClr val="tx1"/>
                </a:solidFill>
                <a:ea typeface="ＭＳ Ｐゴシック" pitchFamily="34" charset="-128"/>
              </a:rPr>
              <a:t>When does this coverage respond?</a:t>
            </a:r>
          </a:p>
          <a:p>
            <a:pPr eaLnBrk="1" hangingPunct="1">
              <a:lnSpc>
                <a:spcPct val="90000"/>
              </a:lnSpc>
              <a:buFont typeface="Wingdings" panose="05000000000000000000" pitchFamily="2" charset="2"/>
              <a:buChar char="Ø"/>
            </a:pPr>
            <a:r>
              <a:rPr lang="en-US" dirty="0" smtClean="0">
                <a:solidFill>
                  <a:schemeClr val="tx1"/>
                </a:solidFill>
                <a:ea typeface="ＭＳ Ｐゴシック" pitchFamily="34" charset="-128"/>
              </a:rPr>
              <a:t>When accidental bodily injury results in a covered loss </a:t>
            </a:r>
          </a:p>
          <a:p>
            <a:pPr eaLnBrk="1" hangingPunct="1">
              <a:lnSpc>
                <a:spcPct val="90000"/>
              </a:lnSpc>
              <a:buFont typeface="Wingdings" panose="05000000000000000000" pitchFamily="2" charset="2"/>
              <a:buChar char="Ø"/>
            </a:pPr>
            <a:r>
              <a:rPr lang="en-US" dirty="0" smtClean="0">
                <a:solidFill>
                  <a:schemeClr val="tx1"/>
                </a:solidFill>
                <a:ea typeface="ＭＳ Ｐゴシック" pitchFamily="34" charset="-128"/>
              </a:rPr>
              <a:t>Insured Persons – Youth players, adult players, coaches, managers and officials of the Policyholder</a:t>
            </a:r>
          </a:p>
          <a:p>
            <a:pPr eaLnBrk="1" hangingPunct="1">
              <a:lnSpc>
                <a:spcPct val="90000"/>
              </a:lnSpc>
              <a:buFont typeface="Wingdings" panose="05000000000000000000" pitchFamily="2" charset="2"/>
              <a:buChar char="Ø"/>
            </a:pPr>
            <a:r>
              <a:rPr lang="en-US" dirty="0" smtClean="0">
                <a:solidFill>
                  <a:schemeClr val="tx1"/>
                </a:solidFill>
                <a:ea typeface="ＭＳ Ｐゴシック" pitchFamily="34" charset="-128"/>
              </a:rPr>
              <a:t>Principal Sum - $25,000, benefit amounts as outlined on policy</a:t>
            </a:r>
          </a:p>
          <a:p>
            <a:pPr eaLnBrk="1" hangingPunct="1">
              <a:lnSpc>
                <a:spcPct val="90000"/>
              </a:lnSpc>
              <a:buFont typeface="Wingdings" panose="05000000000000000000" pitchFamily="2" charset="2"/>
              <a:buChar char="Ø"/>
            </a:pPr>
            <a:r>
              <a:rPr lang="en-US" dirty="0" smtClean="0">
                <a:solidFill>
                  <a:schemeClr val="tx1"/>
                </a:solidFill>
                <a:ea typeface="ＭＳ Ｐゴシック" pitchFamily="34" charset="-128"/>
              </a:rPr>
              <a:t>Aggregate limit - $1,000,000 any one accident</a:t>
            </a:r>
          </a:p>
          <a:p>
            <a:pPr eaLnBrk="1" hangingPunct="1">
              <a:lnSpc>
                <a:spcPct val="90000"/>
              </a:lnSpc>
              <a:buFont typeface="Wingdings" panose="05000000000000000000" pitchFamily="2" charset="2"/>
              <a:buChar char="Ø"/>
            </a:pPr>
            <a:r>
              <a:rPr lang="en-US" dirty="0" smtClean="0">
                <a:solidFill>
                  <a:schemeClr val="tx1"/>
                </a:solidFill>
                <a:ea typeface="ＭＳ Ｐゴシック" pitchFamily="34" charset="-128"/>
              </a:rPr>
              <a:t>Coverage responds as "excess” </a:t>
            </a:r>
          </a:p>
          <a:p>
            <a:pPr lvl="1">
              <a:lnSpc>
                <a:spcPct val="90000"/>
              </a:lnSpc>
              <a:buFont typeface="Wingdings" panose="05000000000000000000" pitchFamily="2" charset="2"/>
              <a:buChar char="Ø"/>
            </a:pPr>
            <a:r>
              <a:rPr lang="en-US" dirty="0" smtClean="0">
                <a:solidFill>
                  <a:schemeClr val="tx1"/>
                </a:solidFill>
                <a:ea typeface="ＭＳ Ｐゴシック" pitchFamily="34" charset="-128"/>
              </a:rPr>
              <a:t>Requires all other collectable insurance (such as parent's health insurance) to respond first.</a:t>
            </a:r>
          </a:p>
          <a:p>
            <a:pPr eaLnBrk="1" hangingPunct="1">
              <a:lnSpc>
                <a:spcPct val="90000"/>
              </a:lnSpc>
              <a:buFont typeface="Wingdings" panose="05000000000000000000" pitchFamily="2" charset="2"/>
              <a:buChar char="Ø"/>
            </a:pPr>
            <a:r>
              <a:rPr lang="en-US" dirty="0" smtClean="0">
                <a:solidFill>
                  <a:schemeClr val="tx1"/>
                </a:solidFill>
                <a:ea typeface="ＭＳ Ｐゴシック" pitchFamily="34" charset="-128"/>
              </a:rPr>
              <a:t>$0 Deductible to injured participant for a claim made under this policy</a:t>
            </a:r>
          </a:p>
          <a:p>
            <a:pPr marL="68580" indent="0" eaLnBrk="1" hangingPunct="1">
              <a:lnSpc>
                <a:spcPct val="90000"/>
              </a:lnSpc>
              <a:buNone/>
            </a:pPr>
            <a:endParaRPr lang="en-US" b="1" dirty="0" smtClean="0">
              <a:solidFill>
                <a:schemeClr val="tx1"/>
              </a:solidFill>
              <a:ea typeface="ＭＳ Ｐゴシック" pitchFamily="34" charset="-128"/>
            </a:endParaRPr>
          </a:p>
          <a:p>
            <a:pPr marL="68580" indent="0" eaLnBrk="1" hangingPunct="1">
              <a:buNone/>
            </a:pPr>
            <a:endParaRPr lang="en-US" b="1" dirty="0" smtClean="0">
              <a:ea typeface="ＭＳ Ｐゴシック" pitchFamily="34" charset="-128"/>
            </a:endParaRPr>
          </a:p>
        </p:txBody>
      </p:sp>
    </p:spTree>
    <p:extLst>
      <p:ext uri="{BB962C8B-B14F-4D97-AF65-F5344CB8AC3E}">
        <p14:creationId xmlns:p14="http://schemas.microsoft.com/office/powerpoint/2010/main" val="1987191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539552" y="762000"/>
            <a:ext cx="7461448" cy="1143000"/>
          </a:xfrm>
        </p:spPr>
        <p:txBody>
          <a:bodyPr>
            <a:noAutofit/>
          </a:bodyPr>
          <a:lstStyle/>
          <a:p>
            <a:pPr eaLnBrk="1" hangingPunct="1"/>
            <a:r>
              <a:rPr lang="en-US" sz="3200" dirty="0" smtClean="0">
                <a:ea typeface="ＭＳ Ｐゴシック" pitchFamily="34" charset="-128"/>
              </a:rPr>
              <a:t>Industrial Alliance Out of Country Medical Insurance Policy 100011347</a:t>
            </a:r>
          </a:p>
        </p:txBody>
      </p:sp>
      <p:sp>
        <p:nvSpPr>
          <p:cNvPr id="30723" name="Content Placeholder 2"/>
          <p:cNvSpPr>
            <a:spLocks noGrp="1"/>
          </p:cNvSpPr>
          <p:nvPr>
            <p:ph idx="1"/>
          </p:nvPr>
        </p:nvSpPr>
        <p:spPr>
          <a:xfrm>
            <a:off x="609600" y="1905000"/>
            <a:ext cx="7662863" cy="4572000"/>
          </a:xfrm>
        </p:spPr>
        <p:txBody>
          <a:bodyPr>
            <a:normAutofit lnSpcReduction="10000"/>
          </a:bodyPr>
          <a:lstStyle/>
          <a:p>
            <a:pPr>
              <a:buFont typeface="Wingdings" panose="05000000000000000000" pitchFamily="2" charset="2"/>
              <a:buChar char="Ø"/>
            </a:pPr>
            <a:r>
              <a:rPr lang="en-US" sz="2000" b="1" dirty="0" smtClean="0">
                <a:solidFill>
                  <a:schemeClr val="tx1"/>
                </a:solidFill>
                <a:ea typeface="ＭＳ Ｐゴシック" pitchFamily="34" charset="-128"/>
              </a:rPr>
              <a:t>Insured Persons </a:t>
            </a:r>
            <a:r>
              <a:rPr lang="en-US" sz="2000" dirty="0" smtClean="0">
                <a:solidFill>
                  <a:schemeClr val="tx1"/>
                </a:solidFill>
                <a:ea typeface="ＭＳ Ｐゴシック" pitchFamily="34" charset="-128"/>
              </a:rPr>
              <a:t>– Youth players, adult players, coaches, managers and officials of the Policyholder under the age of 70 who are Canadian residents covered under the health insurance plan of their province of Residence $2,000,000 lifetime maximum limit per Insured Person, subject to specific limits as outlined in policy</a:t>
            </a:r>
          </a:p>
          <a:p>
            <a:pPr>
              <a:buFont typeface="Wingdings" panose="05000000000000000000" pitchFamily="2" charset="2"/>
              <a:buChar char="Ø"/>
            </a:pPr>
            <a:r>
              <a:rPr lang="en-US" sz="2000" dirty="0">
                <a:solidFill>
                  <a:schemeClr val="tx1"/>
                </a:solidFill>
                <a:ea typeface="ＭＳ Ｐゴシック" pitchFamily="34" charset="-128"/>
              </a:rPr>
              <a:t>Pre-existing conditions are not covered </a:t>
            </a:r>
            <a:r>
              <a:rPr lang="en-US" sz="2000" dirty="0" smtClean="0">
                <a:solidFill>
                  <a:schemeClr val="tx1"/>
                </a:solidFill>
                <a:ea typeface="ＭＳ Ｐゴシック" pitchFamily="34" charset="-128"/>
              </a:rPr>
              <a:t>except as outlined in policy</a:t>
            </a:r>
            <a:endParaRPr lang="en-US" sz="2000" dirty="0">
              <a:solidFill>
                <a:schemeClr val="tx1"/>
              </a:solidFill>
              <a:ea typeface="ＭＳ Ｐゴシック" pitchFamily="34" charset="-128"/>
            </a:endParaRPr>
          </a:p>
          <a:p>
            <a:pPr eaLnBrk="1" hangingPunct="1">
              <a:buFont typeface="Wingdings" panose="05000000000000000000" pitchFamily="2" charset="2"/>
              <a:buChar char="Ø"/>
            </a:pPr>
            <a:r>
              <a:rPr lang="en-US" sz="2000" dirty="0" smtClean="0">
                <a:solidFill>
                  <a:schemeClr val="tx1"/>
                </a:solidFill>
                <a:ea typeface="ＭＳ Ｐゴシック" pitchFamily="34" charset="-128"/>
              </a:rPr>
              <a:t>No coverage for any person outside Canada in excess of 45 days</a:t>
            </a:r>
          </a:p>
          <a:p>
            <a:pPr eaLnBrk="1" hangingPunct="1">
              <a:buFont typeface="Wingdings" panose="05000000000000000000" pitchFamily="2" charset="2"/>
              <a:buChar char="Ø"/>
            </a:pPr>
            <a:r>
              <a:rPr lang="en-US" sz="2000" dirty="0" smtClean="0">
                <a:solidFill>
                  <a:schemeClr val="tx1"/>
                </a:solidFill>
                <a:ea typeface="ＭＳ Ｐゴシック" pitchFamily="34" charset="-128"/>
              </a:rPr>
              <a:t>Amounts payable are excess of any amounts available or collectable by basic health services of the province of residence and will be coordinated if coverage available through another plan of insurance as per CLHIA </a:t>
            </a:r>
            <a:r>
              <a:rPr lang="en-US" sz="2000" dirty="0" smtClean="0">
                <a:solidFill>
                  <a:schemeClr val="tx1"/>
                </a:solidFill>
                <a:ea typeface="ＭＳ Ｐゴシック" pitchFamily="34" charset="-128"/>
              </a:rPr>
              <a:t>guidelines</a:t>
            </a:r>
            <a:endParaRPr lang="en-US" sz="2000" dirty="0" smtClean="0">
              <a:solidFill>
                <a:schemeClr val="tx1"/>
              </a:solidFill>
              <a:ea typeface="ＭＳ Ｐゴシック" pitchFamily="34" charset="-128"/>
            </a:endParaRPr>
          </a:p>
        </p:txBody>
      </p:sp>
    </p:spTree>
    <p:extLst>
      <p:ext uri="{BB962C8B-B14F-4D97-AF65-F5344CB8AC3E}">
        <p14:creationId xmlns:p14="http://schemas.microsoft.com/office/powerpoint/2010/main" val="42921246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594</Words>
  <Application>Microsoft Office PowerPoint</Application>
  <PresentationFormat>On-screen Show (4:3)</PresentationFormat>
  <Paragraphs>56</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PowerPoint Presentation</vt:lpstr>
      <vt:lpstr>Sask Sport Requirements</vt:lpstr>
      <vt:lpstr>SSA Insurance Coverage</vt:lpstr>
      <vt:lpstr>All Sport Liability Insurance - Policy AL4440 </vt:lpstr>
      <vt:lpstr>General Liability Insurance </vt:lpstr>
      <vt:lpstr>Directors &amp; Officers Liability </vt:lpstr>
      <vt:lpstr>Non-Owned and Hired Automobile Liability Insurance</vt:lpstr>
      <vt:lpstr>Industrial Alliance Accident Insurance Policy 100011346</vt:lpstr>
      <vt:lpstr>Industrial Alliance Out of Country Medical Insurance Policy 100011347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Glenda Danbrook</dc:creator>
  <cp:lastModifiedBy>Doug Pederson</cp:lastModifiedBy>
  <cp:revision>41</cp:revision>
  <dcterms:created xsi:type="dcterms:W3CDTF">2014-04-07T19:31:22Z</dcterms:created>
  <dcterms:modified xsi:type="dcterms:W3CDTF">2020-04-21T21:50:18Z</dcterms:modified>
</cp:coreProperties>
</file>