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4528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36955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6071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0064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0982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69091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9,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8938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9,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0402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9,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5548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857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263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9,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448045193"/>
      </p:ext>
    </p:extLst>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07" r:id="rId6"/>
    <p:sldLayoutId id="2147483803" r:id="rId7"/>
    <p:sldLayoutId id="2147483804" r:id="rId8"/>
    <p:sldLayoutId id="2147483805" r:id="rId9"/>
    <p:sldLayoutId id="2147483806" r:id="rId10"/>
    <p:sldLayoutId id="2147483808"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dsraiexecutive@gmail.com" TargetMode="External"/><Relationship Id="rId2" Type="http://schemas.openxmlformats.org/officeDocument/2006/relationships/hyperlink" Target="http://www.sdsrai.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askatoonadultsoccer.com/" TargetMode="External"/><Relationship Id="rId2" Type="http://schemas.openxmlformats.org/officeDocument/2006/relationships/hyperlink" Target="http://www.saskatoonyouthsoccer.c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54">
            <a:extLst>
              <a:ext uri="{FF2B5EF4-FFF2-40B4-BE49-F238E27FC236}">
                <a16:creationId xmlns:a16="http://schemas.microsoft.com/office/drawing/2014/main" id="{1F6964C7-4422-41D3-BFD7-121069A329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6">
            <a:extLst>
              <a:ext uri="{FF2B5EF4-FFF2-40B4-BE49-F238E27FC236}">
                <a16:creationId xmlns:a16="http://schemas.microsoft.com/office/drawing/2014/main" id="{0569CB96-0A96-471A-BF21-CCA92128DB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9" name="Freeform: Shape 58">
            <a:extLst>
              <a:ext uri="{FF2B5EF4-FFF2-40B4-BE49-F238E27FC236}">
                <a16:creationId xmlns:a16="http://schemas.microsoft.com/office/drawing/2014/main" id="{A5A34984-5CF0-4646-BBCE-D71144386C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28406" cy="6858000"/>
          </a:xfrm>
          <a:custGeom>
            <a:avLst/>
            <a:gdLst>
              <a:gd name="connsiteX0" fmla="*/ 0 w 7928406"/>
              <a:gd name="connsiteY0" fmla="*/ 0 h 6858000"/>
              <a:gd name="connsiteX1" fmla="*/ 7127397 w 7928406"/>
              <a:gd name="connsiteY1" fmla="*/ 0 h 6858000"/>
              <a:gd name="connsiteX2" fmla="*/ 7302120 w 7928406"/>
              <a:gd name="connsiteY2" fmla="*/ 279455 h 6858000"/>
              <a:gd name="connsiteX3" fmla="*/ 7928406 w 7928406"/>
              <a:gd name="connsiteY3" fmla="*/ 3061922 h 6858000"/>
              <a:gd name="connsiteX4" fmla="*/ 7746627 w 7928406"/>
              <a:gd name="connsiteY4" fmla="*/ 4515619 h 6858000"/>
              <a:gd name="connsiteX5" fmla="*/ 7201289 w 7928406"/>
              <a:gd name="connsiteY5" fmla="*/ 5969316 h 6858000"/>
              <a:gd name="connsiteX6" fmla="*/ 6608022 w 7928406"/>
              <a:gd name="connsiteY6" fmla="*/ 6777438 h 6858000"/>
              <a:gd name="connsiteX7" fmla="*/ 6529065 w 7928406"/>
              <a:gd name="connsiteY7" fmla="*/ 6858000 h 6858000"/>
              <a:gd name="connsiteX8" fmla="*/ 0 w 7928406"/>
              <a:gd name="connsiteY8" fmla="*/ 6858000 h 6858000"/>
              <a:gd name="connsiteX9" fmla="*/ 0 w 7928406"/>
              <a:gd name="connsiteY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28406" h="6858000">
                <a:moveTo>
                  <a:pt x="0" y="0"/>
                </a:moveTo>
                <a:lnTo>
                  <a:pt x="7127397" y="0"/>
                </a:lnTo>
                <a:lnTo>
                  <a:pt x="7302120" y="279455"/>
                </a:lnTo>
                <a:cubicBezTo>
                  <a:pt x="7719644" y="1021447"/>
                  <a:pt x="7928406" y="1948936"/>
                  <a:pt x="7928406" y="3061922"/>
                </a:cubicBezTo>
                <a:cubicBezTo>
                  <a:pt x="7928406" y="3516203"/>
                  <a:pt x="7867813" y="3970483"/>
                  <a:pt x="7746627" y="4515619"/>
                </a:cubicBezTo>
                <a:cubicBezTo>
                  <a:pt x="7595144" y="5030470"/>
                  <a:pt x="7443661" y="5515036"/>
                  <a:pt x="7201289" y="5969316"/>
                </a:cubicBezTo>
                <a:cubicBezTo>
                  <a:pt x="7019510" y="6275955"/>
                  <a:pt x="6820689" y="6544265"/>
                  <a:pt x="6608022" y="6777438"/>
                </a:cubicBezTo>
                <a:lnTo>
                  <a:pt x="6529065" y="6858000"/>
                </a:lnTo>
                <a:lnTo>
                  <a:pt x="0" y="6858000"/>
                </a:lnTo>
                <a:lnTo>
                  <a:pt x="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01DC28C0-164F-4F05-9C19-0D4EDB90B6FD}"/>
              </a:ext>
            </a:extLst>
          </p:cNvPr>
          <p:cNvSpPr>
            <a:spLocks noGrp="1"/>
          </p:cNvSpPr>
          <p:nvPr>
            <p:ph type="ctrTitle"/>
          </p:nvPr>
        </p:nvSpPr>
        <p:spPr>
          <a:xfrm>
            <a:off x="720000" y="720000"/>
            <a:ext cx="5015638" cy="2804400"/>
          </a:xfrm>
        </p:spPr>
        <p:txBody>
          <a:bodyPr>
            <a:normAutofit fontScale="90000"/>
          </a:bodyPr>
          <a:lstStyle/>
          <a:p>
            <a:r>
              <a:rPr lang="en-CA" dirty="0"/>
              <a:t>SDSRAI Outdoor 2021 Refresher Clinic</a:t>
            </a:r>
          </a:p>
        </p:txBody>
      </p:sp>
      <p:sp>
        <p:nvSpPr>
          <p:cNvPr id="3" name="Subtitle 2">
            <a:extLst>
              <a:ext uri="{FF2B5EF4-FFF2-40B4-BE49-F238E27FC236}">
                <a16:creationId xmlns:a16="http://schemas.microsoft.com/office/drawing/2014/main" id="{45B7DE19-2CFD-49A2-B0A1-638746F3CFB0}"/>
              </a:ext>
            </a:extLst>
          </p:cNvPr>
          <p:cNvSpPr>
            <a:spLocks noGrp="1"/>
          </p:cNvSpPr>
          <p:nvPr>
            <p:ph type="subTitle" idx="1"/>
          </p:nvPr>
        </p:nvSpPr>
        <p:spPr>
          <a:xfrm>
            <a:off x="720000" y="3830399"/>
            <a:ext cx="5015638" cy="1936800"/>
          </a:xfrm>
        </p:spPr>
        <p:txBody>
          <a:bodyPr>
            <a:normAutofit/>
          </a:bodyPr>
          <a:lstStyle/>
          <a:p>
            <a:endParaRPr lang="en-CA" dirty="0">
              <a:solidFill>
                <a:schemeClr val="tx2">
                  <a:lumMod val="90000"/>
                </a:schemeClr>
              </a:solidFill>
            </a:endParaRPr>
          </a:p>
        </p:txBody>
      </p:sp>
      <p:pic>
        <p:nvPicPr>
          <p:cNvPr id="51" name="Picture 50" descr="A close up of a sign&#10;&#10;Description automatically generated">
            <a:extLst>
              <a:ext uri="{FF2B5EF4-FFF2-40B4-BE49-F238E27FC236}">
                <a16:creationId xmlns:a16="http://schemas.microsoft.com/office/drawing/2014/main" id="{1C0D009D-7B15-496C-A135-775C06E8E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300" y="435879"/>
            <a:ext cx="4838700" cy="942975"/>
          </a:xfrm>
          <a:prstGeom prst="rect">
            <a:avLst/>
          </a:prstGeom>
        </p:spPr>
      </p:pic>
      <p:pic>
        <p:nvPicPr>
          <p:cNvPr id="8" name="Picture 7" descr="Text&#10;&#10;Description automatically generated">
            <a:extLst>
              <a:ext uri="{FF2B5EF4-FFF2-40B4-BE49-F238E27FC236}">
                <a16:creationId xmlns:a16="http://schemas.microsoft.com/office/drawing/2014/main" id="{12AC3AB6-50CB-4D00-900C-3B09015D16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4340" y="4766400"/>
            <a:ext cx="2371725" cy="1905000"/>
          </a:xfrm>
          <a:prstGeom prst="rect">
            <a:avLst/>
          </a:prstGeom>
        </p:spPr>
      </p:pic>
      <p:pic>
        <p:nvPicPr>
          <p:cNvPr id="10" name="Picture 9" descr="Logo&#10;&#10;Description automatically generated">
            <a:extLst>
              <a:ext uri="{FF2B5EF4-FFF2-40B4-BE49-F238E27FC236}">
                <a16:creationId xmlns:a16="http://schemas.microsoft.com/office/drawing/2014/main" id="{7FA2EA32-9730-4CAC-9986-6673138019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1649" y="1701027"/>
            <a:ext cx="5143500" cy="2743200"/>
          </a:xfrm>
          <a:prstGeom prst="rect">
            <a:avLst/>
          </a:prstGeom>
        </p:spPr>
      </p:pic>
    </p:spTree>
    <p:extLst>
      <p:ext uri="{BB962C8B-B14F-4D97-AF65-F5344CB8AC3E}">
        <p14:creationId xmlns:p14="http://schemas.microsoft.com/office/powerpoint/2010/main" val="89077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4A5B8E85-7FA6-4903-A873-0F63B653BCF1}"/>
              </a:ext>
            </a:extLst>
          </p:cNvPr>
          <p:cNvSpPr>
            <a:spLocks noGrp="1"/>
          </p:cNvSpPr>
          <p:nvPr>
            <p:ph type="title"/>
          </p:nvPr>
        </p:nvSpPr>
        <p:spPr>
          <a:xfrm>
            <a:off x="720000" y="619200"/>
            <a:ext cx="6923813" cy="1477328"/>
          </a:xfrm>
        </p:spPr>
        <p:txBody>
          <a:bodyPr>
            <a:normAutofit/>
          </a:bodyPr>
          <a:lstStyle/>
          <a:p>
            <a:r>
              <a:rPr lang="en-CA" dirty="0"/>
              <a:t>Player Equipment </a:t>
            </a:r>
          </a:p>
        </p:txBody>
      </p:sp>
      <p:sp>
        <p:nvSpPr>
          <p:cNvPr id="3" name="Content Placeholder 2">
            <a:extLst>
              <a:ext uri="{FF2B5EF4-FFF2-40B4-BE49-F238E27FC236}">
                <a16:creationId xmlns:a16="http://schemas.microsoft.com/office/drawing/2014/main" id="{BF65CFE3-5317-4DE8-9F9B-60C453443EA0}"/>
              </a:ext>
            </a:extLst>
          </p:cNvPr>
          <p:cNvSpPr>
            <a:spLocks noGrp="1"/>
          </p:cNvSpPr>
          <p:nvPr>
            <p:ph idx="1"/>
          </p:nvPr>
        </p:nvSpPr>
        <p:spPr>
          <a:xfrm>
            <a:off x="720000" y="1192696"/>
            <a:ext cx="10716487" cy="5512904"/>
          </a:xfrm>
        </p:spPr>
        <p:txBody>
          <a:bodyPr>
            <a:normAutofit fontScale="92500" lnSpcReduction="20000"/>
          </a:bodyPr>
          <a:lstStyle/>
          <a:p>
            <a:r>
              <a:rPr lang="en-US" b="1" kern="50" dirty="0">
                <a:effectLst/>
                <a:ea typeface="Times New Roman" panose="02020603050405020304" pitchFamily="18" charset="0"/>
              </a:rPr>
              <a:t>Compulsory Equipment</a:t>
            </a:r>
          </a:p>
          <a:p>
            <a:pPr marL="0" indent="0">
              <a:buNone/>
            </a:pPr>
            <a:r>
              <a:rPr lang="en-US" kern="50" dirty="0">
                <a:effectLst/>
                <a:ea typeface="Times New Roman" panose="02020603050405020304" pitchFamily="18" charset="0"/>
              </a:rPr>
              <a:t>Check the players to make sure they are wearing the proper compulsory equipment. Shirt, Shorts, Socks, </a:t>
            </a:r>
            <a:r>
              <a:rPr lang="en-US" kern="50" dirty="0" err="1">
                <a:effectLst/>
                <a:ea typeface="Times New Roman" panose="02020603050405020304" pitchFamily="18" charset="0"/>
              </a:rPr>
              <a:t>Shinguards</a:t>
            </a:r>
            <a:r>
              <a:rPr lang="en-US" kern="50" dirty="0">
                <a:effectLst/>
                <a:ea typeface="Times New Roman" panose="02020603050405020304" pitchFamily="18" charset="0"/>
              </a:rPr>
              <a:t>, Safe and proper footwear. No footwear containing metal studs are to be allowed on turf fields.</a:t>
            </a:r>
            <a:endParaRPr lang="en-CA" kern="50" dirty="0">
              <a:effectLst/>
              <a:ea typeface="Times New Roman" panose="02020603050405020304" pitchFamily="18" charset="0"/>
            </a:endParaRPr>
          </a:p>
          <a:p>
            <a:r>
              <a:rPr lang="en-US" b="1" kern="50" dirty="0">
                <a:effectLst/>
                <a:ea typeface="Times New Roman" panose="02020603050405020304" pitchFamily="18" charset="0"/>
              </a:rPr>
              <a:t>Jewelry</a:t>
            </a:r>
          </a:p>
          <a:p>
            <a:pPr marL="0" indent="0">
              <a:buNone/>
            </a:pPr>
            <a:r>
              <a:rPr lang="en-US" kern="50" dirty="0">
                <a:effectLst/>
                <a:ea typeface="Times New Roman" panose="02020603050405020304" pitchFamily="18" charset="0"/>
              </a:rPr>
              <a:t>All referees must enforce the no jewelry law. Jewelry is not permitted to be taped. The only exceptions are Medic Alert bracelets. Non-compliance means that player does not play. Please note this applies to referees as well.</a:t>
            </a:r>
          </a:p>
          <a:p>
            <a:pPr>
              <a:tabLst>
                <a:tab pos="342900" algn="l"/>
              </a:tabLst>
            </a:pPr>
            <a:r>
              <a:rPr lang="en-US" b="1" kern="50" dirty="0">
                <a:ea typeface="Times New Roman" panose="02020603050405020304" pitchFamily="18" charset="0"/>
              </a:rPr>
              <a:t>C</a:t>
            </a:r>
            <a:r>
              <a:rPr lang="en-US" b="1" kern="50" dirty="0">
                <a:effectLst/>
                <a:ea typeface="Times New Roman" panose="02020603050405020304" pitchFamily="18" charset="0"/>
              </a:rPr>
              <a:t>asts and Braces </a:t>
            </a:r>
          </a:p>
          <a:p>
            <a:pPr marL="0" indent="0">
              <a:buNone/>
              <a:tabLst>
                <a:tab pos="342900" algn="l"/>
              </a:tabLst>
            </a:pPr>
            <a:r>
              <a:rPr lang="en-US" kern="50" dirty="0">
                <a:effectLst/>
                <a:ea typeface="Times New Roman" panose="02020603050405020304" pitchFamily="18" charset="0"/>
              </a:rPr>
              <a:t>Hard plaster casts are considered to pose a danger to both the player wearing the cast and other players. Players wearing a hard plaster casts are not permitted to play. Even if players try to wrap it with soft material this is still not allowed. Players wearing a soft, lightweight cast will be permitted to play. If a player is wearing a knee brace, the player must have a soft material covering the knee brace. It is at the referee’s discretion to deem the knee brace safe upon inspection of the covering. (All hard/sharp edges must be covered to avoid any other players’ possible injury</a:t>
            </a:r>
            <a:r>
              <a:rPr lang="en-US" kern="50" dirty="0">
                <a:ea typeface="Times New Roman" panose="02020603050405020304" pitchFamily="18" charset="0"/>
              </a:rPr>
              <a:t>).</a:t>
            </a:r>
            <a:endParaRPr lang="en-CA" kern="50" dirty="0">
              <a:ea typeface="Times New Roman" panose="02020603050405020304" pitchFamily="18" charset="0"/>
            </a:endParaRPr>
          </a:p>
          <a:p>
            <a:pPr>
              <a:tabLst>
                <a:tab pos="342900" algn="l"/>
              </a:tabLst>
            </a:pPr>
            <a:endParaRPr lang="en-CA" sz="1800" kern="50" dirty="0">
              <a:effectLst/>
              <a:latin typeface="Times New Roman" panose="02020603050405020304" pitchFamily="18" charset="0"/>
              <a:ea typeface="Times New Roman" panose="02020603050405020304" pitchFamily="18" charset="0"/>
            </a:endParaRPr>
          </a:p>
          <a:p>
            <a:endParaRPr lang="en-CA" sz="4800" dirty="0"/>
          </a:p>
        </p:txBody>
      </p:sp>
    </p:spTree>
    <p:extLst>
      <p:ext uri="{BB962C8B-B14F-4D97-AF65-F5344CB8AC3E}">
        <p14:creationId xmlns:p14="http://schemas.microsoft.com/office/powerpoint/2010/main" val="182428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922F8C76-F344-4A4F-9DBD-24A433661F70}"/>
              </a:ext>
            </a:extLst>
          </p:cNvPr>
          <p:cNvSpPr>
            <a:spLocks noGrp="1"/>
          </p:cNvSpPr>
          <p:nvPr>
            <p:ph type="title"/>
          </p:nvPr>
        </p:nvSpPr>
        <p:spPr>
          <a:xfrm>
            <a:off x="720000" y="619200"/>
            <a:ext cx="6923813" cy="739775"/>
          </a:xfrm>
        </p:spPr>
        <p:txBody>
          <a:bodyPr>
            <a:normAutofit fontScale="90000"/>
          </a:bodyPr>
          <a:lstStyle/>
          <a:p>
            <a:r>
              <a:rPr lang="en-CA" dirty="0"/>
              <a:t>COVID-19 Amended Rules (Adult Soccer Only)</a:t>
            </a:r>
          </a:p>
        </p:txBody>
      </p:sp>
      <p:sp>
        <p:nvSpPr>
          <p:cNvPr id="3" name="Content Placeholder 2">
            <a:extLst>
              <a:ext uri="{FF2B5EF4-FFF2-40B4-BE49-F238E27FC236}">
                <a16:creationId xmlns:a16="http://schemas.microsoft.com/office/drawing/2014/main" id="{904D0FDB-C310-4048-B7D2-7813C1CF8657}"/>
              </a:ext>
            </a:extLst>
          </p:cNvPr>
          <p:cNvSpPr>
            <a:spLocks noGrp="1"/>
          </p:cNvSpPr>
          <p:nvPr>
            <p:ph idx="1"/>
          </p:nvPr>
        </p:nvSpPr>
        <p:spPr>
          <a:xfrm>
            <a:off x="720000" y="1205948"/>
            <a:ext cx="10716487" cy="5652052"/>
          </a:xfrm>
        </p:spPr>
        <p:txBody>
          <a:bodyPr>
            <a:normAutofit fontScale="25000" lnSpcReduction="20000"/>
          </a:bodyPr>
          <a:lstStyle/>
          <a:p>
            <a:pPr marL="0" indent="0">
              <a:buNone/>
            </a:pPr>
            <a:endParaRPr lang="en-CA" sz="6800" b="1" dirty="0"/>
          </a:p>
          <a:p>
            <a:r>
              <a:rPr lang="en-CA" sz="6800" b="1" dirty="0"/>
              <a:t>Throw-ins</a:t>
            </a:r>
            <a:endParaRPr lang="en-CA" sz="6800" dirty="0"/>
          </a:p>
          <a:p>
            <a:pPr marL="0" indent="0">
              <a:buNone/>
            </a:pPr>
            <a:r>
              <a:rPr lang="en-CA" sz="6800" dirty="0"/>
              <a:t>Throw-Ins are not permitted. The ball must be kicked into play. All other requirements of a Throw-In</a:t>
            </a:r>
            <a:r>
              <a:rPr lang="en-CA" sz="6800" b="1" dirty="0"/>
              <a:t> </a:t>
            </a:r>
            <a:r>
              <a:rPr lang="en-CA" sz="6800" dirty="0"/>
              <a:t>regarding Law 15 will still be applied. After the first verbal warning, failure to comply will result in a kick-in to the opposing team.</a:t>
            </a:r>
          </a:p>
          <a:p>
            <a:r>
              <a:rPr lang="en-CA" sz="6800" b="1" dirty="0"/>
              <a:t>THE DROP BALL:</a:t>
            </a:r>
            <a:endParaRPr lang="en-CA" sz="6800" dirty="0"/>
          </a:p>
          <a:p>
            <a:pPr marL="0" indent="0">
              <a:buNone/>
            </a:pPr>
            <a:r>
              <a:rPr lang="en-CA" sz="6800" dirty="0"/>
              <a:t>Requirement has been removed to reduce the handling of the ball and has been converted to an indirect free kick. If an injury occurs, the team that had possession of the ball should be given possession to restart with an indirect free-kick at the point where the ball was last when play was stopped. </a:t>
            </a:r>
          </a:p>
          <a:p>
            <a:r>
              <a:rPr lang="en-CA" sz="6800" dirty="0"/>
              <a:t> </a:t>
            </a:r>
            <a:r>
              <a:rPr lang="en-CA" sz="6800" b="1" dirty="0"/>
              <a:t>COIN TOSS:</a:t>
            </a:r>
            <a:endParaRPr lang="en-CA" sz="6800" dirty="0"/>
          </a:p>
          <a:p>
            <a:pPr marL="0" indent="0">
              <a:buNone/>
            </a:pPr>
            <a:r>
              <a:rPr lang="en-CA" sz="6800" dirty="0"/>
              <a:t>There will be no gathering at a coin toss. The Home team chooses prior to start of the game which side they want to defend, every game, at every level. Quick, Easy, Lets go!</a:t>
            </a:r>
          </a:p>
          <a:p>
            <a:r>
              <a:rPr lang="en-CA" sz="6800" b="1" dirty="0"/>
              <a:t>Game Sheet I.D. Card Checking:</a:t>
            </a:r>
            <a:endParaRPr lang="en-CA" sz="6800" dirty="0"/>
          </a:p>
          <a:p>
            <a:pPr marL="0" indent="0">
              <a:buNone/>
            </a:pPr>
            <a:r>
              <a:rPr lang="en-CA" sz="6800" dirty="0"/>
              <a:t>The Referee will not be physically handling player’s IDs; however, they will only view the player’s ID at arms length and mark the game sheet of their attendance and participation in the game.  </a:t>
            </a:r>
          </a:p>
          <a:p>
            <a:endParaRPr lang="en-CA" sz="1600" dirty="0"/>
          </a:p>
        </p:txBody>
      </p:sp>
    </p:spTree>
    <p:extLst>
      <p:ext uri="{BB962C8B-B14F-4D97-AF65-F5344CB8AC3E}">
        <p14:creationId xmlns:p14="http://schemas.microsoft.com/office/powerpoint/2010/main" val="147573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A9BA3135-7597-43B2-8A66-5F040C66A17A}"/>
              </a:ext>
            </a:extLst>
          </p:cNvPr>
          <p:cNvSpPr>
            <a:spLocks noGrp="1"/>
          </p:cNvSpPr>
          <p:nvPr>
            <p:ph type="title"/>
          </p:nvPr>
        </p:nvSpPr>
        <p:spPr>
          <a:xfrm>
            <a:off x="720000" y="619200"/>
            <a:ext cx="6923813" cy="1477328"/>
          </a:xfrm>
        </p:spPr>
        <p:txBody>
          <a:bodyPr>
            <a:normAutofit/>
          </a:bodyPr>
          <a:lstStyle/>
          <a:p>
            <a:r>
              <a:rPr lang="en-CA" dirty="0"/>
              <a:t>Outdoor Adult Co-ed Rules</a:t>
            </a:r>
          </a:p>
        </p:txBody>
      </p:sp>
      <p:sp>
        <p:nvSpPr>
          <p:cNvPr id="3" name="Content Placeholder 2">
            <a:extLst>
              <a:ext uri="{FF2B5EF4-FFF2-40B4-BE49-F238E27FC236}">
                <a16:creationId xmlns:a16="http://schemas.microsoft.com/office/drawing/2014/main" id="{DC94760B-C3EA-4B24-B79F-6CCD4A367368}"/>
              </a:ext>
            </a:extLst>
          </p:cNvPr>
          <p:cNvSpPr>
            <a:spLocks noGrp="1"/>
          </p:cNvSpPr>
          <p:nvPr>
            <p:ph idx="1"/>
          </p:nvPr>
        </p:nvSpPr>
        <p:spPr>
          <a:xfrm>
            <a:off x="720000" y="1616765"/>
            <a:ext cx="10716487" cy="5088835"/>
          </a:xfrm>
        </p:spPr>
        <p:txBody>
          <a:bodyPr>
            <a:normAutofit/>
          </a:bodyPr>
          <a:lstStyle/>
          <a:p>
            <a:pPr marR="290830"/>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The duration of an outdoor 2021 CO-ED match will consist of two equal halves of 25 minutes.</a:t>
            </a:r>
            <a:endParaRPr lang="en-CA" sz="1800" dirty="0">
              <a:effectLst/>
              <a:latin typeface="CG Times"/>
              <a:ea typeface="Times New Roman" panose="02020603050405020304" pitchFamily="18" charset="0"/>
              <a:cs typeface="Times New Roman" panose="02020603050405020304" pitchFamily="18" charset="0"/>
            </a:endParaRPr>
          </a:p>
          <a:p>
            <a:pPr marR="290830"/>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 Number of players for all CO-ED games is seven (7) which is a 7v7 format. </a:t>
            </a:r>
            <a:endParaRPr lang="en-CA" sz="1800" dirty="0">
              <a:effectLst/>
              <a:latin typeface="CG Times"/>
              <a:ea typeface="Times New Roman" panose="02020603050405020304" pitchFamily="18" charset="0"/>
              <a:cs typeface="Times New Roman" panose="02020603050405020304" pitchFamily="18" charset="0"/>
            </a:endParaRPr>
          </a:p>
          <a:p>
            <a:pPr marR="290830"/>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 Minimum number of players is five (5)</a:t>
            </a:r>
            <a:endParaRPr lang="en-CA" sz="1800" dirty="0">
              <a:effectLst/>
              <a:latin typeface="CG Times"/>
              <a:ea typeface="Times New Roman" panose="02020603050405020304" pitchFamily="18" charset="0"/>
              <a:cs typeface="Times New Roman" panose="02020603050405020304" pitchFamily="18" charset="0"/>
            </a:endParaRPr>
          </a:p>
          <a:p>
            <a:pPr>
              <a:lnSpc>
                <a:spcPct val="110000"/>
              </a:lnSpc>
            </a:pPr>
            <a:r>
              <a:rPr lang="en-CA" sz="1800" b="1" dirty="0">
                <a:effectLst/>
                <a:latin typeface="Calibri Light" panose="020F0302020204030204" pitchFamily="34" charset="0"/>
                <a:ea typeface="Times New Roman" panose="02020603050405020304" pitchFamily="18" charset="0"/>
                <a:cs typeface="Times New Roman" panose="02020603050405020304" pitchFamily="18" charset="0"/>
              </a:rPr>
              <a:t>For Coed; There must always be at minimum 1 female outfield player. There is always a maximum of 3 male outfield players.</a:t>
            </a:r>
            <a:endParaRPr lang="en-CA" sz="1800" dirty="0">
              <a:effectLst/>
              <a:latin typeface="CG Times"/>
              <a:ea typeface="Times New Roman" panose="02020603050405020304" pitchFamily="18" charset="0"/>
              <a:cs typeface="Times New Roman" panose="02020603050405020304" pitchFamily="18" charset="0"/>
            </a:endParaRPr>
          </a:p>
          <a:p>
            <a:pPr marR="290830"/>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NO SLIDE TACKLING ALLOWED IN OUTDOOR CO-ED.</a:t>
            </a:r>
            <a:endParaRPr lang="en-CA" sz="1800" dirty="0">
              <a:effectLst/>
              <a:latin typeface="CG Times"/>
              <a:ea typeface="Times New Roman" panose="02020603050405020304" pitchFamily="18" charset="0"/>
              <a:cs typeface="Times New Roman" panose="02020603050405020304" pitchFamily="18" charset="0"/>
            </a:endParaRPr>
          </a:p>
          <a:p>
            <a:pPr marR="290830" indent="0">
              <a:spcAft>
                <a:spcPts val="0"/>
              </a:spcAft>
              <a:buNone/>
            </a:pPr>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A player deemed guilty of a slide tackle will be issued the minimum of a yellow card or if more severe a red card can be issued. Players are permitted to slide during coed games provided it is not for the purpose of a tackle nor attempting to dispossess an opposing player of the ball. Slide tackles are at the discretion of the referee.</a:t>
            </a:r>
            <a:endParaRPr lang="en-CA" sz="1800" dirty="0">
              <a:effectLst/>
              <a:latin typeface="CG Times"/>
              <a:ea typeface="Times New Roman" panose="02020603050405020304" pitchFamily="18" charset="0"/>
              <a:cs typeface="Times New Roman" panose="02020603050405020304" pitchFamily="18" charset="0"/>
            </a:endParaRPr>
          </a:p>
          <a:p>
            <a:pPr marR="290830"/>
            <a:r>
              <a:rPr lang="en-US" sz="1800" b="1" dirty="0">
                <a:effectLst/>
                <a:latin typeface="Calibri Light" panose="020F0302020204030204" pitchFamily="34" charset="0"/>
                <a:ea typeface="Times New Roman" panose="02020603050405020304" pitchFamily="18" charset="0"/>
                <a:cs typeface="Times New Roman" panose="02020603050405020304" pitchFamily="18" charset="0"/>
              </a:rPr>
              <a:t> THERE IS NO OFFSIDES IN OUTDOOR CO-ED</a:t>
            </a:r>
            <a:endParaRPr lang="en-CA" sz="1600" dirty="0"/>
          </a:p>
        </p:txBody>
      </p:sp>
    </p:spTree>
    <p:extLst>
      <p:ext uri="{BB962C8B-B14F-4D97-AF65-F5344CB8AC3E}">
        <p14:creationId xmlns:p14="http://schemas.microsoft.com/office/powerpoint/2010/main" val="46717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2AABE5E6-E0E9-457C-8CAC-D27C5FA793EB}"/>
              </a:ext>
            </a:extLst>
          </p:cNvPr>
          <p:cNvSpPr>
            <a:spLocks noGrp="1"/>
          </p:cNvSpPr>
          <p:nvPr>
            <p:ph type="title"/>
          </p:nvPr>
        </p:nvSpPr>
        <p:spPr>
          <a:xfrm>
            <a:off x="720000" y="619199"/>
            <a:ext cx="6923813" cy="626505"/>
          </a:xfrm>
        </p:spPr>
        <p:txBody>
          <a:bodyPr>
            <a:normAutofit/>
          </a:bodyPr>
          <a:lstStyle/>
          <a:p>
            <a:r>
              <a:rPr lang="en-CA" dirty="0"/>
              <a:t>IFAB 2019-20</a:t>
            </a:r>
          </a:p>
        </p:txBody>
      </p:sp>
      <p:sp>
        <p:nvSpPr>
          <p:cNvPr id="3" name="Content Placeholder 2">
            <a:extLst>
              <a:ext uri="{FF2B5EF4-FFF2-40B4-BE49-F238E27FC236}">
                <a16:creationId xmlns:a16="http://schemas.microsoft.com/office/drawing/2014/main" id="{C2055BE8-6E4E-42AC-BC63-DEC051F6E50A}"/>
              </a:ext>
            </a:extLst>
          </p:cNvPr>
          <p:cNvSpPr>
            <a:spLocks noGrp="1"/>
          </p:cNvSpPr>
          <p:nvPr>
            <p:ph idx="1"/>
          </p:nvPr>
        </p:nvSpPr>
        <p:spPr>
          <a:xfrm>
            <a:off x="720000" y="1069145"/>
            <a:ext cx="10716487" cy="5788855"/>
          </a:xfrm>
        </p:spPr>
        <p:txBody>
          <a:bodyPr>
            <a:normAutofit fontScale="55000" lnSpcReduction="20000"/>
          </a:bodyPr>
          <a:lstStyle/>
          <a:p>
            <a:pPr marL="0" indent="0">
              <a:buNone/>
            </a:pPr>
            <a:endParaRPr lang="en-CA" sz="1600" dirty="0"/>
          </a:p>
          <a:p>
            <a:pPr>
              <a:buFont typeface="Arial" panose="020B0604020202020204" pitchFamily="34" charset="0"/>
              <a:buChar char="•"/>
            </a:pPr>
            <a:r>
              <a:rPr lang="en-CA" sz="4800" dirty="0">
                <a:solidFill>
                  <a:schemeClr val="accent3"/>
                </a:solidFill>
                <a:latin typeface="Roag"/>
              </a:rPr>
              <a:t>The introduction of yellow and red cards for misconduct by team officials</a:t>
            </a:r>
          </a:p>
          <a:p>
            <a:pPr>
              <a:buFont typeface="Arial" panose="020B0604020202020204" pitchFamily="34" charset="0"/>
              <a:buChar char="•"/>
            </a:pPr>
            <a:r>
              <a:rPr lang="en-CA" sz="4800" dirty="0">
                <a:solidFill>
                  <a:schemeClr val="accent3"/>
                </a:solidFill>
                <a:latin typeface="Roag"/>
              </a:rPr>
              <a:t>A player being substituted having to leave the field of play at the nearest point on the boundary line</a:t>
            </a:r>
          </a:p>
          <a:p>
            <a:pPr>
              <a:buFont typeface="Arial" panose="020B0604020202020204" pitchFamily="34" charset="0"/>
              <a:buChar char="•"/>
            </a:pPr>
            <a:r>
              <a:rPr lang="en-CA" sz="4800" dirty="0">
                <a:solidFill>
                  <a:schemeClr val="accent3"/>
                </a:solidFill>
                <a:latin typeface="Roag"/>
              </a:rPr>
              <a:t>At a goal kick and a free kick for the defending team in their own penalty area, the ball is in play once it is kicked, i.e. it does not have to leave the penalty area</a:t>
            </a:r>
          </a:p>
          <a:p>
            <a:pPr>
              <a:buFont typeface="Arial" panose="020B0604020202020204" pitchFamily="34" charset="0"/>
              <a:buChar char="•"/>
            </a:pPr>
            <a:r>
              <a:rPr lang="en-CA" sz="4800" dirty="0">
                <a:solidFill>
                  <a:schemeClr val="accent3"/>
                </a:solidFill>
                <a:latin typeface="Roag"/>
              </a:rPr>
              <a:t>Clearer wording for ‘handball’</a:t>
            </a:r>
          </a:p>
          <a:p>
            <a:pPr>
              <a:buFont typeface="Arial" panose="020B0604020202020204" pitchFamily="34" charset="0"/>
              <a:buChar char="•"/>
            </a:pPr>
            <a:r>
              <a:rPr lang="en-CA" sz="4800" dirty="0">
                <a:solidFill>
                  <a:schemeClr val="accent3"/>
                </a:solidFill>
                <a:latin typeface="Roag"/>
              </a:rPr>
              <a:t>Attacking team players must be at least 1m away from a ‘defensive wall’</a:t>
            </a:r>
          </a:p>
          <a:p>
            <a:pPr>
              <a:buFont typeface="Arial" panose="020B0604020202020204" pitchFamily="34" charset="0"/>
              <a:buChar char="•"/>
            </a:pPr>
            <a:r>
              <a:rPr lang="en-CA" sz="4800" dirty="0">
                <a:solidFill>
                  <a:schemeClr val="accent3"/>
                </a:solidFill>
                <a:latin typeface="Roag"/>
              </a:rPr>
              <a:t>The goalkeeper only has to have one foot on the goal line at a penalty kick</a:t>
            </a:r>
          </a:p>
          <a:p>
            <a:pPr>
              <a:buFont typeface="Arial" panose="020B0604020202020204" pitchFamily="34" charset="0"/>
              <a:buChar char="•"/>
            </a:pPr>
            <a:r>
              <a:rPr lang="en-CA" sz="4800" dirty="0">
                <a:solidFill>
                  <a:schemeClr val="accent3"/>
                </a:solidFill>
                <a:latin typeface="Roag"/>
              </a:rPr>
              <a:t>A new dropped ball procedure</a:t>
            </a:r>
          </a:p>
          <a:p>
            <a:endParaRPr lang="en-CA" sz="4800" dirty="0"/>
          </a:p>
          <a:p>
            <a:endParaRPr lang="en-CA" sz="4800" dirty="0"/>
          </a:p>
        </p:txBody>
      </p:sp>
    </p:spTree>
    <p:extLst>
      <p:ext uri="{BB962C8B-B14F-4D97-AF65-F5344CB8AC3E}">
        <p14:creationId xmlns:p14="http://schemas.microsoft.com/office/powerpoint/2010/main" val="7380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DA30852A-5340-43E8-A346-6CAB952643AE}"/>
              </a:ext>
            </a:extLst>
          </p:cNvPr>
          <p:cNvSpPr>
            <a:spLocks noGrp="1"/>
          </p:cNvSpPr>
          <p:nvPr>
            <p:ph type="title"/>
          </p:nvPr>
        </p:nvSpPr>
        <p:spPr>
          <a:xfrm>
            <a:off x="720000" y="619200"/>
            <a:ext cx="6923813" cy="745774"/>
          </a:xfrm>
        </p:spPr>
        <p:txBody>
          <a:bodyPr>
            <a:normAutofit fontScale="90000"/>
          </a:bodyPr>
          <a:lstStyle/>
          <a:p>
            <a:r>
              <a:rPr lang="en-CA" dirty="0"/>
              <a:t>IFAB 2019-20</a:t>
            </a:r>
            <a:br>
              <a:rPr lang="en-CA" dirty="0"/>
            </a:br>
            <a:endParaRPr lang="en-CA" dirty="0"/>
          </a:p>
        </p:txBody>
      </p:sp>
      <p:sp>
        <p:nvSpPr>
          <p:cNvPr id="3" name="Content Placeholder 2">
            <a:extLst>
              <a:ext uri="{FF2B5EF4-FFF2-40B4-BE49-F238E27FC236}">
                <a16:creationId xmlns:a16="http://schemas.microsoft.com/office/drawing/2014/main" id="{6DDCDD43-CC26-4AB7-B83C-F9F7D66CD201}"/>
              </a:ext>
            </a:extLst>
          </p:cNvPr>
          <p:cNvSpPr>
            <a:spLocks noGrp="1"/>
          </p:cNvSpPr>
          <p:nvPr>
            <p:ph idx="1"/>
          </p:nvPr>
        </p:nvSpPr>
        <p:spPr>
          <a:xfrm>
            <a:off x="720000" y="1550504"/>
            <a:ext cx="10716487" cy="5307495"/>
          </a:xfrm>
        </p:spPr>
        <p:txBody>
          <a:bodyPr>
            <a:normAutofit fontScale="92500" lnSpcReduction="10000"/>
          </a:bodyPr>
          <a:lstStyle/>
          <a:p>
            <a:r>
              <a:rPr lang="en-CA" sz="1600" b="1" dirty="0"/>
              <a:t>Misconduct by Team Officials:</a:t>
            </a:r>
          </a:p>
          <a:p>
            <a:pPr marL="0" indent="0">
              <a:buNone/>
            </a:pPr>
            <a:r>
              <a:rPr lang="en-CA" sz="1600" dirty="0"/>
              <a:t>What is a team official?</a:t>
            </a:r>
          </a:p>
          <a:p>
            <a:pPr marL="0" indent="0">
              <a:buNone/>
            </a:pPr>
            <a:r>
              <a:rPr lang="en-CA" sz="1600" dirty="0"/>
              <a:t>Coach, Assistant Coach, or Medical Person.</a:t>
            </a:r>
          </a:p>
          <a:p>
            <a:pPr marL="0" indent="0">
              <a:buNone/>
            </a:pPr>
            <a:r>
              <a:rPr lang="en-CA" sz="1600" dirty="0"/>
              <a:t>Warning</a:t>
            </a:r>
          </a:p>
          <a:p>
            <a:pPr marL="0" indent="0">
              <a:buNone/>
            </a:pPr>
            <a:r>
              <a:rPr lang="en-CA" sz="1600" dirty="0">
                <a:solidFill>
                  <a:srgbClr val="FFFF00">
                    <a:alpha val="58000"/>
                  </a:srgbClr>
                </a:solidFill>
              </a:rPr>
              <a:t>Caution</a:t>
            </a:r>
          </a:p>
          <a:p>
            <a:pPr marL="0" indent="0">
              <a:buNone/>
            </a:pPr>
            <a:r>
              <a:rPr lang="en-CA" sz="1600" dirty="0">
                <a:solidFill>
                  <a:srgbClr val="FF0000">
                    <a:alpha val="58000"/>
                  </a:srgbClr>
                </a:solidFill>
              </a:rPr>
              <a:t>Send-Off</a:t>
            </a:r>
          </a:p>
          <a:p>
            <a:pPr marL="0" indent="0">
              <a:buNone/>
            </a:pPr>
            <a:r>
              <a:rPr lang="en-CA" sz="1600" dirty="0"/>
              <a:t>Where an offence is committed and the offender cannot be identified, the senior team coach present in the technical area will receive the sanction.</a:t>
            </a:r>
          </a:p>
          <a:p>
            <a:pPr marL="0" indent="0">
              <a:buNone/>
            </a:pPr>
            <a:r>
              <a:rPr lang="en-CA" sz="1600" dirty="0"/>
              <a:t>Most of the local matches do not have a technical area. 1 meter (3ft) from touchline going back towards the bench. 1 meter (3ft) from the end of the bench going outward. In local matches do not stress this very much. It is just a FYI.</a:t>
            </a:r>
          </a:p>
          <a:p>
            <a:pPr marL="0" indent="0">
              <a:buNone/>
            </a:pPr>
            <a:r>
              <a:rPr lang="en-CA" sz="1600" dirty="0"/>
              <a:t>Have both teams benches located on the same side off the field of play. Makes it more easy to deal with players on the benches and more straight forward substitutions.</a:t>
            </a:r>
          </a:p>
          <a:p>
            <a:pPr marL="0" indent="0">
              <a:buNone/>
            </a:pPr>
            <a:r>
              <a:rPr lang="en-CA" sz="1600" dirty="0"/>
              <a:t>It is very important to read Law 12 under misconduct by team officials. IFAB provides lists of offences referees need to understand to help determine how to deal with team officials. </a:t>
            </a:r>
          </a:p>
          <a:p>
            <a:pPr marL="0" indent="0">
              <a:buNone/>
            </a:pPr>
            <a:r>
              <a:rPr lang="en-CA" sz="1600" dirty="0"/>
              <a:t>In local matches, try to deal with team officials at a stoppage of play either on a throw-in or goal kick. Allows it to be more clear at the local level, also gives you the referee to focus on the team official knowing play is stopped.</a:t>
            </a:r>
          </a:p>
          <a:p>
            <a:pPr marL="0" indent="0">
              <a:buNone/>
            </a:pPr>
            <a:endParaRPr lang="en-CA" sz="1600" dirty="0"/>
          </a:p>
        </p:txBody>
      </p:sp>
    </p:spTree>
    <p:extLst>
      <p:ext uri="{BB962C8B-B14F-4D97-AF65-F5344CB8AC3E}">
        <p14:creationId xmlns:p14="http://schemas.microsoft.com/office/powerpoint/2010/main" val="145817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7930E942-A4C3-498C-AFC6-5957304180D2}"/>
              </a:ext>
            </a:extLst>
          </p:cNvPr>
          <p:cNvSpPr>
            <a:spLocks noGrp="1"/>
          </p:cNvSpPr>
          <p:nvPr>
            <p:ph type="title"/>
          </p:nvPr>
        </p:nvSpPr>
        <p:spPr>
          <a:xfrm>
            <a:off x="720000" y="619200"/>
            <a:ext cx="6923813" cy="1477328"/>
          </a:xfrm>
        </p:spPr>
        <p:txBody>
          <a:bodyPr>
            <a:normAutofit/>
          </a:bodyPr>
          <a:lstStyle/>
          <a:p>
            <a:endParaRPr lang="en-CA" dirty="0"/>
          </a:p>
        </p:txBody>
      </p:sp>
      <p:sp>
        <p:nvSpPr>
          <p:cNvPr id="3" name="Content Placeholder 2">
            <a:extLst>
              <a:ext uri="{FF2B5EF4-FFF2-40B4-BE49-F238E27FC236}">
                <a16:creationId xmlns:a16="http://schemas.microsoft.com/office/drawing/2014/main" id="{6AD4A6C7-83BB-434C-90DC-CE456B0502E6}"/>
              </a:ext>
            </a:extLst>
          </p:cNvPr>
          <p:cNvSpPr>
            <a:spLocks noGrp="1"/>
          </p:cNvSpPr>
          <p:nvPr>
            <p:ph idx="1"/>
          </p:nvPr>
        </p:nvSpPr>
        <p:spPr>
          <a:xfrm>
            <a:off x="720000" y="1209822"/>
            <a:ext cx="10716487" cy="5486400"/>
          </a:xfrm>
        </p:spPr>
        <p:txBody>
          <a:bodyPr>
            <a:normAutofit/>
          </a:bodyPr>
          <a:lstStyle/>
          <a:p>
            <a:pPr marL="0" indent="0">
              <a:buNone/>
            </a:pPr>
            <a:endParaRPr lang="en-CA" sz="4000" b="1" dirty="0">
              <a:solidFill>
                <a:schemeClr val="tx1"/>
              </a:solidFill>
            </a:endParaRPr>
          </a:p>
        </p:txBody>
      </p:sp>
    </p:spTree>
    <p:extLst>
      <p:ext uri="{BB962C8B-B14F-4D97-AF65-F5344CB8AC3E}">
        <p14:creationId xmlns:p14="http://schemas.microsoft.com/office/powerpoint/2010/main" val="132606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449FF1D5-44BC-4674-9DF0-E9CD17D495B2}"/>
              </a:ext>
            </a:extLst>
          </p:cNvPr>
          <p:cNvSpPr>
            <a:spLocks noGrp="1"/>
          </p:cNvSpPr>
          <p:nvPr>
            <p:ph type="title"/>
          </p:nvPr>
        </p:nvSpPr>
        <p:spPr>
          <a:xfrm>
            <a:off x="720000" y="619200"/>
            <a:ext cx="6923813" cy="632825"/>
          </a:xfrm>
        </p:spPr>
        <p:txBody>
          <a:bodyPr>
            <a:normAutofit/>
          </a:bodyPr>
          <a:lstStyle/>
          <a:p>
            <a:r>
              <a:rPr lang="en-CA" dirty="0"/>
              <a:t>IFAB 2019-20</a:t>
            </a:r>
          </a:p>
        </p:txBody>
      </p:sp>
      <p:sp>
        <p:nvSpPr>
          <p:cNvPr id="3" name="Content Placeholder 2">
            <a:extLst>
              <a:ext uri="{FF2B5EF4-FFF2-40B4-BE49-F238E27FC236}">
                <a16:creationId xmlns:a16="http://schemas.microsoft.com/office/drawing/2014/main" id="{3F0DD57F-AD1D-4241-AB17-B15D5F8E34E2}"/>
              </a:ext>
            </a:extLst>
          </p:cNvPr>
          <p:cNvSpPr>
            <a:spLocks noGrp="1"/>
          </p:cNvSpPr>
          <p:nvPr>
            <p:ph idx="1"/>
          </p:nvPr>
        </p:nvSpPr>
        <p:spPr>
          <a:xfrm>
            <a:off x="720000" y="1252025"/>
            <a:ext cx="10716487" cy="4516951"/>
          </a:xfrm>
        </p:spPr>
        <p:txBody>
          <a:bodyPr>
            <a:normAutofit fontScale="47500" lnSpcReduction="20000"/>
          </a:bodyPr>
          <a:lstStyle/>
          <a:p>
            <a:r>
              <a:rPr lang="en-CA" sz="4800" b="1" kern="50" dirty="0">
                <a:latin typeface="Times New Roman" panose="02020603050405020304" pitchFamily="18" charset="0"/>
                <a:ea typeface="Times New Roman" panose="02020603050405020304" pitchFamily="18" charset="0"/>
              </a:rPr>
              <a:t>The Three “C’s”</a:t>
            </a:r>
          </a:p>
          <a:p>
            <a:r>
              <a:rPr lang="en-CA" sz="4800" b="1" kern="50" dirty="0">
                <a:latin typeface="Times New Roman" panose="02020603050405020304" pitchFamily="18" charset="0"/>
                <a:ea typeface="Times New Roman" panose="02020603050405020304" pitchFamily="18" charset="0"/>
              </a:rPr>
              <a:t>Be</a:t>
            </a:r>
            <a:r>
              <a:rPr lang="en-CA" sz="4800" b="1" kern="50" dirty="0">
                <a:effectLst/>
                <a:latin typeface="Times New Roman" panose="02020603050405020304" pitchFamily="18" charset="0"/>
                <a:ea typeface="Times New Roman" panose="02020603050405020304" pitchFamily="18" charset="0"/>
              </a:rPr>
              <a:t> Cool!</a:t>
            </a:r>
          </a:p>
          <a:p>
            <a:r>
              <a:rPr lang="en-CA" sz="4800" b="1" kern="50" dirty="0">
                <a:latin typeface="Times New Roman" panose="02020603050405020304" pitchFamily="18" charset="0"/>
                <a:ea typeface="Times New Roman" panose="02020603050405020304" pitchFamily="18" charset="0"/>
              </a:rPr>
              <a:t>Be Calm!</a:t>
            </a:r>
          </a:p>
          <a:p>
            <a:r>
              <a:rPr lang="en-CA" sz="4800" b="1" kern="50" dirty="0">
                <a:latin typeface="Times New Roman" panose="02020603050405020304" pitchFamily="18" charset="0"/>
                <a:ea typeface="Times New Roman" panose="02020603050405020304" pitchFamily="18" charset="0"/>
              </a:rPr>
              <a:t>Be</a:t>
            </a:r>
            <a:r>
              <a:rPr lang="en-CA" sz="4800" b="1" kern="50" dirty="0">
                <a:effectLst/>
                <a:latin typeface="Times New Roman" panose="02020603050405020304" pitchFamily="18" charset="0"/>
                <a:ea typeface="Times New Roman" panose="02020603050405020304" pitchFamily="18" charset="0"/>
              </a:rPr>
              <a:t> Confident!</a:t>
            </a:r>
          </a:p>
          <a:p>
            <a:r>
              <a:rPr lang="en-CA" sz="4800" b="1" kern="50" dirty="0">
                <a:latin typeface="Times New Roman" panose="02020603050405020304" pitchFamily="18" charset="0"/>
                <a:ea typeface="Times New Roman" panose="02020603050405020304" pitchFamily="18" charset="0"/>
              </a:rPr>
              <a:t>Read over Law 1: Technical Area</a:t>
            </a:r>
          </a:p>
          <a:p>
            <a:r>
              <a:rPr lang="en-CA" sz="4800" b="1" kern="50" dirty="0">
                <a:effectLst/>
                <a:latin typeface="Times New Roman" panose="02020603050405020304" pitchFamily="18" charset="0"/>
                <a:ea typeface="Times New Roman" panose="02020603050405020304" pitchFamily="18" charset="0"/>
              </a:rPr>
              <a:t>Read over Law 5:</a:t>
            </a:r>
            <a:r>
              <a:rPr lang="en-CA" sz="4800" b="1" kern="50" dirty="0">
                <a:latin typeface="Times New Roman" panose="02020603050405020304" pitchFamily="18" charset="0"/>
                <a:ea typeface="Times New Roman" panose="02020603050405020304" pitchFamily="18" charset="0"/>
              </a:rPr>
              <a:t> “</a:t>
            </a:r>
            <a:r>
              <a:rPr lang="en-CA" sz="4800" dirty="0"/>
              <a:t>Decisions will be made to the best of the referee's ability according to the Laws of the Game and the ‘spirit of the game’ and will be based on the opinion of the referee, who has the discretion to take appropriate action within the framework of the Laws of the Game.”</a:t>
            </a:r>
            <a:endParaRPr lang="en-CA" sz="4800" b="1" kern="50" dirty="0">
              <a:effectLst/>
              <a:latin typeface="Times New Roman" panose="02020603050405020304" pitchFamily="18" charset="0"/>
              <a:ea typeface="Times New Roman" panose="02020603050405020304" pitchFamily="18" charset="0"/>
            </a:endParaRPr>
          </a:p>
          <a:p>
            <a:pPr marL="0" indent="0">
              <a:buNone/>
            </a:pPr>
            <a:endParaRPr lang="en-CA" sz="4800" dirty="0"/>
          </a:p>
        </p:txBody>
      </p:sp>
    </p:spTree>
    <p:extLst>
      <p:ext uri="{BB962C8B-B14F-4D97-AF65-F5344CB8AC3E}">
        <p14:creationId xmlns:p14="http://schemas.microsoft.com/office/powerpoint/2010/main" val="3844939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AEA363A4-8ECC-49B6-8A2B-65813E54E519}"/>
              </a:ext>
            </a:extLst>
          </p:cNvPr>
          <p:cNvSpPr>
            <a:spLocks noGrp="1"/>
          </p:cNvSpPr>
          <p:nvPr>
            <p:ph type="title"/>
          </p:nvPr>
        </p:nvSpPr>
        <p:spPr>
          <a:xfrm>
            <a:off x="720000" y="619200"/>
            <a:ext cx="6923813" cy="480730"/>
          </a:xfrm>
        </p:spPr>
        <p:txBody>
          <a:bodyPr>
            <a:normAutofit fontScale="90000"/>
          </a:bodyPr>
          <a:lstStyle/>
          <a:p>
            <a:r>
              <a:rPr lang="en-CA" dirty="0"/>
              <a:t>IFAB 2019-20</a:t>
            </a:r>
          </a:p>
        </p:txBody>
      </p:sp>
      <p:sp>
        <p:nvSpPr>
          <p:cNvPr id="3" name="Content Placeholder 2">
            <a:extLst>
              <a:ext uri="{FF2B5EF4-FFF2-40B4-BE49-F238E27FC236}">
                <a16:creationId xmlns:a16="http://schemas.microsoft.com/office/drawing/2014/main" id="{97B89E80-3ACF-4040-8AC7-63CF926C247C}"/>
              </a:ext>
            </a:extLst>
          </p:cNvPr>
          <p:cNvSpPr>
            <a:spLocks noGrp="1"/>
          </p:cNvSpPr>
          <p:nvPr>
            <p:ph idx="1"/>
          </p:nvPr>
        </p:nvSpPr>
        <p:spPr>
          <a:xfrm>
            <a:off x="720000" y="1099930"/>
            <a:ext cx="10716487" cy="5758070"/>
          </a:xfrm>
        </p:spPr>
        <p:txBody>
          <a:bodyPr>
            <a:normAutofit/>
          </a:bodyPr>
          <a:lstStyle/>
          <a:p>
            <a:pPr marL="0" indent="0">
              <a:buNone/>
            </a:pPr>
            <a:r>
              <a:rPr lang="en-CA" sz="4400" kern="50" dirty="0">
                <a:latin typeface="Times New Roman" panose="02020603050405020304" pitchFamily="18" charset="0"/>
                <a:ea typeface="Times New Roman" panose="02020603050405020304" pitchFamily="18" charset="0"/>
              </a:rPr>
              <a:t>Any Questions?</a:t>
            </a:r>
            <a:endParaRPr lang="en-CA" sz="4400" kern="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5074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9F3EFFD8-691A-4BF7-A281-261DEDBC873B}"/>
              </a:ext>
            </a:extLst>
          </p:cNvPr>
          <p:cNvSpPr>
            <a:spLocks noGrp="1"/>
          </p:cNvSpPr>
          <p:nvPr>
            <p:ph type="title"/>
          </p:nvPr>
        </p:nvSpPr>
        <p:spPr>
          <a:xfrm>
            <a:off x="720000" y="619200"/>
            <a:ext cx="6923813" cy="1477328"/>
          </a:xfrm>
        </p:spPr>
        <p:txBody>
          <a:bodyPr>
            <a:normAutofit/>
          </a:bodyPr>
          <a:lstStyle/>
          <a:p>
            <a:r>
              <a:rPr lang="en-CA" dirty="0"/>
              <a:t> IFAB 2019-20</a:t>
            </a:r>
          </a:p>
        </p:txBody>
      </p:sp>
      <p:sp>
        <p:nvSpPr>
          <p:cNvPr id="3" name="Content Placeholder 2">
            <a:extLst>
              <a:ext uri="{FF2B5EF4-FFF2-40B4-BE49-F238E27FC236}">
                <a16:creationId xmlns:a16="http://schemas.microsoft.com/office/drawing/2014/main" id="{301E49A6-D103-4858-8C84-0CE55819014D}"/>
              </a:ext>
            </a:extLst>
          </p:cNvPr>
          <p:cNvSpPr>
            <a:spLocks noGrp="1"/>
          </p:cNvSpPr>
          <p:nvPr>
            <p:ph idx="1"/>
          </p:nvPr>
        </p:nvSpPr>
        <p:spPr>
          <a:xfrm>
            <a:off x="720000" y="1267555"/>
            <a:ext cx="10716487" cy="5314121"/>
          </a:xfrm>
        </p:spPr>
        <p:txBody>
          <a:bodyPr>
            <a:normAutofit/>
          </a:bodyPr>
          <a:lstStyle/>
          <a:p>
            <a:r>
              <a:rPr lang="en-CA" sz="4400" b="1" kern="50" dirty="0">
                <a:effectLst/>
                <a:latin typeface="Times New Roman" panose="02020603050405020304" pitchFamily="18" charset="0"/>
                <a:ea typeface="Times New Roman" panose="02020603050405020304" pitchFamily="18" charset="0"/>
              </a:rPr>
              <a:t>Moving on…</a:t>
            </a:r>
          </a:p>
        </p:txBody>
      </p:sp>
    </p:spTree>
    <p:extLst>
      <p:ext uri="{BB962C8B-B14F-4D97-AF65-F5344CB8AC3E}">
        <p14:creationId xmlns:p14="http://schemas.microsoft.com/office/powerpoint/2010/main" val="655839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FCE38E5D-E779-446E-A7E4-55C2E4AEA1AF}"/>
              </a:ext>
            </a:extLst>
          </p:cNvPr>
          <p:cNvSpPr>
            <a:spLocks noGrp="1"/>
          </p:cNvSpPr>
          <p:nvPr>
            <p:ph type="title"/>
          </p:nvPr>
        </p:nvSpPr>
        <p:spPr>
          <a:xfrm>
            <a:off x="720000" y="619200"/>
            <a:ext cx="6923813" cy="534351"/>
          </a:xfrm>
        </p:spPr>
        <p:txBody>
          <a:bodyPr>
            <a:normAutofit/>
          </a:bodyPr>
          <a:lstStyle/>
          <a:p>
            <a:r>
              <a:rPr lang="en-CA" dirty="0"/>
              <a:t>IFAB 2019-20</a:t>
            </a:r>
          </a:p>
        </p:txBody>
      </p:sp>
      <p:sp>
        <p:nvSpPr>
          <p:cNvPr id="3" name="Content Placeholder 2">
            <a:extLst>
              <a:ext uri="{FF2B5EF4-FFF2-40B4-BE49-F238E27FC236}">
                <a16:creationId xmlns:a16="http://schemas.microsoft.com/office/drawing/2014/main" id="{6F95E445-E28E-421B-B49F-8C576E2D326E}"/>
              </a:ext>
            </a:extLst>
          </p:cNvPr>
          <p:cNvSpPr>
            <a:spLocks noGrp="1"/>
          </p:cNvSpPr>
          <p:nvPr>
            <p:ph idx="1"/>
          </p:nvPr>
        </p:nvSpPr>
        <p:spPr>
          <a:xfrm>
            <a:off x="720000" y="1153551"/>
            <a:ext cx="10716487" cy="5373857"/>
          </a:xfrm>
        </p:spPr>
        <p:txBody>
          <a:bodyPr>
            <a:normAutofit lnSpcReduction="10000"/>
          </a:bodyPr>
          <a:lstStyle/>
          <a:p>
            <a:r>
              <a:rPr lang="en-CA" b="1" dirty="0"/>
              <a:t>Player Substitution</a:t>
            </a:r>
            <a:endParaRPr lang="en-CA" sz="2000" b="1" dirty="0"/>
          </a:p>
          <a:p>
            <a:pPr marL="0" indent="0">
              <a:buNone/>
            </a:pPr>
            <a:r>
              <a:rPr lang="en-CA" dirty="0"/>
              <a:t>To replace a player with a substitute, the following must be observed: </a:t>
            </a:r>
          </a:p>
          <a:p>
            <a:pPr marL="0" indent="0">
              <a:buNone/>
            </a:pPr>
            <a:r>
              <a:rPr lang="en-CA" dirty="0">
                <a:solidFill>
                  <a:srgbClr val="FFFF00">
                    <a:alpha val="58000"/>
                  </a:srgbClr>
                </a:solidFill>
              </a:rPr>
              <a:t>Local Rule: (Youth Soccer &amp; Adult Soccer outdoor substitutions on the fly, unlimited. No need to ask the referee.) (Adult Soccer substitutions at a stoppage, referee’s permission, unlimited through out the game.)</a:t>
            </a:r>
          </a:p>
          <a:p>
            <a:pPr marL="0" indent="0">
              <a:buNone/>
            </a:pPr>
            <a:r>
              <a:rPr lang="en-CA" dirty="0"/>
              <a:t> IFAB 2019-20 Changed Rule….</a:t>
            </a:r>
          </a:p>
          <a:p>
            <a:r>
              <a:rPr lang="en-CA" dirty="0">
                <a:solidFill>
                  <a:srgbClr val="FFFF00">
                    <a:alpha val="58000"/>
                  </a:srgbClr>
                </a:solidFill>
              </a:rPr>
              <a:t>Receives the referee’s permission to leave the field of play, unless already off the field, and must leave by the nearest point on the boundary line unless the referee indicates that the player may leave directly and immediately at the halfway line or another point (e.g. for safety/security or injury.</a:t>
            </a:r>
          </a:p>
          <a:p>
            <a:r>
              <a:rPr lang="en-CA" dirty="0"/>
              <a:t>If a player chooses to complete a substitution at the local level either on the fly or at a stoppage near the halfway line. Allow them to do so. Keep the players happy, pick your battles. Its about enjoying the game.</a:t>
            </a:r>
          </a:p>
          <a:p>
            <a:endParaRPr lang="en-CA" sz="4800" dirty="0"/>
          </a:p>
        </p:txBody>
      </p:sp>
    </p:spTree>
    <p:extLst>
      <p:ext uri="{BB962C8B-B14F-4D97-AF65-F5344CB8AC3E}">
        <p14:creationId xmlns:p14="http://schemas.microsoft.com/office/powerpoint/2010/main" val="306080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FD82EE87-FEA7-406F-95B7-FF5B1D23F610}"/>
              </a:ext>
            </a:extLst>
          </p:cNvPr>
          <p:cNvSpPr>
            <a:spLocks noGrp="1"/>
          </p:cNvSpPr>
          <p:nvPr>
            <p:ph type="title"/>
          </p:nvPr>
        </p:nvSpPr>
        <p:spPr>
          <a:xfrm>
            <a:off x="720000" y="619200"/>
            <a:ext cx="6923813" cy="1477328"/>
          </a:xfrm>
        </p:spPr>
        <p:txBody>
          <a:bodyPr>
            <a:normAutofit/>
          </a:bodyPr>
          <a:lstStyle/>
          <a:p>
            <a:r>
              <a:rPr lang="en-CA" dirty="0"/>
              <a:t>Introduction</a:t>
            </a:r>
            <a:br>
              <a:rPr lang="en-CA" dirty="0"/>
            </a:br>
            <a:endParaRPr lang="en-CA" dirty="0"/>
          </a:p>
        </p:txBody>
      </p:sp>
      <p:sp>
        <p:nvSpPr>
          <p:cNvPr id="3" name="Content Placeholder 2">
            <a:extLst>
              <a:ext uri="{FF2B5EF4-FFF2-40B4-BE49-F238E27FC236}">
                <a16:creationId xmlns:a16="http://schemas.microsoft.com/office/drawing/2014/main" id="{6F1CBE12-04A1-4BDB-B641-CE0F2417892B}"/>
              </a:ext>
            </a:extLst>
          </p:cNvPr>
          <p:cNvSpPr>
            <a:spLocks noGrp="1"/>
          </p:cNvSpPr>
          <p:nvPr>
            <p:ph idx="1"/>
          </p:nvPr>
        </p:nvSpPr>
        <p:spPr>
          <a:xfrm>
            <a:off x="720000" y="2448000"/>
            <a:ext cx="10716487" cy="3320975"/>
          </a:xfrm>
        </p:spPr>
        <p:txBody>
          <a:bodyPr>
            <a:normAutofit fontScale="62500" lnSpcReduction="20000"/>
          </a:bodyPr>
          <a:lstStyle/>
          <a:p>
            <a:r>
              <a:rPr lang="en-CA" sz="2400" dirty="0"/>
              <a:t>Referee Registration</a:t>
            </a:r>
          </a:p>
          <a:p>
            <a:r>
              <a:rPr lang="en-CA" sz="2400" dirty="0"/>
              <a:t>Referee Equipment COVID-19 Information</a:t>
            </a:r>
          </a:p>
          <a:p>
            <a:r>
              <a:rPr lang="en-CA" sz="2400" dirty="0"/>
              <a:t>Assigning &amp; Prior to Game Arrival</a:t>
            </a:r>
          </a:p>
          <a:p>
            <a:r>
              <a:rPr lang="en-CA" sz="2400" dirty="0"/>
              <a:t>Game Sheet &amp; Misconduct Report/Match Report</a:t>
            </a:r>
          </a:p>
          <a:p>
            <a:r>
              <a:rPr lang="en-CA" sz="2400" dirty="0"/>
              <a:t>Player I.D. Check Procedure/Permits</a:t>
            </a:r>
          </a:p>
          <a:p>
            <a:r>
              <a:rPr lang="en-CA" sz="2400" dirty="0"/>
              <a:t>Player Equipment</a:t>
            </a:r>
          </a:p>
          <a:p>
            <a:r>
              <a:rPr lang="en-CA" sz="2400" dirty="0"/>
              <a:t>Rule Overview (IFAB2019-20 Review, IFAB 2020-21, Local Specific, COVID-19 Rules)</a:t>
            </a:r>
          </a:p>
          <a:p>
            <a:r>
              <a:rPr lang="en-CA" sz="2400" dirty="0"/>
              <a:t>Questions? Q&amp;A</a:t>
            </a:r>
          </a:p>
          <a:p>
            <a:r>
              <a:rPr lang="en-CA" sz="2400" dirty="0"/>
              <a:t>Conclusion</a:t>
            </a:r>
          </a:p>
        </p:txBody>
      </p:sp>
    </p:spTree>
    <p:extLst>
      <p:ext uri="{BB962C8B-B14F-4D97-AF65-F5344CB8AC3E}">
        <p14:creationId xmlns:p14="http://schemas.microsoft.com/office/powerpoint/2010/main" val="320118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DE6EA8F5-1754-4FD7-A828-00ACEB7C71A9}"/>
              </a:ext>
            </a:extLst>
          </p:cNvPr>
          <p:cNvSpPr>
            <a:spLocks noGrp="1"/>
          </p:cNvSpPr>
          <p:nvPr>
            <p:ph type="title"/>
          </p:nvPr>
        </p:nvSpPr>
        <p:spPr>
          <a:xfrm>
            <a:off x="720000" y="619200"/>
            <a:ext cx="6923813" cy="467478"/>
          </a:xfrm>
        </p:spPr>
        <p:txBody>
          <a:bodyPr>
            <a:normAutofit fontScale="90000"/>
          </a:bodyPr>
          <a:lstStyle/>
          <a:p>
            <a:r>
              <a:rPr lang="en-CA" dirty="0"/>
              <a:t>IFAB 2019-20</a:t>
            </a:r>
          </a:p>
        </p:txBody>
      </p:sp>
      <p:sp>
        <p:nvSpPr>
          <p:cNvPr id="3" name="Content Placeholder 2">
            <a:extLst>
              <a:ext uri="{FF2B5EF4-FFF2-40B4-BE49-F238E27FC236}">
                <a16:creationId xmlns:a16="http://schemas.microsoft.com/office/drawing/2014/main" id="{454BC1C8-2FCE-489C-A2FD-CB21052790AB}"/>
              </a:ext>
            </a:extLst>
          </p:cNvPr>
          <p:cNvSpPr>
            <a:spLocks noGrp="1"/>
          </p:cNvSpPr>
          <p:nvPr>
            <p:ph idx="1"/>
          </p:nvPr>
        </p:nvSpPr>
        <p:spPr>
          <a:xfrm>
            <a:off x="720000" y="1086678"/>
            <a:ext cx="10716487" cy="5671931"/>
          </a:xfrm>
        </p:spPr>
        <p:txBody>
          <a:bodyPr>
            <a:normAutofit fontScale="25000" lnSpcReduction="20000"/>
          </a:bodyPr>
          <a:lstStyle/>
          <a:p>
            <a:pPr marL="0" indent="0">
              <a:buNone/>
            </a:pPr>
            <a:r>
              <a:rPr lang="en-CA" sz="4800" dirty="0"/>
              <a:t>                  </a:t>
            </a:r>
            <a:r>
              <a:rPr lang="en-CA" sz="9600" b="1" dirty="0"/>
              <a:t>Goal Kick &amp; Free Kicks Within the Defending Teams Penalty Area.</a:t>
            </a:r>
            <a:r>
              <a:rPr lang="en-CA" sz="4800" dirty="0"/>
              <a:t> </a:t>
            </a:r>
            <a:endParaRPr lang="en-CA" sz="9600" b="1" i="1" dirty="0"/>
          </a:p>
          <a:p>
            <a:r>
              <a:rPr lang="en-CA" sz="9600" b="1" dirty="0"/>
              <a:t>Goal Kick:</a:t>
            </a:r>
          </a:p>
          <a:p>
            <a:pPr marL="0" indent="0">
              <a:buNone/>
            </a:pPr>
            <a:r>
              <a:rPr lang="en-CA" sz="9600" dirty="0"/>
              <a:t>  </a:t>
            </a:r>
            <a:r>
              <a:rPr lang="en-CA" sz="9600" i="1" dirty="0"/>
              <a:t> </a:t>
            </a:r>
            <a:r>
              <a:rPr lang="en-CA" sz="9600" i="1" u="sng" dirty="0"/>
              <a:t>Procedure </a:t>
            </a:r>
          </a:p>
          <a:p>
            <a:pPr marL="0" indent="0">
              <a:buNone/>
            </a:pPr>
            <a:r>
              <a:rPr lang="en-CA" sz="9600" dirty="0"/>
              <a:t>The ball must be stationary and is kicked from any point within the goal area by a player of the defending team. </a:t>
            </a:r>
          </a:p>
          <a:p>
            <a:pPr marL="0" indent="0">
              <a:buNone/>
            </a:pPr>
            <a:r>
              <a:rPr lang="en-CA" sz="9600" dirty="0">
                <a:solidFill>
                  <a:srgbClr val="FFFF00">
                    <a:alpha val="58000"/>
                  </a:srgbClr>
                </a:solidFill>
              </a:rPr>
              <a:t>The ball is in play when it is kicked and clearly moves. </a:t>
            </a:r>
          </a:p>
          <a:p>
            <a:pPr marL="0" indent="0">
              <a:buNone/>
            </a:pPr>
            <a:r>
              <a:rPr lang="en-CA" sz="9600" dirty="0"/>
              <a:t> </a:t>
            </a:r>
            <a:r>
              <a:rPr lang="en-CA" sz="9600" dirty="0">
                <a:solidFill>
                  <a:srgbClr val="FFFF00">
                    <a:alpha val="58000"/>
                  </a:srgbClr>
                </a:solidFill>
              </a:rPr>
              <a:t>DOES NOT! need to leave the penalty area to be in play.  </a:t>
            </a:r>
          </a:p>
          <a:p>
            <a:pPr marL="0" indent="0">
              <a:buNone/>
            </a:pPr>
            <a:r>
              <a:rPr lang="en-CA" sz="9600" dirty="0"/>
              <a:t>Opponents must be outside the penalty area until the ball is in play.</a:t>
            </a:r>
          </a:p>
          <a:p>
            <a:pPr marL="0" indent="0">
              <a:buNone/>
            </a:pPr>
            <a:r>
              <a:rPr lang="en-CA" sz="9600" dirty="0">
                <a:solidFill>
                  <a:srgbClr val="FFFF00">
                    <a:alpha val="58000"/>
                  </a:srgbClr>
                </a:solidFill>
              </a:rPr>
              <a:t>If, when a goal kick is taken, any opponents are inside the penalty area because they did not have time to leave, the referee allows play to continue</a:t>
            </a:r>
            <a:r>
              <a:rPr lang="en-CA" sz="9600" dirty="0"/>
              <a:t>. If an opponent who is in the penalty area when the goal kick is taken, or enters the penalty area before the ball is in play, touches or challenges for the ball before </a:t>
            </a:r>
            <a:r>
              <a:rPr lang="en-CA" sz="9600" dirty="0">
                <a:solidFill>
                  <a:srgbClr val="FFFF00">
                    <a:alpha val="58000"/>
                  </a:srgbClr>
                </a:solidFill>
              </a:rPr>
              <a:t>it is in play</a:t>
            </a:r>
            <a:r>
              <a:rPr lang="en-CA" sz="9600" dirty="0"/>
              <a:t>, the goal kick is retaken.</a:t>
            </a:r>
          </a:p>
          <a:p>
            <a:pPr marL="0" indent="0">
              <a:buNone/>
            </a:pPr>
            <a:endParaRPr lang="en-CA" sz="4800" dirty="0"/>
          </a:p>
          <a:p>
            <a:pPr marL="0" indent="0">
              <a:buNone/>
            </a:pPr>
            <a:r>
              <a:rPr lang="en-CA" sz="4800" dirty="0"/>
              <a:t>            </a:t>
            </a:r>
          </a:p>
        </p:txBody>
      </p:sp>
    </p:spTree>
    <p:extLst>
      <p:ext uri="{BB962C8B-B14F-4D97-AF65-F5344CB8AC3E}">
        <p14:creationId xmlns:p14="http://schemas.microsoft.com/office/powerpoint/2010/main" val="298229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A515735A-D2B4-4781-8131-F40A4999D9F1}"/>
              </a:ext>
            </a:extLst>
          </p:cNvPr>
          <p:cNvSpPr>
            <a:spLocks noGrp="1"/>
          </p:cNvSpPr>
          <p:nvPr>
            <p:ph type="title"/>
          </p:nvPr>
        </p:nvSpPr>
        <p:spPr>
          <a:xfrm>
            <a:off x="720000" y="619200"/>
            <a:ext cx="6923813" cy="478080"/>
          </a:xfrm>
        </p:spPr>
        <p:txBody>
          <a:bodyPr>
            <a:normAutofit fontScale="90000"/>
          </a:bodyPr>
          <a:lstStyle/>
          <a:p>
            <a:r>
              <a:rPr lang="en-CA" dirty="0"/>
              <a:t>IFAB 2019-20</a:t>
            </a:r>
          </a:p>
        </p:txBody>
      </p:sp>
      <p:sp>
        <p:nvSpPr>
          <p:cNvPr id="3" name="Content Placeholder 2">
            <a:extLst>
              <a:ext uri="{FF2B5EF4-FFF2-40B4-BE49-F238E27FC236}">
                <a16:creationId xmlns:a16="http://schemas.microsoft.com/office/drawing/2014/main" id="{FBEBA8D8-59FC-4FF1-9A38-B1227B74BF41}"/>
              </a:ext>
            </a:extLst>
          </p:cNvPr>
          <p:cNvSpPr>
            <a:spLocks noGrp="1"/>
          </p:cNvSpPr>
          <p:nvPr>
            <p:ph idx="1"/>
          </p:nvPr>
        </p:nvSpPr>
        <p:spPr>
          <a:xfrm>
            <a:off x="720000" y="1097280"/>
            <a:ext cx="10716487" cy="5648077"/>
          </a:xfrm>
        </p:spPr>
        <p:txBody>
          <a:bodyPr>
            <a:normAutofit fontScale="25000" lnSpcReduction="20000"/>
          </a:bodyPr>
          <a:lstStyle/>
          <a:p>
            <a:r>
              <a:rPr lang="en-CA" sz="8000" b="1" dirty="0"/>
              <a:t>Free Kicks:</a:t>
            </a:r>
          </a:p>
          <a:p>
            <a:pPr marL="0" indent="0">
              <a:buNone/>
            </a:pPr>
            <a:r>
              <a:rPr lang="en-CA" sz="8000" dirty="0"/>
              <a:t>All free kicks are taken from the place where the offence occurred. There are exceptions please see Law 13 IFAB 2019-20 page 117.</a:t>
            </a:r>
          </a:p>
          <a:p>
            <a:pPr marL="0" indent="0">
              <a:buNone/>
            </a:pPr>
            <a:r>
              <a:rPr lang="en-CA" sz="8000" dirty="0"/>
              <a:t>                    Law 13 IFAB 2020-21 page 119. </a:t>
            </a:r>
          </a:p>
          <a:p>
            <a:pPr marL="0" indent="0">
              <a:buNone/>
            </a:pPr>
            <a:r>
              <a:rPr lang="en-CA" sz="8000" dirty="0"/>
              <a:t>The ball must be stationary and the kicker must not touch the ball again until it has touched another player. </a:t>
            </a:r>
          </a:p>
          <a:p>
            <a:pPr marL="0" indent="0">
              <a:buNone/>
            </a:pPr>
            <a:r>
              <a:rPr lang="en-CA" sz="8000" dirty="0"/>
              <a:t>The ball is in play when it is kicked and clearly moves. </a:t>
            </a:r>
          </a:p>
          <a:p>
            <a:pPr marL="0" indent="0">
              <a:buNone/>
            </a:pPr>
            <a:r>
              <a:rPr lang="en-CA" sz="8000" dirty="0"/>
              <a:t>Until the ball is in play, all opponents must remain: </a:t>
            </a:r>
          </a:p>
          <a:p>
            <a:pPr marL="0" indent="0">
              <a:buNone/>
            </a:pPr>
            <a:r>
              <a:rPr lang="en-CA" sz="8000" dirty="0"/>
              <a:t>At least 9.15 m (10 yds) from the ball, unless they are on their own goal line between the goalposts. </a:t>
            </a:r>
          </a:p>
          <a:p>
            <a:pPr marL="0" indent="0">
              <a:buNone/>
            </a:pPr>
            <a:r>
              <a:rPr lang="en-CA" sz="8000" dirty="0">
                <a:solidFill>
                  <a:srgbClr val="FFFF00">
                    <a:alpha val="58000"/>
                  </a:srgbClr>
                </a:solidFill>
              </a:rPr>
              <a:t>Where three or more defending team players form a ‘wall’, all attacking team players must remain at least 1m (1yd) from the ‘wall’ until the ball is in play.</a:t>
            </a:r>
          </a:p>
          <a:p>
            <a:pPr marL="0" indent="0">
              <a:buNone/>
            </a:pPr>
            <a:r>
              <a:rPr lang="en-CA" sz="8000" dirty="0">
                <a:solidFill>
                  <a:schemeClr val="tx1">
                    <a:lumMod val="95000"/>
                    <a:alpha val="58000"/>
                  </a:schemeClr>
                </a:solidFill>
              </a:rPr>
              <a:t>Use verbal communication to explain to attacking players that this is the case now. If attacking player does not want to comply. A caution is necessary.</a:t>
            </a:r>
          </a:p>
          <a:p>
            <a:pPr marL="0" indent="0">
              <a:buNone/>
            </a:pPr>
            <a:endParaRPr lang="en-CA" sz="8000" dirty="0">
              <a:solidFill>
                <a:srgbClr val="FFFF00">
                  <a:alpha val="58000"/>
                </a:srgbClr>
              </a:solidFill>
            </a:endParaRPr>
          </a:p>
          <a:p>
            <a:pPr marL="0" indent="0">
              <a:buNone/>
            </a:pPr>
            <a:endParaRPr lang="en-CA" sz="7200" dirty="0">
              <a:solidFill>
                <a:srgbClr val="FFFF00">
                  <a:alpha val="58000"/>
                </a:srgbClr>
              </a:solidFill>
            </a:endParaRPr>
          </a:p>
          <a:p>
            <a:pPr marL="0" indent="0">
              <a:buNone/>
            </a:pPr>
            <a:endParaRPr lang="en-CA" sz="7200" dirty="0">
              <a:solidFill>
                <a:srgbClr val="FFFF00">
                  <a:alpha val="58000"/>
                </a:srgbClr>
              </a:solidFill>
            </a:endParaRPr>
          </a:p>
          <a:p>
            <a:pPr marL="0" indent="0">
              <a:buNone/>
            </a:pPr>
            <a:endParaRPr lang="en-CA" sz="7200" dirty="0">
              <a:solidFill>
                <a:srgbClr val="FFFF00">
                  <a:alpha val="58000"/>
                </a:srgbClr>
              </a:solidFill>
            </a:endParaRPr>
          </a:p>
          <a:p>
            <a:pPr marL="0" indent="0">
              <a:buNone/>
            </a:pPr>
            <a:endParaRPr lang="en-CA" sz="7200" dirty="0">
              <a:solidFill>
                <a:srgbClr val="FFFF00">
                  <a:alpha val="58000"/>
                </a:srgbClr>
              </a:solidFill>
            </a:endParaRPr>
          </a:p>
          <a:p>
            <a:pPr marL="0" indent="0">
              <a:buNone/>
            </a:pPr>
            <a:endParaRPr lang="en-CA" sz="7200" dirty="0">
              <a:solidFill>
                <a:srgbClr val="FFFF00">
                  <a:alpha val="58000"/>
                </a:srgbClr>
              </a:solidFill>
            </a:endParaRPr>
          </a:p>
          <a:p>
            <a:pPr marL="0" indent="0">
              <a:buNone/>
            </a:pPr>
            <a:endParaRPr lang="en-CA" sz="7200" dirty="0">
              <a:solidFill>
                <a:srgbClr val="FFFF00">
                  <a:alpha val="58000"/>
                </a:srgbClr>
              </a:solidFill>
            </a:endParaRPr>
          </a:p>
          <a:p>
            <a:pPr marL="0" indent="0">
              <a:buNone/>
            </a:pPr>
            <a:r>
              <a:rPr lang="en-CA" sz="4800" dirty="0"/>
              <a:t>       </a:t>
            </a:r>
          </a:p>
          <a:p>
            <a:pPr marL="0" indent="0">
              <a:buNone/>
            </a:pPr>
            <a:r>
              <a:rPr lang="en-CA" sz="4800" dirty="0"/>
              <a:t>         </a:t>
            </a:r>
          </a:p>
        </p:txBody>
      </p:sp>
    </p:spTree>
    <p:extLst>
      <p:ext uri="{BB962C8B-B14F-4D97-AF65-F5344CB8AC3E}">
        <p14:creationId xmlns:p14="http://schemas.microsoft.com/office/powerpoint/2010/main" val="2714631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13C12D59-FD84-4E78-81EF-39214EE95588}"/>
              </a:ext>
            </a:extLst>
          </p:cNvPr>
          <p:cNvSpPr>
            <a:spLocks noGrp="1"/>
          </p:cNvSpPr>
          <p:nvPr>
            <p:ph type="title"/>
          </p:nvPr>
        </p:nvSpPr>
        <p:spPr>
          <a:xfrm>
            <a:off x="720000" y="619200"/>
            <a:ext cx="6923813" cy="499182"/>
          </a:xfrm>
        </p:spPr>
        <p:txBody>
          <a:bodyPr>
            <a:normAutofit/>
          </a:bodyPr>
          <a:lstStyle/>
          <a:p>
            <a:r>
              <a:rPr lang="en-CA" dirty="0"/>
              <a:t>IFAB 2019-20</a:t>
            </a:r>
          </a:p>
        </p:txBody>
      </p:sp>
      <p:sp>
        <p:nvSpPr>
          <p:cNvPr id="3" name="Content Placeholder 2">
            <a:extLst>
              <a:ext uri="{FF2B5EF4-FFF2-40B4-BE49-F238E27FC236}">
                <a16:creationId xmlns:a16="http://schemas.microsoft.com/office/drawing/2014/main" id="{3CADC91A-E033-4F1D-8D84-2D08C825E6B2}"/>
              </a:ext>
            </a:extLst>
          </p:cNvPr>
          <p:cNvSpPr>
            <a:spLocks noGrp="1"/>
          </p:cNvSpPr>
          <p:nvPr>
            <p:ph idx="1"/>
          </p:nvPr>
        </p:nvSpPr>
        <p:spPr>
          <a:xfrm>
            <a:off x="720000" y="1280160"/>
            <a:ext cx="10716487" cy="5577840"/>
          </a:xfrm>
        </p:spPr>
        <p:txBody>
          <a:bodyPr>
            <a:normAutofit fontScale="25000" lnSpcReduction="20000"/>
          </a:bodyPr>
          <a:lstStyle/>
          <a:p>
            <a:r>
              <a:rPr lang="en-CA" sz="11200" b="1" dirty="0">
                <a:solidFill>
                  <a:schemeClr val="tx1">
                    <a:lumMod val="95000"/>
                  </a:schemeClr>
                </a:solidFill>
              </a:rPr>
              <a:t>Drop Ball:</a:t>
            </a:r>
            <a:endParaRPr lang="en-CA" sz="4400" b="1" dirty="0">
              <a:solidFill>
                <a:schemeClr val="tx1">
                  <a:lumMod val="95000"/>
                </a:schemeClr>
              </a:solidFill>
            </a:endParaRPr>
          </a:p>
          <a:p>
            <a:pPr marL="0" indent="0">
              <a:buNone/>
            </a:pPr>
            <a:r>
              <a:rPr lang="en-CA" sz="7200" dirty="0">
                <a:solidFill>
                  <a:srgbClr val="FFFF00">
                    <a:alpha val="58000"/>
                  </a:srgbClr>
                </a:solidFill>
              </a:rPr>
              <a:t>The referee drops the ball for one player of the team that last touched the ball at the position where it last touched a player (aka player injury), an outside agent or, a match official.   </a:t>
            </a:r>
          </a:p>
          <a:p>
            <a:pPr marL="0" indent="0">
              <a:buNone/>
            </a:pPr>
            <a:r>
              <a:rPr lang="en-CA" sz="7200" dirty="0">
                <a:solidFill>
                  <a:srgbClr val="FFFF00">
                    <a:alpha val="58000"/>
                  </a:srgbClr>
                </a:solidFill>
              </a:rPr>
              <a:t>All other players (of both teams) must remain at least 4 m (4.5 yds) from the ball until it is in play during a drop ball. (2020-21 Law 12 “Drop ball” now included into caution offences under “failing to respect the required distance”.</a:t>
            </a:r>
          </a:p>
          <a:p>
            <a:pPr marL="0" indent="0">
              <a:buNone/>
            </a:pPr>
            <a:r>
              <a:rPr lang="en-CA" sz="7200" dirty="0">
                <a:solidFill>
                  <a:srgbClr val="FFFF00">
                    <a:alpha val="58000"/>
                  </a:srgbClr>
                </a:solidFill>
              </a:rPr>
              <a:t>No more contesting for a drop ball. </a:t>
            </a:r>
            <a:endParaRPr lang="en-CA" sz="7200" dirty="0">
              <a:solidFill>
                <a:schemeClr val="accent1">
                  <a:lumMod val="20000"/>
                  <a:lumOff val="80000"/>
                  <a:alpha val="58000"/>
                </a:schemeClr>
              </a:solidFill>
            </a:endParaRPr>
          </a:p>
          <a:p>
            <a:pPr marL="0" indent="0">
              <a:buNone/>
            </a:pPr>
            <a:r>
              <a:rPr lang="en-CA" sz="7200" dirty="0">
                <a:solidFill>
                  <a:srgbClr val="FFFF00">
                    <a:alpha val="58000"/>
                  </a:srgbClr>
                </a:solidFill>
              </a:rPr>
              <a:t>It touches or hits a match official (the referee), and the ball remains on the field of play</a:t>
            </a:r>
            <a:r>
              <a:rPr lang="en-CA" sz="7200" dirty="0">
                <a:solidFill>
                  <a:schemeClr val="accent1">
                    <a:lumMod val="20000"/>
                    <a:lumOff val="80000"/>
                  </a:schemeClr>
                </a:solidFill>
              </a:rPr>
              <a:t>: the following is considered when deciding to stop play and restart with a drop ball… </a:t>
            </a:r>
          </a:p>
          <a:p>
            <a:pPr marL="0" indent="0">
              <a:buNone/>
            </a:pPr>
            <a:r>
              <a:rPr lang="en-CA" sz="7200" dirty="0">
                <a:solidFill>
                  <a:srgbClr val="FFFF00">
                    <a:alpha val="58000"/>
                  </a:srgbClr>
                </a:solidFill>
              </a:rPr>
              <a:t>A team starts a promising attack… </a:t>
            </a:r>
          </a:p>
          <a:p>
            <a:pPr marL="0" indent="0">
              <a:buNone/>
            </a:pPr>
            <a:r>
              <a:rPr lang="en-CA" sz="7200" dirty="0">
                <a:solidFill>
                  <a:srgbClr val="FFFF00">
                    <a:alpha val="58000"/>
                  </a:srgbClr>
                </a:solidFill>
              </a:rPr>
              <a:t>The ball goes directly into the goal… </a:t>
            </a:r>
          </a:p>
          <a:p>
            <a:pPr marL="0" indent="0">
              <a:buNone/>
            </a:pPr>
            <a:r>
              <a:rPr lang="en-CA" sz="7200" dirty="0">
                <a:solidFill>
                  <a:srgbClr val="FFFF00">
                    <a:alpha val="58000"/>
                  </a:srgbClr>
                </a:solidFill>
              </a:rPr>
              <a:t>The team in possession of the ball changes….</a:t>
            </a:r>
          </a:p>
          <a:p>
            <a:pPr marL="0" indent="0">
              <a:buNone/>
            </a:pPr>
            <a:r>
              <a:rPr lang="en-CA" sz="7200" dirty="0">
                <a:solidFill>
                  <a:srgbClr val="FFFF00">
                    <a:alpha val="58000"/>
                  </a:srgbClr>
                </a:solidFill>
              </a:rPr>
              <a:t>In all these cases, play is restarted with a dropped ball.</a:t>
            </a:r>
          </a:p>
          <a:p>
            <a:pPr marL="0" indent="0">
              <a:lnSpc>
                <a:spcPct val="106000"/>
              </a:lnSpc>
              <a:spcAft>
                <a:spcPts val="800"/>
              </a:spcAft>
              <a:buNone/>
            </a:pPr>
            <a:r>
              <a:rPr lang="en-CA" sz="7200" b="1" dirty="0">
                <a:solidFill>
                  <a:schemeClr val="accent1">
                    <a:lumMod val="20000"/>
                    <a:lumOff val="80000"/>
                  </a:schemeClr>
                </a:solidFill>
                <a:effectLst/>
                <a:latin typeface="Calibri Light" panose="020F0302020204030204" pitchFamily="34" charset="0"/>
                <a:ea typeface="Calibri" panose="020F0502020204030204" pitchFamily="34" charset="0"/>
                <a:cs typeface="Times New Roman" panose="02020603050405020304" pitchFamily="18" charset="0"/>
              </a:rPr>
              <a:t>                                                         (THE DROP BALL during COVID-19:</a:t>
            </a:r>
            <a:r>
              <a:rPr lang="en-CA" sz="7200" b="1"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i.e.)</a:t>
            </a:r>
            <a:endParaRPr lang="en-CA" sz="72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CA"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4400" dirty="0">
              <a:solidFill>
                <a:srgbClr val="FFFF00">
                  <a:alpha val="58000"/>
                </a:srgbClr>
              </a:solidFill>
            </a:endParaRPr>
          </a:p>
          <a:p>
            <a:endParaRPr lang="en-CA" sz="4800" dirty="0"/>
          </a:p>
        </p:txBody>
      </p:sp>
    </p:spTree>
    <p:extLst>
      <p:ext uri="{BB962C8B-B14F-4D97-AF65-F5344CB8AC3E}">
        <p14:creationId xmlns:p14="http://schemas.microsoft.com/office/powerpoint/2010/main" val="195053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38E2EA7B-AB39-4CDE-8C67-FABA05D7ADC0}"/>
              </a:ext>
            </a:extLst>
          </p:cNvPr>
          <p:cNvSpPr>
            <a:spLocks noGrp="1"/>
          </p:cNvSpPr>
          <p:nvPr>
            <p:ph type="title"/>
          </p:nvPr>
        </p:nvSpPr>
        <p:spPr>
          <a:xfrm>
            <a:off x="720000" y="619200"/>
            <a:ext cx="6923813" cy="918052"/>
          </a:xfrm>
        </p:spPr>
        <p:txBody>
          <a:bodyPr>
            <a:normAutofit fontScale="90000"/>
          </a:bodyPr>
          <a:lstStyle/>
          <a:p>
            <a:r>
              <a:rPr lang="en-CA" sz="3200" dirty="0"/>
              <a:t>IFAB 2020-21  Laws of the Game Important Changes </a:t>
            </a:r>
            <a:br>
              <a:rPr lang="en-CA" sz="2000" dirty="0">
                <a:solidFill>
                  <a:srgbClr val="FFFF00">
                    <a:alpha val="58000"/>
                  </a:srgbClr>
                </a:solidFill>
              </a:rPr>
            </a:br>
            <a:endParaRPr lang="en-CA" dirty="0"/>
          </a:p>
        </p:txBody>
      </p:sp>
      <p:pic>
        <p:nvPicPr>
          <p:cNvPr id="7" name="Content Placeholder 6" descr="A picture containing text, grass, athletic game, player&#10;&#10;Description automatically generated">
            <a:extLst>
              <a:ext uri="{FF2B5EF4-FFF2-40B4-BE49-F238E27FC236}">
                <a16:creationId xmlns:a16="http://schemas.microsoft.com/office/drawing/2014/main" id="{0BF08A75-D99A-4DA0-8840-A0AA85C940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7977" y="1536700"/>
            <a:ext cx="9921120" cy="5208588"/>
          </a:xfrm>
        </p:spPr>
      </p:pic>
    </p:spTree>
    <p:extLst>
      <p:ext uri="{BB962C8B-B14F-4D97-AF65-F5344CB8AC3E}">
        <p14:creationId xmlns:p14="http://schemas.microsoft.com/office/powerpoint/2010/main" val="244580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4FDD3161-8CA1-4E72-85F3-33F1F278589D}"/>
              </a:ext>
            </a:extLst>
          </p:cNvPr>
          <p:cNvSpPr>
            <a:spLocks noGrp="1"/>
          </p:cNvSpPr>
          <p:nvPr>
            <p:ph type="title"/>
          </p:nvPr>
        </p:nvSpPr>
        <p:spPr>
          <a:xfrm>
            <a:off x="720000" y="619200"/>
            <a:ext cx="6923813" cy="666261"/>
          </a:xfrm>
        </p:spPr>
        <p:txBody>
          <a:bodyPr>
            <a:normAutofit/>
          </a:bodyPr>
          <a:lstStyle/>
          <a:p>
            <a:r>
              <a:rPr lang="en-CA" dirty="0"/>
              <a:t>IFAB 2020-21  </a:t>
            </a:r>
          </a:p>
        </p:txBody>
      </p:sp>
      <p:sp>
        <p:nvSpPr>
          <p:cNvPr id="3" name="Content Placeholder 2">
            <a:extLst>
              <a:ext uri="{FF2B5EF4-FFF2-40B4-BE49-F238E27FC236}">
                <a16:creationId xmlns:a16="http://schemas.microsoft.com/office/drawing/2014/main" id="{1FC6A181-8919-429D-88F6-372349664003}"/>
              </a:ext>
            </a:extLst>
          </p:cNvPr>
          <p:cNvSpPr>
            <a:spLocks noGrp="1"/>
          </p:cNvSpPr>
          <p:nvPr>
            <p:ph idx="1"/>
          </p:nvPr>
        </p:nvSpPr>
        <p:spPr>
          <a:xfrm>
            <a:off x="720000" y="1417983"/>
            <a:ext cx="10716487" cy="5440016"/>
          </a:xfrm>
        </p:spPr>
        <p:txBody>
          <a:bodyPr>
            <a:normAutofit fontScale="47500" lnSpcReduction="20000"/>
          </a:bodyPr>
          <a:lstStyle/>
          <a:p>
            <a:r>
              <a:rPr lang="en-CA" sz="6000" b="1" dirty="0">
                <a:solidFill>
                  <a:schemeClr val="accent1">
                    <a:lumMod val="20000"/>
                    <a:lumOff val="80000"/>
                  </a:schemeClr>
                </a:solidFill>
              </a:rPr>
              <a:t>Offside</a:t>
            </a:r>
            <a:endParaRPr lang="en-CA" sz="4400" b="1" dirty="0">
              <a:solidFill>
                <a:schemeClr val="accent1">
                  <a:lumMod val="20000"/>
                  <a:lumOff val="80000"/>
                </a:schemeClr>
              </a:solidFill>
            </a:endParaRPr>
          </a:p>
          <a:p>
            <a:pPr marL="0" indent="0">
              <a:buNone/>
            </a:pPr>
            <a:r>
              <a:rPr lang="en-CA" sz="4400" dirty="0"/>
              <a:t>Clarification that deliberate handball by a defender is regarded as ‘deliberate play’ for offside. As ‘legal’ deliberate play (e.g. a kick or a header) causes a player in an offside position to no longer be offside.</a:t>
            </a:r>
          </a:p>
          <a:p>
            <a:pPr marL="0" indent="0">
              <a:buNone/>
            </a:pPr>
            <a:r>
              <a:rPr lang="en-CA" sz="4400" dirty="0"/>
              <a:t>Example: If an attacking player sends a threw ball to another attacking team mate that is in a current offside position. While that ball is in motion being passed in the air towards the attacking player. A defender throws his hand up in the air and swipes at the ball making contact. The defender fail’s to stop the ball from going threw, which still goes to the attacking team mate. This is considered a “deliberate play” on the ball and not to be considered a handball nor be considered to be offside.  </a:t>
            </a:r>
          </a:p>
          <a:p>
            <a:pPr marL="0" indent="0">
              <a:buNone/>
            </a:pPr>
            <a:endParaRPr lang="en-CA" sz="4400" dirty="0"/>
          </a:p>
          <a:p>
            <a:pPr marL="0" indent="0">
              <a:buNone/>
            </a:pPr>
            <a:r>
              <a:rPr lang="en-CA" sz="4400" dirty="0"/>
              <a:t>                  ONLY….IN......A.....</a:t>
            </a:r>
            <a:r>
              <a:rPr lang="en-CA" sz="4400" dirty="0">
                <a:solidFill>
                  <a:srgbClr val="FFFF00">
                    <a:alpha val="58000"/>
                  </a:srgbClr>
                </a:solidFill>
              </a:rPr>
              <a:t>POTIONAL</a:t>
            </a:r>
            <a:r>
              <a:rPr lang="en-CA" sz="4400" dirty="0"/>
              <a:t>…...OFFSIDE….SITUATION……!!! </a:t>
            </a:r>
          </a:p>
          <a:p>
            <a:pPr marL="0" indent="0">
              <a:buNone/>
            </a:pPr>
            <a:r>
              <a:rPr lang="en-CA" sz="4400" dirty="0"/>
              <a:t> </a:t>
            </a:r>
          </a:p>
          <a:p>
            <a:pPr marL="0" indent="0">
              <a:buNone/>
            </a:pPr>
            <a:r>
              <a:rPr lang="en-CA" sz="4400" dirty="0"/>
              <a:t>                                                                                                                  (Video)</a:t>
            </a:r>
          </a:p>
          <a:p>
            <a:endParaRPr lang="en-CA" sz="4800" dirty="0"/>
          </a:p>
        </p:txBody>
      </p:sp>
    </p:spTree>
    <p:extLst>
      <p:ext uri="{BB962C8B-B14F-4D97-AF65-F5344CB8AC3E}">
        <p14:creationId xmlns:p14="http://schemas.microsoft.com/office/powerpoint/2010/main" val="2083466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ED9E2D9-EE69-4775-8CE5-9EAC35AD2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D75B673-1FA7-415E-8B2E-7A0550C8BD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E67BD-D85E-4356-8139-73DAFE30AA3C}"/>
              </a:ext>
            </a:extLst>
          </p:cNvPr>
          <p:cNvSpPr>
            <a:spLocks noGrp="1"/>
          </p:cNvSpPr>
          <p:nvPr>
            <p:ph type="title"/>
          </p:nvPr>
        </p:nvSpPr>
        <p:spPr>
          <a:xfrm>
            <a:off x="6480000" y="619200"/>
            <a:ext cx="4991961" cy="944557"/>
          </a:xfrm>
        </p:spPr>
        <p:txBody>
          <a:bodyPr wrap="square" anchor="ctr">
            <a:normAutofit fontScale="90000"/>
          </a:bodyPr>
          <a:lstStyle/>
          <a:p>
            <a:pPr>
              <a:lnSpc>
                <a:spcPct val="90000"/>
              </a:lnSpc>
            </a:pPr>
            <a:r>
              <a:rPr lang="en-CA" sz="2000" dirty="0"/>
              <a:t>IFAB 2020-21 </a:t>
            </a:r>
            <a:br>
              <a:rPr lang="en-CA" sz="2000" dirty="0"/>
            </a:br>
            <a:r>
              <a:rPr lang="en-CA" sz="2000" dirty="0"/>
              <a:t>Law 12 Fouls and Misconduct</a:t>
            </a:r>
            <a:br>
              <a:rPr lang="en-CA" sz="2000" dirty="0"/>
            </a:br>
            <a:br>
              <a:rPr lang="en-CA" sz="2000" dirty="0"/>
            </a:br>
            <a:br>
              <a:rPr lang="en-CA" sz="2000" dirty="0"/>
            </a:br>
            <a:r>
              <a:rPr lang="en-CA" sz="2000" dirty="0"/>
              <a:t> </a:t>
            </a:r>
          </a:p>
        </p:txBody>
      </p:sp>
      <p:pic>
        <p:nvPicPr>
          <p:cNvPr id="5" name="Picture 4" descr="Diagram, schematic&#10;&#10;Description automatically generated">
            <a:extLst>
              <a:ext uri="{FF2B5EF4-FFF2-40B4-BE49-F238E27FC236}">
                <a16:creationId xmlns:a16="http://schemas.microsoft.com/office/drawing/2014/main" id="{6FC406F0-9CB1-43A7-8391-920246EEF1B1}"/>
              </a:ext>
            </a:extLst>
          </p:cNvPr>
          <p:cNvPicPr>
            <a:picLocks noChangeAspect="1"/>
          </p:cNvPicPr>
          <p:nvPr/>
        </p:nvPicPr>
        <p:blipFill rotWithShape="1">
          <a:blip r:embed="rId2">
            <a:extLst>
              <a:ext uri="{28A0092B-C50C-407E-A947-70E740481C1C}">
                <a14:useLocalDpi xmlns:a14="http://schemas.microsoft.com/office/drawing/2010/main" val="0"/>
              </a:ext>
            </a:extLst>
          </a:blip>
          <a:srcRect t="733" b="5115"/>
          <a:stretch/>
        </p:blipFill>
        <p:spPr>
          <a:xfrm>
            <a:off x="20" y="10"/>
            <a:ext cx="5903704" cy="6857990"/>
          </a:xfrm>
          <a:custGeom>
            <a:avLst/>
            <a:gdLst/>
            <a:ahLst/>
            <a:cxnLst/>
            <a:rect l="l" t="t" r="r" b="b"/>
            <a:pathLst>
              <a:path w="5903724" h="6858000">
                <a:moveTo>
                  <a:pt x="0" y="0"/>
                </a:moveTo>
                <a:lnTo>
                  <a:pt x="5886178" y="0"/>
                </a:lnTo>
                <a:lnTo>
                  <a:pt x="5890522" y="42009"/>
                </a:lnTo>
                <a:cubicBezTo>
                  <a:pt x="5948302" y="788432"/>
                  <a:pt x="5795211" y="5194623"/>
                  <a:pt x="5836720" y="6279216"/>
                </a:cubicBezTo>
                <a:cubicBezTo>
                  <a:pt x="5842686" y="6384211"/>
                  <a:pt x="5845802" y="6526851"/>
                  <a:pt x="5846540" y="6699667"/>
                </a:cubicBezTo>
                <a:lnTo>
                  <a:pt x="5846508" y="6858000"/>
                </a:lnTo>
                <a:lnTo>
                  <a:pt x="0" y="6858000"/>
                </a:lnTo>
                <a:close/>
              </a:path>
            </a:pathLst>
          </a:custGeom>
        </p:spPr>
      </p:pic>
      <p:sp>
        <p:nvSpPr>
          <p:cNvPr id="3" name="Content Placeholder 2">
            <a:extLst>
              <a:ext uri="{FF2B5EF4-FFF2-40B4-BE49-F238E27FC236}">
                <a16:creationId xmlns:a16="http://schemas.microsoft.com/office/drawing/2014/main" id="{78FFA3F9-9B7A-4F24-BBAA-EBAD90936AFE}"/>
              </a:ext>
            </a:extLst>
          </p:cNvPr>
          <p:cNvSpPr>
            <a:spLocks noGrp="1"/>
          </p:cNvSpPr>
          <p:nvPr>
            <p:ph idx="1"/>
          </p:nvPr>
        </p:nvSpPr>
        <p:spPr>
          <a:xfrm>
            <a:off x="6480000" y="1325218"/>
            <a:ext cx="4991962" cy="4432656"/>
          </a:xfrm>
        </p:spPr>
        <p:txBody>
          <a:bodyPr>
            <a:normAutofit/>
          </a:bodyPr>
          <a:lstStyle/>
          <a:p>
            <a:pPr marL="0" indent="0">
              <a:buNone/>
            </a:pPr>
            <a:r>
              <a:rPr lang="en-CA" sz="2000" b="1" dirty="0">
                <a:solidFill>
                  <a:schemeClr val="bg2">
                    <a:lumMod val="10000"/>
                    <a:lumOff val="90000"/>
                  </a:schemeClr>
                </a:solidFill>
              </a:rPr>
              <a:t>Handball:</a:t>
            </a:r>
            <a:endParaRPr lang="en-CA" b="1" dirty="0">
              <a:solidFill>
                <a:schemeClr val="bg2">
                  <a:lumMod val="10000"/>
                  <a:lumOff val="90000"/>
                </a:schemeClr>
              </a:solidFill>
            </a:endParaRPr>
          </a:p>
          <a:p>
            <a:r>
              <a:rPr lang="en-CA" dirty="0"/>
              <a:t>Wording has been added to clarify that, when considering possible handball offences, the shoulder is not part of the arm - the arm starts at the bottom/end of the armpit, as shown in the diagram in Law 12. </a:t>
            </a:r>
          </a:p>
        </p:txBody>
      </p:sp>
    </p:spTree>
    <p:extLst>
      <p:ext uri="{BB962C8B-B14F-4D97-AF65-F5344CB8AC3E}">
        <p14:creationId xmlns:p14="http://schemas.microsoft.com/office/powerpoint/2010/main" val="4132860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8794923C-37D8-4483-8363-E6FB833BAC12}"/>
              </a:ext>
            </a:extLst>
          </p:cNvPr>
          <p:cNvSpPr>
            <a:spLocks noGrp="1"/>
          </p:cNvSpPr>
          <p:nvPr>
            <p:ph type="title"/>
          </p:nvPr>
        </p:nvSpPr>
        <p:spPr>
          <a:xfrm>
            <a:off x="720000" y="619200"/>
            <a:ext cx="6923813" cy="427722"/>
          </a:xfrm>
        </p:spPr>
        <p:txBody>
          <a:bodyPr>
            <a:normAutofit fontScale="90000"/>
          </a:bodyPr>
          <a:lstStyle/>
          <a:p>
            <a:r>
              <a:rPr lang="en-CA" dirty="0"/>
              <a:t>IFAB 2020-21</a:t>
            </a:r>
            <a:br>
              <a:rPr lang="en-CA" dirty="0"/>
            </a:br>
            <a:endParaRPr lang="en-CA" b="1" dirty="0">
              <a:solidFill>
                <a:schemeClr val="bg2">
                  <a:lumMod val="10000"/>
                  <a:lumOff val="90000"/>
                </a:schemeClr>
              </a:solidFill>
            </a:endParaRPr>
          </a:p>
        </p:txBody>
      </p:sp>
      <p:sp>
        <p:nvSpPr>
          <p:cNvPr id="3" name="Content Placeholder 2">
            <a:extLst>
              <a:ext uri="{FF2B5EF4-FFF2-40B4-BE49-F238E27FC236}">
                <a16:creationId xmlns:a16="http://schemas.microsoft.com/office/drawing/2014/main" id="{B17E89EB-B2D8-4C18-9156-6BABBE9B84DF}"/>
              </a:ext>
            </a:extLst>
          </p:cNvPr>
          <p:cNvSpPr>
            <a:spLocks noGrp="1"/>
          </p:cNvSpPr>
          <p:nvPr>
            <p:ph idx="1"/>
          </p:nvPr>
        </p:nvSpPr>
        <p:spPr>
          <a:xfrm>
            <a:off x="720000" y="1046922"/>
            <a:ext cx="10716487" cy="5671930"/>
          </a:xfrm>
        </p:spPr>
        <p:txBody>
          <a:bodyPr>
            <a:noAutofit/>
          </a:bodyPr>
          <a:lstStyle/>
          <a:p>
            <a:endParaRPr lang="en-CA" b="1" dirty="0">
              <a:solidFill>
                <a:schemeClr val="bg2">
                  <a:lumMod val="10000"/>
                  <a:lumOff val="90000"/>
                </a:schemeClr>
              </a:solidFill>
            </a:endParaRPr>
          </a:p>
          <a:p>
            <a:r>
              <a:rPr lang="en-CA" b="1" dirty="0">
                <a:solidFill>
                  <a:schemeClr val="bg2">
                    <a:lumMod val="10000"/>
                    <a:lumOff val="90000"/>
                  </a:schemeClr>
                </a:solidFill>
              </a:rPr>
              <a:t>Handling the ball:</a:t>
            </a:r>
            <a:endParaRPr lang="en-CA" sz="2000" dirty="0"/>
          </a:p>
          <a:p>
            <a:pPr marL="0" indent="0">
              <a:buNone/>
            </a:pPr>
            <a:r>
              <a:rPr lang="en-CA" sz="2000" dirty="0"/>
              <a:t>It is an offence if a player: </a:t>
            </a:r>
          </a:p>
          <a:p>
            <a:pPr marL="0" indent="0">
              <a:buNone/>
            </a:pPr>
            <a:r>
              <a:rPr lang="en-CA" sz="2000" dirty="0"/>
              <a:t>• deliberately touches the ball with their hand/arm, including moving the hand/arm towards the ball. </a:t>
            </a:r>
          </a:p>
          <a:p>
            <a:pPr marL="0" indent="0">
              <a:buNone/>
            </a:pPr>
            <a:r>
              <a:rPr lang="en-CA" sz="2000" dirty="0"/>
              <a:t>• scores in the opponents’ goal directly from their hand/arm, even if </a:t>
            </a:r>
            <a:r>
              <a:rPr lang="en-CA" sz="2000" dirty="0">
                <a:solidFill>
                  <a:srgbClr val="FFFF00">
                    <a:alpha val="58000"/>
                  </a:srgbClr>
                </a:solidFill>
              </a:rPr>
              <a:t>accidental</a:t>
            </a:r>
            <a:r>
              <a:rPr lang="en-CA" sz="2000" dirty="0"/>
              <a:t>, including by the goalkeeper.  </a:t>
            </a:r>
          </a:p>
          <a:p>
            <a:pPr marL="0" indent="0">
              <a:buNone/>
            </a:pPr>
            <a:r>
              <a:rPr lang="en-CA" sz="2000" dirty="0"/>
              <a:t>• after the ball has touched their or a team-mate’s hand/arm, even if </a:t>
            </a:r>
            <a:r>
              <a:rPr lang="en-CA" sz="2000" dirty="0">
                <a:solidFill>
                  <a:srgbClr val="FFFF00">
                    <a:alpha val="58000"/>
                  </a:srgbClr>
                </a:solidFill>
              </a:rPr>
              <a:t>accidental</a:t>
            </a:r>
            <a:r>
              <a:rPr lang="en-CA" sz="2000" dirty="0"/>
              <a:t>, </a:t>
            </a:r>
            <a:r>
              <a:rPr lang="en-CA" sz="2000" dirty="0">
                <a:solidFill>
                  <a:srgbClr val="FFFF00">
                    <a:alpha val="58000"/>
                  </a:srgbClr>
                </a:solidFill>
              </a:rPr>
              <a:t>immediately</a:t>
            </a:r>
            <a:r>
              <a:rPr lang="en-CA" sz="2000" dirty="0"/>
              <a:t>: </a:t>
            </a:r>
          </a:p>
          <a:p>
            <a:pPr marL="0" indent="0">
              <a:buNone/>
            </a:pPr>
            <a:r>
              <a:rPr lang="en-CA" sz="2000" dirty="0"/>
              <a:t>     -scores in the opponents’ goal.</a:t>
            </a:r>
          </a:p>
          <a:p>
            <a:pPr marL="0" indent="0">
              <a:buNone/>
            </a:pPr>
            <a:r>
              <a:rPr lang="en-CA" dirty="0"/>
              <a:t>     -</a:t>
            </a:r>
            <a:r>
              <a:rPr lang="en-CA" sz="2000" dirty="0"/>
              <a:t>creates a goal-scoring opportunity.                                                                       (Video’s)</a:t>
            </a:r>
            <a:endParaRPr lang="en-CA" sz="2400" dirty="0"/>
          </a:p>
        </p:txBody>
      </p:sp>
    </p:spTree>
    <p:extLst>
      <p:ext uri="{BB962C8B-B14F-4D97-AF65-F5344CB8AC3E}">
        <p14:creationId xmlns:p14="http://schemas.microsoft.com/office/powerpoint/2010/main" val="3384794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D2CF90BD-A726-4989-9A08-13085593D12E}"/>
              </a:ext>
            </a:extLst>
          </p:cNvPr>
          <p:cNvSpPr>
            <a:spLocks noGrp="1"/>
          </p:cNvSpPr>
          <p:nvPr>
            <p:ph type="title"/>
          </p:nvPr>
        </p:nvSpPr>
        <p:spPr>
          <a:xfrm>
            <a:off x="720000" y="619200"/>
            <a:ext cx="6923813" cy="533739"/>
          </a:xfrm>
        </p:spPr>
        <p:txBody>
          <a:bodyPr>
            <a:normAutofit fontScale="90000"/>
          </a:bodyPr>
          <a:lstStyle/>
          <a:p>
            <a:r>
              <a:rPr lang="en-CA" dirty="0"/>
              <a:t>IFAB 2020-21</a:t>
            </a:r>
            <a:br>
              <a:rPr lang="en-CA" dirty="0"/>
            </a:br>
            <a:endParaRPr lang="en-CA" dirty="0">
              <a:solidFill>
                <a:srgbClr val="FFFF00"/>
              </a:solidFill>
            </a:endParaRPr>
          </a:p>
        </p:txBody>
      </p:sp>
      <p:sp>
        <p:nvSpPr>
          <p:cNvPr id="3" name="Content Placeholder 2">
            <a:extLst>
              <a:ext uri="{FF2B5EF4-FFF2-40B4-BE49-F238E27FC236}">
                <a16:creationId xmlns:a16="http://schemas.microsoft.com/office/drawing/2014/main" id="{83011A26-0CD1-40C2-B930-1A3A32C0B843}"/>
              </a:ext>
            </a:extLst>
          </p:cNvPr>
          <p:cNvSpPr>
            <a:spLocks noGrp="1"/>
          </p:cNvSpPr>
          <p:nvPr>
            <p:ph idx="1"/>
          </p:nvPr>
        </p:nvSpPr>
        <p:spPr>
          <a:xfrm>
            <a:off x="720000" y="1046922"/>
            <a:ext cx="10716487" cy="5811078"/>
          </a:xfrm>
        </p:spPr>
        <p:txBody>
          <a:bodyPr>
            <a:normAutofit fontScale="40000" lnSpcReduction="20000"/>
          </a:bodyPr>
          <a:lstStyle/>
          <a:p>
            <a:endParaRPr lang="en-CA" sz="4400" dirty="0"/>
          </a:p>
          <a:p>
            <a:r>
              <a:rPr lang="en-CA" sz="6000" b="1" dirty="0">
                <a:solidFill>
                  <a:schemeClr val="bg2">
                    <a:lumMod val="10000"/>
                    <a:lumOff val="90000"/>
                  </a:schemeClr>
                </a:solidFill>
              </a:rPr>
              <a:t>Handball:</a:t>
            </a:r>
            <a:endParaRPr lang="en-CA" sz="4400" b="1" dirty="0">
              <a:solidFill>
                <a:schemeClr val="bg2">
                  <a:lumMod val="10000"/>
                  <a:lumOff val="90000"/>
                </a:schemeClr>
              </a:solidFill>
            </a:endParaRPr>
          </a:p>
          <a:p>
            <a:pPr marL="0" indent="0">
              <a:buNone/>
            </a:pPr>
            <a:r>
              <a:rPr lang="en-CA" sz="4400" dirty="0"/>
              <a:t>This concept includes an opportunity to score immediately after the ball has made contact with a team mate’s hand/arm. The wording of Law 12 has therefore been amended to clarify the ‘spirit’ (intention) of the Law: </a:t>
            </a:r>
          </a:p>
          <a:p>
            <a:pPr marL="0" indent="0">
              <a:buNone/>
            </a:pPr>
            <a:r>
              <a:rPr lang="en-CA" sz="4400" dirty="0"/>
              <a:t>If the ball touches an attacking player’s hand/arm and then goes to another attacker and a goal or scoring opportunity occurs </a:t>
            </a:r>
            <a:r>
              <a:rPr lang="en-CA" sz="4400" dirty="0">
                <a:solidFill>
                  <a:srgbClr val="FFFF00">
                    <a:alpha val="58000"/>
                  </a:srgbClr>
                </a:solidFill>
              </a:rPr>
              <a:t>immediately</a:t>
            </a:r>
            <a:r>
              <a:rPr lang="en-CA" sz="4400" dirty="0"/>
              <a:t>, this is a handball offence. (Video) </a:t>
            </a:r>
          </a:p>
          <a:p>
            <a:pPr marL="0" indent="0">
              <a:buNone/>
            </a:pPr>
            <a:r>
              <a:rPr lang="en-CA" sz="4400" dirty="0"/>
              <a:t>It is not an offence if, after an accidental handball, the ball travels some distance or there are several passes or there is a notable ‘time interval’ between the ‘handball’ and the goal or scoring opportunity. (Video)</a:t>
            </a:r>
          </a:p>
          <a:p>
            <a:pPr marL="0" indent="0">
              <a:buNone/>
            </a:pPr>
            <a:r>
              <a:rPr lang="en-CA" sz="4400" dirty="0"/>
              <a:t>For example: </a:t>
            </a:r>
          </a:p>
          <a:p>
            <a:r>
              <a:rPr lang="en-CA" sz="4400" dirty="0"/>
              <a:t>A goal or scoring opportunity follows a number of passes and/or a long pass.</a:t>
            </a:r>
          </a:p>
          <a:p>
            <a:r>
              <a:rPr lang="en-CA" sz="4400" dirty="0"/>
              <a:t> A player runs some distance (dribbles) with the ball. </a:t>
            </a:r>
          </a:p>
          <a:p>
            <a:r>
              <a:rPr lang="en-CA" sz="4400" dirty="0"/>
              <a:t>The key word when applying this part of the Law is </a:t>
            </a:r>
            <a:r>
              <a:rPr lang="en-CA" sz="4400" dirty="0">
                <a:solidFill>
                  <a:srgbClr val="FFFF00">
                    <a:alpha val="58000"/>
                  </a:srgbClr>
                </a:solidFill>
              </a:rPr>
              <a:t>‘immediately‘</a:t>
            </a:r>
            <a:r>
              <a:rPr lang="en-CA" sz="4400" dirty="0"/>
              <a:t>.</a:t>
            </a:r>
            <a:endParaRPr lang="en-CA" sz="4800" dirty="0"/>
          </a:p>
        </p:txBody>
      </p:sp>
    </p:spTree>
    <p:extLst>
      <p:ext uri="{BB962C8B-B14F-4D97-AF65-F5344CB8AC3E}">
        <p14:creationId xmlns:p14="http://schemas.microsoft.com/office/powerpoint/2010/main" val="517285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816DFE17-4800-42FD-A2B4-317612599227}"/>
              </a:ext>
            </a:extLst>
          </p:cNvPr>
          <p:cNvSpPr>
            <a:spLocks noGrp="1"/>
          </p:cNvSpPr>
          <p:nvPr>
            <p:ph type="title"/>
          </p:nvPr>
        </p:nvSpPr>
        <p:spPr>
          <a:xfrm>
            <a:off x="720000" y="619200"/>
            <a:ext cx="6923813" cy="838539"/>
          </a:xfrm>
        </p:spPr>
        <p:txBody>
          <a:bodyPr>
            <a:normAutofit fontScale="90000"/>
          </a:bodyPr>
          <a:lstStyle/>
          <a:p>
            <a:r>
              <a:rPr lang="en-CA" dirty="0"/>
              <a:t>IFAB 2020-21</a:t>
            </a:r>
            <a:br>
              <a:rPr lang="en-CA" dirty="0"/>
            </a:br>
            <a:r>
              <a:rPr lang="en-CA" dirty="0"/>
              <a:t>Law 12 Fouls and Misconduct</a:t>
            </a:r>
            <a:br>
              <a:rPr lang="en-CA" dirty="0"/>
            </a:br>
            <a:endParaRPr lang="en-CA" dirty="0">
              <a:solidFill>
                <a:srgbClr val="FFFF00"/>
              </a:solidFill>
            </a:endParaRPr>
          </a:p>
        </p:txBody>
      </p:sp>
      <p:sp>
        <p:nvSpPr>
          <p:cNvPr id="3" name="Content Placeholder 2">
            <a:extLst>
              <a:ext uri="{FF2B5EF4-FFF2-40B4-BE49-F238E27FC236}">
                <a16:creationId xmlns:a16="http://schemas.microsoft.com/office/drawing/2014/main" id="{542AA92D-3446-42E1-AAF9-96AB5E0BC0F3}"/>
              </a:ext>
            </a:extLst>
          </p:cNvPr>
          <p:cNvSpPr>
            <a:spLocks noGrp="1"/>
          </p:cNvSpPr>
          <p:nvPr>
            <p:ph idx="1"/>
          </p:nvPr>
        </p:nvSpPr>
        <p:spPr>
          <a:xfrm>
            <a:off x="720000" y="1563757"/>
            <a:ext cx="10716487" cy="5294243"/>
          </a:xfrm>
        </p:spPr>
        <p:txBody>
          <a:bodyPr>
            <a:normAutofit fontScale="47500" lnSpcReduction="20000"/>
          </a:bodyPr>
          <a:lstStyle/>
          <a:p>
            <a:r>
              <a:rPr lang="en-CA" sz="6000" b="1" dirty="0">
                <a:solidFill>
                  <a:schemeClr val="bg2">
                    <a:lumMod val="10000"/>
                    <a:lumOff val="90000"/>
                  </a:schemeClr>
                </a:solidFill>
              </a:rPr>
              <a:t>Illegal’ second touch by the goalkeeper</a:t>
            </a:r>
            <a:endParaRPr lang="en-CA" sz="4400" b="1" dirty="0">
              <a:solidFill>
                <a:schemeClr val="bg2">
                  <a:lumMod val="10000"/>
                  <a:lumOff val="90000"/>
                </a:schemeClr>
              </a:solidFill>
            </a:endParaRPr>
          </a:p>
          <a:p>
            <a:pPr marL="0" indent="0">
              <a:buNone/>
            </a:pPr>
            <a:r>
              <a:rPr lang="en-CA" sz="4400" dirty="0"/>
              <a:t>If the goalkeeper takes a restart and then deliberately plays the ball a second time (before it has touched another player) and this ‘illegal’ second touch ‘stops a promising attack’ (SPA) or ‘denies a goal or an obvious goal-scoring opportunity’ (DOGSO), in addition to the indirect free kick, the goalkeeper must now be cautioned (YC) or sent off (RC), as appropriate. The YC/RC applies even if the second touch is with the hand/arm, as the offence is not ‘handball’ but ‘illegally’ playing the ball a second time.</a:t>
            </a:r>
          </a:p>
          <a:p>
            <a:pPr marL="0" indent="0">
              <a:buNone/>
            </a:pPr>
            <a:r>
              <a:rPr lang="en-CA" sz="4000" i="1" dirty="0"/>
              <a:t>The goalkeeper has the same restrictions on handling the ball as any other player outside the penalty area. If the goalkeeper handles the ball inside their penalty area when not permitted to do so, an indirect free kick is awarded but there is no disciplinary sanction</a:t>
            </a:r>
            <a:r>
              <a:rPr lang="en-CA" sz="4000" i="1" dirty="0">
                <a:solidFill>
                  <a:srgbClr val="FFFF00">
                    <a:alpha val="58000"/>
                  </a:srgbClr>
                </a:solidFill>
              </a:rPr>
              <a:t>. However, if the offence is playing the ball a second time (with or without the hand/arm) after a restart before it touches another player, the goalkeeper must be sanctioned if the offence stops a promising attack or denies an opponent or the opposing team a goal or an obvious goal-scoring opportunity.</a:t>
            </a:r>
            <a:endParaRPr lang="en-CA" sz="4400" i="1" dirty="0">
              <a:solidFill>
                <a:srgbClr val="FFFF00">
                  <a:alpha val="58000"/>
                </a:srgbClr>
              </a:solidFill>
            </a:endParaRPr>
          </a:p>
          <a:p>
            <a:endParaRPr lang="en-CA" sz="4800" dirty="0"/>
          </a:p>
        </p:txBody>
      </p:sp>
    </p:spTree>
    <p:extLst>
      <p:ext uri="{BB962C8B-B14F-4D97-AF65-F5344CB8AC3E}">
        <p14:creationId xmlns:p14="http://schemas.microsoft.com/office/powerpoint/2010/main" val="3931156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B3315448-6400-4EFA-A501-F36A80D7FC38}"/>
              </a:ext>
            </a:extLst>
          </p:cNvPr>
          <p:cNvSpPr>
            <a:spLocks noGrp="1"/>
          </p:cNvSpPr>
          <p:nvPr>
            <p:ph type="title"/>
          </p:nvPr>
        </p:nvSpPr>
        <p:spPr>
          <a:xfrm>
            <a:off x="720000" y="619200"/>
            <a:ext cx="6923813" cy="1477328"/>
          </a:xfrm>
        </p:spPr>
        <p:txBody>
          <a:bodyPr>
            <a:normAutofit/>
          </a:bodyPr>
          <a:lstStyle/>
          <a:p>
            <a:r>
              <a:rPr lang="en-CA" dirty="0"/>
              <a:t>IFAB 2020-21</a:t>
            </a:r>
            <a:br>
              <a:rPr lang="en-CA" dirty="0"/>
            </a:br>
            <a:r>
              <a:rPr lang="en-CA" dirty="0"/>
              <a:t>Law 12 Fouls and Misconduct</a:t>
            </a:r>
          </a:p>
        </p:txBody>
      </p:sp>
      <p:sp>
        <p:nvSpPr>
          <p:cNvPr id="3" name="Content Placeholder 2">
            <a:extLst>
              <a:ext uri="{FF2B5EF4-FFF2-40B4-BE49-F238E27FC236}">
                <a16:creationId xmlns:a16="http://schemas.microsoft.com/office/drawing/2014/main" id="{EC156EC8-2011-48B1-A4B1-9BE96EACE341}"/>
              </a:ext>
            </a:extLst>
          </p:cNvPr>
          <p:cNvSpPr>
            <a:spLocks noGrp="1"/>
          </p:cNvSpPr>
          <p:nvPr>
            <p:ph idx="1"/>
          </p:nvPr>
        </p:nvSpPr>
        <p:spPr>
          <a:xfrm>
            <a:off x="720000" y="1934817"/>
            <a:ext cx="10716487" cy="4571999"/>
          </a:xfrm>
        </p:spPr>
        <p:txBody>
          <a:bodyPr>
            <a:normAutofit fontScale="92500" lnSpcReduction="10000"/>
          </a:bodyPr>
          <a:lstStyle/>
          <a:p>
            <a:r>
              <a:rPr lang="en-CA" dirty="0">
                <a:solidFill>
                  <a:schemeClr val="tx1">
                    <a:lumMod val="95000"/>
                  </a:schemeClr>
                </a:solidFill>
              </a:rPr>
              <a:t> </a:t>
            </a:r>
            <a:r>
              <a:rPr lang="en-CA" sz="1800" b="1" dirty="0">
                <a:solidFill>
                  <a:schemeClr val="tx1">
                    <a:lumMod val="95000"/>
                  </a:schemeClr>
                </a:solidFill>
              </a:rPr>
              <a:t>No ‘delayed’ caution (YC) for ‘stopping a promising attack‘ offence after a ‘quick’ free kick</a:t>
            </a:r>
          </a:p>
          <a:p>
            <a:pPr marL="0" indent="0">
              <a:buNone/>
            </a:pPr>
            <a:r>
              <a:rPr lang="en-CA" dirty="0"/>
              <a:t>Delaying the restart of play to show a card:</a:t>
            </a:r>
          </a:p>
          <a:p>
            <a:pPr marL="0" indent="0">
              <a:buNone/>
            </a:pPr>
            <a:r>
              <a:rPr lang="en-CA" dirty="0"/>
              <a:t> Once the referee has decided to caution or send off a player, play must not be restarted until the sanction has been administered, unless the non-offending team takes a quick free kick, has a clear goal-scoring opportunity and the referee has not started the disciplinary sanction procedure. </a:t>
            </a:r>
          </a:p>
          <a:p>
            <a:pPr marL="0" indent="0">
              <a:buNone/>
            </a:pPr>
            <a:r>
              <a:rPr lang="en-CA" dirty="0"/>
              <a:t>The sanction is administered at the next stoppage; if the offence was denying the opposing team an obvious goal-scoring opportunity, the player is cautioned; </a:t>
            </a:r>
            <a:r>
              <a:rPr lang="en-CA" dirty="0">
                <a:solidFill>
                  <a:srgbClr val="FFFF00">
                    <a:alpha val="58000"/>
                  </a:srgbClr>
                </a:solidFill>
              </a:rPr>
              <a:t>if the offence interfered with or stopped a promising attack, the player is not cautioned.</a:t>
            </a:r>
          </a:p>
          <a:p>
            <a:pPr marL="0" indent="0">
              <a:buNone/>
            </a:pPr>
            <a:r>
              <a:rPr lang="en-CA" dirty="0">
                <a:solidFill>
                  <a:schemeClr val="tx1">
                    <a:lumMod val="95000"/>
                    <a:alpha val="58000"/>
                  </a:schemeClr>
                </a:solidFill>
              </a:rPr>
              <a:t>The type of sanction or colour of the card does not change if the attacker was successful of scoring a goal after taking the quick free kick. The sanction or colour of the card is determined on what type of foul was committed on the original foul.</a:t>
            </a:r>
          </a:p>
        </p:txBody>
      </p:sp>
    </p:spTree>
    <p:extLst>
      <p:ext uri="{BB962C8B-B14F-4D97-AF65-F5344CB8AC3E}">
        <p14:creationId xmlns:p14="http://schemas.microsoft.com/office/powerpoint/2010/main" val="193659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EAB1581D-863D-4510-A057-61D76853AB2B}"/>
              </a:ext>
            </a:extLst>
          </p:cNvPr>
          <p:cNvSpPr>
            <a:spLocks noGrp="1"/>
          </p:cNvSpPr>
          <p:nvPr>
            <p:ph type="title"/>
          </p:nvPr>
        </p:nvSpPr>
        <p:spPr>
          <a:xfrm>
            <a:off x="720000" y="619200"/>
            <a:ext cx="6923813" cy="1477328"/>
          </a:xfrm>
        </p:spPr>
        <p:txBody>
          <a:bodyPr>
            <a:normAutofit/>
          </a:bodyPr>
          <a:lstStyle/>
          <a:p>
            <a:r>
              <a:rPr lang="en-CA" dirty="0"/>
              <a:t>Referee Registration</a:t>
            </a:r>
          </a:p>
        </p:txBody>
      </p:sp>
      <p:sp>
        <p:nvSpPr>
          <p:cNvPr id="3" name="Content Placeholder 2">
            <a:extLst>
              <a:ext uri="{FF2B5EF4-FFF2-40B4-BE49-F238E27FC236}">
                <a16:creationId xmlns:a16="http://schemas.microsoft.com/office/drawing/2014/main" id="{0B4A97DD-2D32-4315-9C15-406224B4219B}"/>
              </a:ext>
            </a:extLst>
          </p:cNvPr>
          <p:cNvSpPr>
            <a:spLocks noGrp="1"/>
          </p:cNvSpPr>
          <p:nvPr>
            <p:ph idx="1"/>
          </p:nvPr>
        </p:nvSpPr>
        <p:spPr>
          <a:xfrm>
            <a:off x="720000" y="2448000"/>
            <a:ext cx="10716487" cy="3320975"/>
          </a:xfrm>
        </p:spPr>
        <p:txBody>
          <a:bodyPr>
            <a:normAutofit/>
          </a:bodyPr>
          <a:lstStyle/>
          <a:p>
            <a:r>
              <a:rPr lang="en-CA" sz="2400" dirty="0"/>
              <a:t>Referees must be registered with the SDSRAI and SSA prior to accepting games.</a:t>
            </a:r>
          </a:p>
          <a:p>
            <a:r>
              <a:rPr lang="en-CA" sz="2400" dirty="0"/>
              <a:t>Registration can be completed on the SDSRAI RAMP website: </a:t>
            </a:r>
            <a:r>
              <a:rPr lang="en-CA" sz="2400" dirty="0">
                <a:hlinkClick r:id="rId2"/>
              </a:rPr>
              <a:t>http://www.sdsrai.com/</a:t>
            </a:r>
            <a:endParaRPr lang="en-CA" sz="2400" dirty="0"/>
          </a:p>
          <a:p>
            <a:r>
              <a:rPr lang="en-CA" sz="2400" dirty="0"/>
              <a:t>Payment options: E-transfer, Cash, or Cheque.</a:t>
            </a:r>
          </a:p>
          <a:p>
            <a:r>
              <a:rPr lang="en-CA" sz="2400" dirty="0"/>
              <a:t>E-transfer email address: </a:t>
            </a:r>
            <a:r>
              <a:rPr lang="en-CA" sz="2400" dirty="0">
                <a:hlinkClick r:id="rId3"/>
              </a:rPr>
              <a:t>sdsraiexecutive@gmail.com</a:t>
            </a:r>
            <a:endParaRPr lang="en-CA" sz="2400" dirty="0"/>
          </a:p>
          <a:p>
            <a:endParaRPr lang="en-CA" sz="2400" dirty="0"/>
          </a:p>
        </p:txBody>
      </p:sp>
    </p:spTree>
    <p:extLst>
      <p:ext uri="{BB962C8B-B14F-4D97-AF65-F5344CB8AC3E}">
        <p14:creationId xmlns:p14="http://schemas.microsoft.com/office/powerpoint/2010/main" val="82138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6217C539-029D-49A2-9E9B-6B503C3C6433}"/>
              </a:ext>
            </a:extLst>
          </p:cNvPr>
          <p:cNvSpPr>
            <a:spLocks noGrp="1"/>
          </p:cNvSpPr>
          <p:nvPr>
            <p:ph type="title"/>
          </p:nvPr>
        </p:nvSpPr>
        <p:spPr>
          <a:xfrm>
            <a:off x="720000" y="619200"/>
            <a:ext cx="6923813" cy="851791"/>
          </a:xfrm>
        </p:spPr>
        <p:txBody>
          <a:bodyPr>
            <a:normAutofit fontScale="90000"/>
          </a:bodyPr>
          <a:lstStyle/>
          <a:p>
            <a:r>
              <a:rPr lang="en-CA" dirty="0"/>
              <a:t>IFAB 2020-21</a:t>
            </a:r>
            <a:br>
              <a:rPr lang="en-CA" dirty="0"/>
            </a:br>
            <a:r>
              <a:rPr lang="en-CA" dirty="0"/>
              <a:t>Law 10 KFPM &amp; 14 Penalty Kick</a:t>
            </a:r>
          </a:p>
        </p:txBody>
      </p:sp>
      <p:sp>
        <p:nvSpPr>
          <p:cNvPr id="3" name="Content Placeholder 2">
            <a:extLst>
              <a:ext uri="{FF2B5EF4-FFF2-40B4-BE49-F238E27FC236}">
                <a16:creationId xmlns:a16="http://schemas.microsoft.com/office/drawing/2014/main" id="{B19E40C9-3664-4F5D-B6FC-BA8EC4B8E58A}"/>
              </a:ext>
            </a:extLst>
          </p:cNvPr>
          <p:cNvSpPr>
            <a:spLocks noGrp="1"/>
          </p:cNvSpPr>
          <p:nvPr>
            <p:ph idx="1"/>
          </p:nvPr>
        </p:nvSpPr>
        <p:spPr>
          <a:xfrm>
            <a:off x="720000" y="1470991"/>
            <a:ext cx="10716487" cy="6109251"/>
          </a:xfrm>
        </p:spPr>
        <p:txBody>
          <a:bodyPr>
            <a:normAutofit fontScale="25000" lnSpcReduction="20000"/>
          </a:bodyPr>
          <a:lstStyle/>
          <a:p>
            <a:pPr>
              <a:lnSpc>
                <a:spcPct val="110000"/>
              </a:lnSpc>
            </a:pPr>
            <a:r>
              <a:rPr lang="en-CA" sz="5600" b="1" dirty="0"/>
              <a:t>When can a referee issue yellow or red cards?</a:t>
            </a:r>
          </a:p>
          <a:p>
            <a:pPr marL="0" indent="0">
              <a:lnSpc>
                <a:spcPct val="110000"/>
              </a:lnSpc>
              <a:buNone/>
            </a:pPr>
            <a:r>
              <a:rPr lang="en-CA" sz="5600" dirty="0"/>
              <a:t>From the time when entering the field of play at the start of the match – till the end of the match, the half time interval, in extra time, during the interval of half time, in extra time (short drinks break of 1 minute), and Kicks from the Penalty Mark.</a:t>
            </a:r>
          </a:p>
          <a:p>
            <a:pPr>
              <a:lnSpc>
                <a:spcPct val="110000"/>
              </a:lnSpc>
            </a:pPr>
            <a:r>
              <a:rPr lang="en-CA" sz="5600" b="1" dirty="0"/>
              <a:t>Kicks from the Penalty Mark (Shootout):</a:t>
            </a:r>
          </a:p>
          <a:p>
            <a:pPr marL="0" indent="0">
              <a:lnSpc>
                <a:spcPct val="110000"/>
              </a:lnSpc>
              <a:buNone/>
            </a:pPr>
            <a:r>
              <a:rPr lang="en-CA" sz="5600" dirty="0">
                <a:solidFill>
                  <a:srgbClr val="FFFF00">
                    <a:alpha val="58000"/>
                  </a:srgbClr>
                </a:solidFill>
              </a:rPr>
              <a:t>A player who has been sent off during the match is not permitted to take part; warnings and cautions issued during the match are not carried forward into kicks from the penalty mark.</a:t>
            </a:r>
          </a:p>
          <a:p>
            <a:pPr marL="0" indent="0">
              <a:lnSpc>
                <a:spcPct val="110000"/>
              </a:lnSpc>
              <a:buNone/>
            </a:pPr>
            <a:r>
              <a:rPr lang="en-CA" sz="5600" dirty="0"/>
              <a:t>Mental Note: Law 14 &amp; Law 10 are worded different as one happens during the match (Penalty Kick) and one happens after the match has ended…(Kicks from the Penalty Mark). </a:t>
            </a:r>
            <a:endParaRPr lang="en-CA" sz="5600" dirty="0">
              <a:solidFill>
                <a:srgbClr val="FFFF00">
                  <a:alpha val="58000"/>
                </a:srgbClr>
              </a:solidFill>
            </a:endParaRPr>
          </a:p>
          <a:p>
            <a:pPr>
              <a:lnSpc>
                <a:spcPct val="110000"/>
              </a:lnSpc>
            </a:pPr>
            <a:r>
              <a:rPr lang="en-CA" sz="5600" b="1" dirty="0"/>
              <a:t>The goalkeeper offends during a Penalty Kick: Law 14</a:t>
            </a:r>
          </a:p>
          <a:p>
            <a:pPr marL="0" indent="0">
              <a:lnSpc>
                <a:spcPct val="110000"/>
              </a:lnSpc>
              <a:buNone/>
            </a:pPr>
            <a:r>
              <a:rPr lang="en-CA" sz="5600" dirty="0"/>
              <a:t>If the goalkeeper is sanction against an offence that requires the referee to make a decision based on… </a:t>
            </a:r>
          </a:p>
          <a:p>
            <a:pPr marL="0" indent="0">
              <a:lnSpc>
                <a:spcPct val="110000"/>
              </a:lnSpc>
              <a:buNone/>
            </a:pPr>
            <a:r>
              <a:rPr lang="en-CA" sz="5600" dirty="0"/>
              <a:t>If the ball enters the goal, a goal is awarded. </a:t>
            </a:r>
          </a:p>
          <a:p>
            <a:pPr marL="0" indent="0">
              <a:lnSpc>
                <a:spcPct val="110000"/>
              </a:lnSpc>
              <a:buNone/>
            </a:pPr>
            <a:r>
              <a:rPr lang="en-CA" sz="5600" dirty="0"/>
              <a:t>If the ball misses the goal or rebounds from the crossbar or goalpost(s), the kick is only retaken if the goalkeeper’s offence clearly impacted on the kicker. </a:t>
            </a:r>
          </a:p>
          <a:p>
            <a:pPr marL="0" indent="0">
              <a:lnSpc>
                <a:spcPct val="110000"/>
              </a:lnSpc>
              <a:buNone/>
            </a:pPr>
            <a:r>
              <a:rPr lang="en-CA" sz="5600" dirty="0">
                <a:solidFill>
                  <a:srgbClr val="FFFF00">
                    <a:alpha val="58000"/>
                  </a:srgbClr>
                </a:solidFill>
              </a:rPr>
              <a:t>If the goalkeeper’s offence results in the kick being retaken, the goalkeeper is warned for the first offence in the game and cautioned for any subsequent offence(s) in the game. </a:t>
            </a:r>
          </a:p>
          <a:p>
            <a:pPr marL="0" indent="0">
              <a:lnSpc>
                <a:spcPct val="110000"/>
              </a:lnSpc>
              <a:buNone/>
            </a:pPr>
            <a:r>
              <a:rPr lang="en-CA" sz="5600" dirty="0"/>
              <a:t>Your most common offence is going to be the goalkeeper jumping of the goal line prematurely. This would result as a verbal warning from the referee. If it happens a second time, then a caution would be showed to the goalkeeper.</a:t>
            </a:r>
          </a:p>
          <a:p>
            <a:pPr marL="0" indent="0">
              <a:lnSpc>
                <a:spcPct val="110000"/>
              </a:lnSpc>
              <a:buNone/>
            </a:pPr>
            <a:r>
              <a:rPr lang="en-CA" sz="4800" dirty="0"/>
              <a:t>If, before the ball is in play during a penalty kick. Both the goalkeeper and the kicker commit an offence at the same time, the kicker is cautioned and play restarts with an indirect free kick to the defending team. Because it is during the game.</a:t>
            </a:r>
            <a:endParaRPr lang="en-CA" sz="4900" dirty="0">
              <a:solidFill>
                <a:srgbClr val="FFFF00">
                  <a:alpha val="58000"/>
                </a:srgbClr>
              </a:solidFill>
            </a:endParaRPr>
          </a:p>
          <a:p>
            <a:pPr marL="0" indent="0">
              <a:buNone/>
            </a:pPr>
            <a:endParaRPr lang="en-CA" sz="4400" dirty="0">
              <a:solidFill>
                <a:srgbClr val="FFFF00">
                  <a:alpha val="58000"/>
                </a:srgbClr>
              </a:solidFill>
            </a:endParaRPr>
          </a:p>
          <a:p>
            <a:endParaRPr lang="en-CA" sz="4800" dirty="0">
              <a:solidFill>
                <a:srgbClr val="FFFF00">
                  <a:alpha val="58000"/>
                </a:srgbClr>
              </a:solidFill>
            </a:endParaRPr>
          </a:p>
        </p:txBody>
      </p:sp>
    </p:spTree>
    <p:extLst>
      <p:ext uri="{BB962C8B-B14F-4D97-AF65-F5344CB8AC3E}">
        <p14:creationId xmlns:p14="http://schemas.microsoft.com/office/powerpoint/2010/main" val="1510774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5408E7F1-2CF5-42F4-8E9D-D9064A924B15}"/>
              </a:ext>
            </a:extLst>
          </p:cNvPr>
          <p:cNvSpPr>
            <a:spLocks noGrp="1"/>
          </p:cNvSpPr>
          <p:nvPr>
            <p:ph type="title"/>
          </p:nvPr>
        </p:nvSpPr>
        <p:spPr>
          <a:xfrm>
            <a:off x="720000" y="619200"/>
            <a:ext cx="6923813" cy="1686678"/>
          </a:xfrm>
        </p:spPr>
        <p:txBody>
          <a:bodyPr>
            <a:normAutofit/>
          </a:bodyPr>
          <a:lstStyle/>
          <a:p>
            <a:r>
              <a:rPr lang="en-CA" dirty="0"/>
              <a:t>IFAB 2020-21</a:t>
            </a:r>
            <a:br>
              <a:rPr lang="en-CA" dirty="0"/>
            </a:br>
            <a:r>
              <a:rPr lang="en-CA" dirty="0"/>
              <a:t>Law 10 KFPM &amp; 14 Penalty Kick</a:t>
            </a:r>
          </a:p>
        </p:txBody>
      </p:sp>
      <p:sp>
        <p:nvSpPr>
          <p:cNvPr id="3" name="Content Placeholder 2">
            <a:extLst>
              <a:ext uri="{FF2B5EF4-FFF2-40B4-BE49-F238E27FC236}">
                <a16:creationId xmlns:a16="http://schemas.microsoft.com/office/drawing/2014/main" id="{6929D893-5DB4-455F-A60D-FA2B60EF9927}"/>
              </a:ext>
            </a:extLst>
          </p:cNvPr>
          <p:cNvSpPr>
            <a:spLocks noGrp="1"/>
          </p:cNvSpPr>
          <p:nvPr>
            <p:ph idx="1"/>
          </p:nvPr>
        </p:nvSpPr>
        <p:spPr>
          <a:xfrm>
            <a:off x="720000" y="2862470"/>
            <a:ext cx="10716487" cy="3847819"/>
          </a:xfrm>
        </p:spPr>
        <p:txBody>
          <a:bodyPr>
            <a:normAutofit/>
          </a:bodyPr>
          <a:lstStyle/>
          <a:p>
            <a:pPr>
              <a:lnSpc>
                <a:spcPct val="110000"/>
              </a:lnSpc>
            </a:pPr>
            <a:r>
              <a:rPr lang="en-CA" sz="2000" b="1" dirty="0"/>
              <a:t>The goalkeeper offends during Kicks from the Penalty Mark: Law 10</a:t>
            </a:r>
          </a:p>
          <a:p>
            <a:pPr marL="0" indent="0">
              <a:lnSpc>
                <a:spcPct val="110000"/>
              </a:lnSpc>
              <a:buNone/>
            </a:pPr>
            <a:r>
              <a:rPr lang="en-CA" sz="2000" dirty="0">
                <a:solidFill>
                  <a:srgbClr val="FFFF00">
                    <a:alpha val="58000"/>
                  </a:srgbClr>
                </a:solidFill>
              </a:rPr>
              <a:t>If the goalkeeper commits an offence and, as a result, the kick is retaken, the goalkeeper is warned for the first offence and cautioned for any subsequent offence(s) </a:t>
            </a:r>
          </a:p>
          <a:p>
            <a:pPr marL="0" indent="0">
              <a:lnSpc>
                <a:spcPct val="110000"/>
              </a:lnSpc>
              <a:buNone/>
            </a:pPr>
            <a:r>
              <a:rPr lang="en-CA" dirty="0"/>
              <a:t>If both the goalkeeper and the kicker commit an offence at the same time during kicks from the penalty mark, the kick is recorded as missed and the kicker is cautioned.</a:t>
            </a:r>
          </a:p>
          <a:p>
            <a:pPr marL="0" indent="0">
              <a:lnSpc>
                <a:spcPct val="110000"/>
              </a:lnSpc>
              <a:buNone/>
            </a:pPr>
            <a:r>
              <a:rPr lang="en-CA" sz="2000" b="1" dirty="0">
                <a:solidFill>
                  <a:srgbClr val="FFFF00">
                    <a:alpha val="58000"/>
                  </a:srgbClr>
                </a:solidFill>
              </a:rPr>
              <a:t>I encourage you to read </a:t>
            </a:r>
            <a:r>
              <a:rPr lang="en-CA" b="1" dirty="0">
                <a:solidFill>
                  <a:srgbClr val="FFFF00">
                    <a:alpha val="58000"/>
                  </a:srgbClr>
                </a:solidFill>
              </a:rPr>
              <a:t>Law 10 &amp; Law 14. Understand the two differences by slowly reading the two laws.</a:t>
            </a:r>
            <a:endParaRPr lang="en-CA" sz="2000" b="1" dirty="0">
              <a:solidFill>
                <a:srgbClr val="FFFF00">
                  <a:alpha val="58000"/>
                </a:srgbClr>
              </a:solidFill>
            </a:endParaRPr>
          </a:p>
          <a:p>
            <a:pPr marL="0" indent="0">
              <a:lnSpc>
                <a:spcPct val="110000"/>
              </a:lnSpc>
              <a:buNone/>
            </a:pPr>
            <a:endParaRPr lang="en-CA" b="1" dirty="0"/>
          </a:p>
        </p:txBody>
      </p:sp>
    </p:spTree>
    <p:extLst>
      <p:ext uri="{BB962C8B-B14F-4D97-AF65-F5344CB8AC3E}">
        <p14:creationId xmlns:p14="http://schemas.microsoft.com/office/powerpoint/2010/main" val="1387407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851CAA93-2B8B-4538-9892-26DF20F6E226}"/>
              </a:ext>
            </a:extLst>
          </p:cNvPr>
          <p:cNvSpPr>
            <a:spLocks noGrp="1"/>
          </p:cNvSpPr>
          <p:nvPr>
            <p:ph type="title"/>
          </p:nvPr>
        </p:nvSpPr>
        <p:spPr>
          <a:xfrm>
            <a:off x="720000" y="619200"/>
            <a:ext cx="6923813" cy="1477328"/>
          </a:xfrm>
        </p:spPr>
        <p:txBody>
          <a:bodyPr>
            <a:normAutofit/>
          </a:bodyPr>
          <a:lstStyle/>
          <a:p>
            <a:r>
              <a:rPr lang="en-CA" dirty="0"/>
              <a:t>Q &amp; A</a:t>
            </a:r>
          </a:p>
        </p:txBody>
      </p:sp>
      <p:sp>
        <p:nvSpPr>
          <p:cNvPr id="3" name="Content Placeholder 2">
            <a:extLst>
              <a:ext uri="{FF2B5EF4-FFF2-40B4-BE49-F238E27FC236}">
                <a16:creationId xmlns:a16="http://schemas.microsoft.com/office/drawing/2014/main" id="{8F13B58D-697E-484C-8246-9F120A11C019}"/>
              </a:ext>
            </a:extLst>
          </p:cNvPr>
          <p:cNvSpPr>
            <a:spLocks noGrp="1"/>
          </p:cNvSpPr>
          <p:nvPr>
            <p:ph idx="1"/>
          </p:nvPr>
        </p:nvSpPr>
        <p:spPr>
          <a:xfrm>
            <a:off x="720000" y="2448000"/>
            <a:ext cx="10716487" cy="3320975"/>
          </a:xfrm>
        </p:spPr>
        <p:txBody>
          <a:bodyPr>
            <a:normAutofit/>
          </a:bodyPr>
          <a:lstStyle/>
          <a:p>
            <a:r>
              <a:rPr lang="en-CA" sz="4800" dirty="0"/>
              <a:t>Questions?</a:t>
            </a:r>
          </a:p>
        </p:txBody>
      </p:sp>
    </p:spTree>
    <p:extLst>
      <p:ext uri="{BB962C8B-B14F-4D97-AF65-F5344CB8AC3E}">
        <p14:creationId xmlns:p14="http://schemas.microsoft.com/office/powerpoint/2010/main" val="1224626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3BF90624-BF9F-42D5-8FE5-0CB58CD9F3E2}"/>
              </a:ext>
            </a:extLst>
          </p:cNvPr>
          <p:cNvSpPr>
            <a:spLocks noGrp="1"/>
          </p:cNvSpPr>
          <p:nvPr>
            <p:ph type="title"/>
          </p:nvPr>
        </p:nvSpPr>
        <p:spPr>
          <a:xfrm>
            <a:off x="720000" y="619200"/>
            <a:ext cx="6923813" cy="1477328"/>
          </a:xfrm>
        </p:spPr>
        <p:txBody>
          <a:bodyPr>
            <a:normAutofit/>
          </a:bodyPr>
          <a:lstStyle/>
          <a:p>
            <a:r>
              <a:rPr lang="en-CA" dirty="0"/>
              <a:t>Referee Equipment</a:t>
            </a:r>
            <a:br>
              <a:rPr lang="en-CA" dirty="0"/>
            </a:br>
            <a:r>
              <a:rPr lang="en-CA" dirty="0"/>
              <a:t>(COVID-19 Information)</a:t>
            </a:r>
            <a:br>
              <a:rPr lang="en-CA" dirty="0"/>
            </a:br>
            <a:endParaRPr lang="en-CA" dirty="0"/>
          </a:p>
        </p:txBody>
      </p:sp>
      <p:sp>
        <p:nvSpPr>
          <p:cNvPr id="3" name="Content Placeholder 2">
            <a:extLst>
              <a:ext uri="{FF2B5EF4-FFF2-40B4-BE49-F238E27FC236}">
                <a16:creationId xmlns:a16="http://schemas.microsoft.com/office/drawing/2014/main" id="{A4CA9727-1F30-4D56-8917-E89728396773}"/>
              </a:ext>
            </a:extLst>
          </p:cNvPr>
          <p:cNvSpPr>
            <a:spLocks noGrp="1"/>
          </p:cNvSpPr>
          <p:nvPr>
            <p:ph idx="1"/>
          </p:nvPr>
        </p:nvSpPr>
        <p:spPr>
          <a:xfrm>
            <a:off x="720000" y="2448000"/>
            <a:ext cx="10716487" cy="4204591"/>
          </a:xfrm>
        </p:spPr>
        <p:txBody>
          <a:bodyPr>
            <a:normAutofit/>
          </a:bodyPr>
          <a:lstStyle/>
          <a:p>
            <a:r>
              <a:rPr lang="en-CA" sz="2400" dirty="0"/>
              <a:t>Jersey (Black, Yellow &amp; Red), Shorts, Socks, Black Running Shoes, Whistle, Cards, Writing Booklet, Wrist Watch (no smartphones to be used as watch).</a:t>
            </a:r>
          </a:p>
          <a:p>
            <a:r>
              <a:rPr lang="en-CA" sz="2400" dirty="0"/>
              <a:t>COVID-19 Equipment: Sanitization Wipes, Hand Sanitizer, Mask. (</a:t>
            </a:r>
            <a:r>
              <a:rPr lang="en-CA" sz="2400" i="1" dirty="0"/>
              <a:t>Reference to SDSRAI Return to Play Plan for more COVID-19 information)</a:t>
            </a:r>
          </a:p>
          <a:p>
            <a:r>
              <a:rPr lang="en-CA" sz="2400" dirty="0"/>
              <a:t>COVID-19 Emergency Response Plan! </a:t>
            </a:r>
          </a:p>
          <a:p>
            <a:r>
              <a:rPr lang="en-CA" sz="2400" dirty="0"/>
              <a:t>Electronic Whistles: The SDSRAI will provide electronic whistles to its members whom wish to wear a mask while refereeing.</a:t>
            </a:r>
          </a:p>
          <a:p>
            <a:pPr marL="0" indent="0">
              <a:buNone/>
            </a:pPr>
            <a:endParaRPr lang="en-CA" sz="2400" dirty="0"/>
          </a:p>
          <a:p>
            <a:endParaRPr lang="en-CA" sz="2400" dirty="0"/>
          </a:p>
          <a:p>
            <a:endParaRPr lang="en-CA" sz="4800" dirty="0"/>
          </a:p>
        </p:txBody>
      </p:sp>
    </p:spTree>
    <p:extLst>
      <p:ext uri="{BB962C8B-B14F-4D97-AF65-F5344CB8AC3E}">
        <p14:creationId xmlns:p14="http://schemas.microsoft.com/office/powerpoint/2010/main" val="112376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5B502A41-B553-4463-8286-02F370236C6C}"/>
              </a:ext>
            </a:extLst>
          </p:cNvPr>
          <p:cNvSpPr>
            <a:spLocks noGrp="1"/>
          </p:cNvSpPr>
          <p:nvPr>
            <p:ph type="title"/>
          </p:nvPr>
        </p:nvSpPr>
        <p:spPr>
          <a:xfrm>
            <a:off x="720000" y="619200"/>
            <a:ext cx="6923813" cy="1477328"/>
          </a:xfrm>
        </p:spPr>
        <p:txBody>
          <a:bodyPr>
            <a:normAutofit/>
          </a:bodyPr>
          <a:lstStyle/>
          <a:p>
            <a:r>
              <a:rPr lang="en-CA" dirty="0"/>
              <a:t>Assigning &amp; Upon Arrival to the Field. COVID-19 Expectations</a:t>
            </a:r>
          </a:p>
        </p:txBody>
      </p:sp>
      <p:sp>
        <p:nvSpPr>
          <p:cNvPr id="3" name="Content Placeholder 2">
            <a:extLst>
              <a:ext uri="{FF2B5EF4-FFF2-40B4-BE49-F238E27FC236}">
                <a16:creationId xmlns:a16="http://schemas.microsoft.com/office/drawing/2014/main" id="{837F3D5F-6748-485B-A619-6F4FCADAE8BF}"/>
              </a:ext>
            </a:extLst>
          </p:cNvPr>
          <p:cNvSpPr>
            <a:spLocks noGrp="1"/>
          </p:cNvSpPr>
          <p:nvPr>
            <p:ph idx="1"/>
          </p:nvPr>
        </p:nvSpPr>
        <p:spPr>
          <a:xfrm>
            <a:off x="720000" y="1775791"/>
            <a:ext cx="10716487" cy="4863548"/>
          </a:xfrm>
        </p:spPr>
        <p:txBody>
          <a:bodyPr>
            <a:normAutofit/>
          </a:bodyPr>
          <a:lstStyle/>
          <a:p>
            <a:pPr marL="0" indent="0">
              <a:buNone/>
            </a:pPr>
            <a:endParaRPr lang="en-CA" sz="1800" dirty="0"/>
          </a:p>
          <a:p>
            <a:r>
              <a:rPr lang="en-CA" sz="1800" dirty="0"/>
              <a:t>SDSRAI Checklist. Helps with self check before leaving the house.</a:t>
            </a:r>
          </a:p>
          <a:p>
            <a:r>
              <a:rPr lang="en-CA" sz="1800" dirty="0"/>
              <a:t>Symptoms: </a:t>
            </a:r>
            <a:r>
              <a:rPr lang="en-CA" sz="1800" dirty="0">
                <a:effectLst/>
                <a:latin typeface="Calibri Light" panose="020F0302020204030204" pitchFamily="34" charset="0"/>
                <a:ea typeface="Calibri" panose="020F0502020204030204" pitchFamily="34" charset="0"/>
                <a:cs typeface="Times New Roman" panose="02020603050405020304" pitchFamily="18" charset="0"/>
              </a:rPr>
              <a:t>Fever, Cough, Shortness of Breath, Sore Throat or Runny Nose). You MUST contact your referee assignor with as much notice as possible in this case. </a:t>
            </a:r>
            <a:endParaRPr lang="en-CA" sz="1800" dirty="0">
              <a:latin typeface="Calibri Light" panose="020F0302020204030204" pitchFamily="34" charset="0"/>
              <a:cs typeface="Times New Roman" panose="02020603050405020304" pitchFamily="18" charset="0"/>
            </a:endParaRPr>
          </a:p>
          <a:p>
            <a:r>
              <a:rPr lang="en-CA" sz="1800" dirty="0">
                <a:latin typeface="Calibri Light" panose="020F0302020204030204" pitchFamily="34" charset="0"/>
                <a:cs typeface="Times New Roman" panose="02020603050405020304" pitchFamily="18" charset="0"/>
              </a:rPr>
              <a:t>Know your enter and exit points prior to arrival of the field. </a:t>
            </a:r>
            <a:endParaRPr lang="en-CA" sz="1800" dirty="0"/>
          </a:p>
          <a:p>
            <a:endParaRPr lang="en-CA" sz="1800" dirty="0"/>
          </a:p>
        </p:txBody>
      </p:sp>
    </p:spTree>
    <p:extLst>
      <p:ext uri="{BB962C8B-B14F-4D97-AF65-F5344CB8AC3E}">
        <p14:creationId xmlns:p14="http://schemas.microsoft.com/office/powerpoint/2010/main" val="181472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176A5077-6227-4E3D-9D3D-C97C9397CF33}"/>
              </a:ext>
            </a:extLst>
          </p:cNvPr>
          <p:cNvSpPr>
            <a:spLocks noGrp="1"/>
          </p:cNvSpPr>
          <p:nvPr>
            <p:ph type="title"/>
          </p:nvPr>
        </p:nvSpPr>
        <p:spPr>
          <a:xfrm>
            <a:off x="720000" y="619200"/>
            <a:ext cx="6923813" cy="618757"/>
          </a:xfrm>
        </p:spPr>
        <p:txBody>
          <a:bodyPr vert="horz" lIns="0" tIns="0" rIns="0" bIns="0" rtlCol="0" anchorCtr="0">
            <a:normAutofit/>
          </a:bodyPr>
          <a:lstStyle/>
          <a:p>
            <a:r>
              <a:rPr lang="en-US" sz="3600" spc="-100" dirty="0"/>
              <a:t>Number of Players</a:t>
            </a:r>
          </a:p>
        </p:txBody>
      </p:sp>
      <p:sp>
        <p:nvSpPr>
          <p:cNvPr id="4" name="Content Placeholder 3">
            <a:extLst>
              <a:ext uri="{FF2B5EF4-FFF2-40B4-BE49-F238E27FC236}">
                <a16:creationId xmlns:a16="http://schemas.microsoft.com/office/drawing/2014/main" id="{E92A022D-3D72-482B-A858-A3CC9D3AC30C}"/>
              </a:ext>
            </a:extLst>
          </p:cNvPr>
          <p:cNvSpPr>
            <a:spLocks noGrp="1"/>
          </p:cNvSpPr>
          <p:nvPr>
            <p:ph idx="1"/>
          </p:nvPr>
        </p:nvSpPr>
        <p:spPr>
          <a:xfrm>
            <a:off x="720000" y="1237957"/>
            <a:ext cx="10716487" cy="5620043"/>
          </a:xfrm>
        </p:spPr>
        <p:txBody>
          <a:bodyPr>
            <a:normAutofit fontScale="55000" lnSpcReduction="20000"/>
          </a:bodyPr>
          <a:lstStyle/>
          <a:p>
            <a:pPr marL="0" indent="0">
              <a:buNone/>
            </a:pPr>
            <a:endParaRPr lang="en-CA" sz="4800" dirty="0"/>
          </a:p>
          <a:p>
            <a:r>
              <a:rPr lang="en-CA" sz="4800" dirty="0"/>
              <a:t>Adult Soccer Game Format:</a:t>
            </a:r>
          </a:p>
          <a:p>
            <a:endParaRPr lang="en-CA" sz="4800" dirty="0"/>
          </a:p>
          <a:p>
            <a:r>
              <a:rPr lang="en-CA" sz="4800" dirty="0"/>
              <a:t>All SAS 2021 mini league game format of 7v7 (including goalkeeper).</a:t>
            </a:r>
          </a:p>
          <a:p>
            <a:r>
              <a:rPr lang="en-CA" sz="4800" dirty="0"/>
              <a:t>Men’s/ Women’s games will be played with 7 players per team on the field. </a:t>
            </a:r>
          </a:p>
          <a:p>
            <a:r>
              <a:rPr lang="en-CA" sz="4800" dirty="0"/>
              <a:t> This is 6 outfield players and 1 keeper. </a:t>
            </a:r>
          </a:p>
          <a:p>
            <a:r>
              <a:rPr lang="en-CA" sz="4800" dirty="0"/>
              <a:t>Min # of players required for each team in Adult Soccer games is </a:t>
            </a:r>
            <a:r>
              <a:rPr lang="en-CA" sz="4800" dirty="0">
                <a:solidFill>
                  <a:srgbClr val="FFFF00">
                    <a:alpha val="58000"/>
                  </a:srgbClr>
                </a:solidFill>
              </a:rPr>
              <a:t>5</a:t>
            </a:r>
            <a:r>
              <a:rPr lang="en-CA" sz="4800" dirty="0"/>
              <a:t> per side including the goalkeeper.</a:t>
            </a:r>
          </a:p>
          <a:p>
            <a:r>
              <a:rPr lang="en-CA" sz="4800" dirty="0"/>
              <a:t>Duration of the halves 25 minutes. Total 50 minute game. </a:t>
            </a:r>
          </a:p>
          <a:p>
            <a:endParaRPr lang="en-CA" sz="4800" dirty="0"/>
          </a:p>
          <a:p>
            <a:endParaRPr lang="en-CA" sz="4800" dirty="0"/>
          </a:p>
          <a:p>
            <a:endParaRPr lang="en-CA" sz="4800" dirty="0"/>
          </a:p>
        </p:txBody>
      </p:sp>
    </p:spTree>
    <p:extLst>
      <p:ext uri="{BB962C8B-B14F-4D97-AF65-F5344CB8AC3E}">
        <p14:creationId xmlns:p14="http://schemas.microsoft.com/office/powerpoint/2010/main" val="228045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 calcmode="lin" valueType="num">
                                      <p:cBhvr additive="base">
                                        <p:cTn id="2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9C461BFD-6AD9-4553-8ED3-00484AED385A}"/>
              </a:ext>
            </a:extLst>
          </p:cNvPr>
          <p:cNvSpPr>
            <a:spLocks noGrp="1"/>
          </p:cNvSpPr>
          <p:nvPr>
            <p:ph type="title"/>
          </p:nvPr>
        </p:nvSpPr>
        <p:spPr>
          <a:xfrm>
            <a:off x="720000" y="619200"/>
            <a:ext cx="6923813" cy="1477328"/>
          </a:xfrm>
        </p:spPr>
        <p:txBody>
          <a:bodyPr>
            <a:noAutofit/>
          </a:bodyPr>
          <a:lstStyle/>
          <a:p>
            <a:r>
              <a:rPr lang="en-CA" sz="2800" dirty="0"/>
              <a:t>Game Sheets</a:t>
            </a:r>
          </a:p>
        </p:txBody>
      </p:sp>
      <p:sp>
        <p:nvSpPr>
          <p:cNvPr id="3" name="Content Placeholder 2">
            <a:extLst>
              <a:ext uri="{FF2B5EF4-FFF2-40B4-BE49-F238E27FC236}">
                <a16:creationId xmlns:a16="http://schemas.microsoft.com/office/drawing/2014/main" id="{9253F13F-E453-42DB-BD75-E693FE340760}"/>
              </a:ext>
            </a:extLst>
          </p:cNvPr>
          <p:cNvSpPr>
            <a:spLocks noGrp="1"/>
          </p:cNvSpPr>
          <p:nvPr>
            <p:ph idx="1"/>
          </p:nvPr>
        </p:nvSpPr>
        <p:spPr>
          <a:xfrm>
            <a:off x="720000" y="1336431"/>
            <a:ext cx="10716487" cy="5521569"/>
          </a:xfrm>
        </p:spPr>
        <p:txBody>
          <a:bodyPr>
            <a:normAutofit fontScale="55000" lnSpcReduction="20000"/>
          </a:bodyPr>
          <a:lstStyle/>
          <a:p>
            <a:r>
              <a:rPr lang="en-CA" sz="2900" dirty="0"/>
              <a:t>Game sheets will need to be printed by the referee or referees prior to every game. Youth and Adult games. </a:t>
            </a:r>
          </a:p>
          <a:p>
            <a:r>
              <a:rPr lang="en-CA" sz="2900" dirty="0"/>
              <a:t>Youth soccer game sheets can be found on the youth soccer website @ </a:t>
            </a:r>
            <a:r>
              <a:rPr lang="en-CA" sz="2900" dirty="0">
                <a:hlinkClick r:id="rId2"/>
              </a:rPr>
              <a:t>www.saskatoonyouthsoccer.ca</a:t>
            </a:r>
            <a:endParaRPr lang="en-CA" sz="2900" dirty="0"/>
          </a:p>
          <a:p>
            <a:r>
              <a:rPr lang="en-CA" sz="2900" dirty="0"/>
              <a:t>Adult soccer game sheets can be found on the adult soccer website @ </a:t>
            </a:r>
            <a:r>
              <a:rPr lang="en-CA" sz="2900" dirty="0">
                <a:hlinkClick r:id="rId3"/>
              </a:rPr>
              <a:t>www.saskatoonadultsoccer.com</a:t>
            </a:r>
            <a:endParaRPr lang="en-CA" sz="2900" dirty="0"/>
          </a:p>
          <a:p>
            <a:r>
              <a:rPr lang="en-CA" sz="2900" dirty="0"/>
              <a:t>If you do not have access to a printer, please let the referee assignor or SDSRAI know ASAP.  </a:t>
            </a:r>
          </a:p>
          <a:p>
            <a:r>
              <a:rPr lang="en-CA" sz="2900" dirty="0"/>
              <a:t> It’s okay for team contacts to take a picture of your game sheet, at the end of the game.</a:t>
            </a:r>
          </a:p>
          <a:p>
            <a:r>
              <a:rPr lang="en-CA" sz="2900" dirty="0"/>
              <a:t>Game sheet to be sent into referee assignor using online RAMP portal. Referee can now use feature in RAMP to plug into online game sheet the score of their game. </a:t>
            </a:r>
          </a:p>
          <a:p>
            <a:r>
              <a:rPr lang="en-CA" sz="2900" dirty="0"/>
              <a:t>In a situation where the referee is having trouble submitting a game sheet online or does not have access to a computer or scanner. The SDSRAI can help you submit your game sheet by contacting Frank Laterza via email flaterzaSDSRAI@hotmail.com. </a:t>
            </a:r>
          </a:p>
          <a:p>
            <a:r>
              <a:rPr lang="en-CA" sz="2900" dirty="0"/>
              <a:t> Game sheets are required to be submitted to the office no later than two business days after the start of your game.</a:t>
            </a:r>
          </a:p>
          <a:p>
            <a:r>
              <a:rPr lang="en-CA" sz="2900" dirty="0"/>
              <a:t>Youth Soccer username: </a:t>
            </a:r>
            <a:r>
              <a:rPr lang="en-CA" sz="2900" dirty="0" err="1"/>
              <a:t>sdsraiyouth</a:t>
            </a:r>
            <a:r>
              <a:rPr lang="en-CA" sz="2900" dirty="0"/>
              <a:t>   Youth Soccer password: </a:t>
            </a:r>
            <a:r>
              <a:rPr lang="en-CA" sz="2900" dirty="0" err="1"/>
              <a:t>gamesheets</a:t>
            </a:r>
            <a:r>
              <a:rPr lang="en-CA" sz="2900" dirty="0"/>
              <a:t> 2021</a:t>
            </a:r>
          </a:p>
          <a:p>
            <a:r>
              <a:rPr lang="en-CA" sz="2900" dirty="0"/>
              <a:t>Adult Soccer username: </a:t>
            </a:r>
            <a:r>
              <a:rPr lang="en-CA" sz="2900" dirty="0" err="1"/>
              <a:t>sdsraiadult</a:t>
            </a:r>
            <a:r>
              <a:rPr lang="en-CA" sz="2900" dirty="0"/>
              <a:t>     Adult Soccer password: </a:t>
            </a:r>
            <a:r>
              <a:rPr lang="en-CA" sz="2900" dirty="0" err="1"/>
              <a:t>gamesheets</a:t>
            </a:r>
            <a:r>
              <a:rPr lang="en-CA" sz="2900" dirty="0"/>
              <a:t> 2021</a:t>
            </a:r>
          </a:p>
          <a:p>
            <a:endParaRPr lang="en-CA" sz="2900" dirty="0"/>
          </a:p>
          <a:p>
            <a:endParaRPr lang="en-CA" sz="2600" dirty="0"/>
          </a:p>
          <a:p>
            <a:pPr marL="0" indent="0">
              <a:buNone/>
            </a:pPr>
            <a:endParaRPr lang="en-CA" sz="4800" dirty="0"/>
          </a:p>
          <a:p>
            <a:pPr marL="0" indent="0">
              <a:buNone/>
            </a:pPr>
            <a:endParaRPr lang="en-CA" sz="4800" dirty="0"/>
          </a:p>
          <a:p>
            <a:pPr marL="0" indent="0">
              <a:buNone/>
            </a:pPr>
            <a:endParaRPr lang="en-CA" sz="4800" dirty="0"/>
          </a:p>
        </p:txBody>
      </p:sp>
    </p:spTree>
    <p:extLst>
      <p:ext uri="{BB962C8B-B14F-4D97-AF65-F5344CB8AC3E}">
        <p14:creationId xmlns:p14="http://schemas.microsoft.com/office/powerpoint/2010/main" val="314351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6C2FF1A4-327B-4B6D-867F-AE725B84C4C1}"/>
              </a:ext>
            </a:extLst>
          </p:cNvPr>
          <p:cNvSpPr>
            <a:spLocks noGrp="1"/>
          </p:cNvSpPr>
          <p:nvPr>
            <p:ph type="title"/>
          </p:nvPr>
        </p:nvSpPr>
        <p:spPr>
          <a:xfrm>
            <a:off x="720000" y="619200"/>
            <a:ext cx="6923813" cy="1477328"/>
          </a:xfrm>
        </p:spPr>
        <p:txBody>
          <a:bodyPr>
            <a:normAutofit/>
          </a:bodyPr>
          <a:lstStyle/>
          <a:p>
            <a:r>
              <a:rPr lang="en-CA" sz="2400" dirty="0"/>
              <a:t>Player I.D. Check Procedure Adult</a:t>
            </a:r>
          </a:p>
        </p:txBody>
      </p:sp>
      <p:sp>
        <p:nvSpPr>
          <p:cNvPr id="3" name="Content Placeholder 2">
            <a:extLst>
              <a:ext uri="{FF2B5EF4-FFF2-40B4-BE49-F238E27FC236}">
                <a16:creationId xmlns:a16="http://schemas.microsoft.com/office/drawing/2014/main" id="{8926C2D5-57CF-4897-BA1F-79ABF4BA57A8}"/>
              </a:ext>
            </a:extLst>
          </p:cNvPr>
          <p:cNvSpPr>
            <a:spLocks noGrp="1"/>
          </p:cNvSpPr>
          <p:nvPr>
            <p:ph idx="1"/>
          </p:nvPr>
        </p:nvSpPr>
        <p:spPr>
          <a:xfrm>
            <a:off x="720000" y="1152939"/>
            <a:ext cx="10716487" cy="5705061"/>
          </a:xfrm>
        </p:spPr>
        <p:txBody>
          <a:bodyPr>
            <a:normAutofit fontScale="32500" lnSpcReduction="20000"/>
          </a:bodyPr>
          <a:lstStyle/>
          <a:p>
            <a:pPr marL="0" indent="0">
              <a:buNone/>
            </a:pPr>
            <a:r>
              <a:rPr lang="en-CA" sz="4800" dirty="0"/>
              <a:t>A Saskatoon Adult Soccer (SAS) Player I.D. card or any form of Canadian government photo I.D. is required to be presented to the referee at arms length at every game for the player to play.</a:t>
            </a:r>
          </a:p>
          <a:p>
            <a:pPr marL="0" indent="0">
              <a:buNone/>
            </a:pPr>
            <a:r>
              <a:rPr lang="en-CA" sz="4800" dirty="0"/>
              <a:t>The referee shall not physically collect player I.D.</a:t>
            </a:r>
          </a:p>
          <a:p>
            <a:pPr marL="0" indent="0">
              <a:buNone/>
            </a:pPr>
            <a:r>
              <a:rPr lang="en-CA" sz="4800" dirty="0"/>
              <a:t>The first and last names stated on the SAS Player I.D. card or on any form of Canadian government issued photo I.D. must match the registration names and jersey number on the game sheet. In the case where a last name is not matching the game sheet due to marital status. The referee shall allow the player to play and make a note on the game sheet alerting the SAS office. </a:t>
            </a:r>
          </a:p>
          <a:p>
            <a:pPr marL="0" indent="0">
              <a:buNone/>
            </a:pPr>
            <a:r>
              <a:rPr lang="en-CA" sz="4800" dirty="0"/>
              <a:t>No player will be allowed to play without a SAS Player I.D. card or any form of Canadian government photo I.D. not being presented to the referee.</a:t>
            </a:r>
          </a:p>
          <a:p>
            <a:pPr marL="0" indent="0">
              <a:buNone/>
            </a:pPr>
            <a:r>
              <a:rPr lang="en-CA" sz="4800" dirty="0"/>
              <a:t>If a player shows up late, it shall be at the Referee discretion at which point to collect that players credentials.</a:t>
            </a:r>
          </a:p>
          <a:p>
            <a:pPr marL="0" indent="0">
              <a:buNone/>
            </a:pPr>
            <a:r>
              <a:rPr lang="en-CA" sz="4800" dirty="0"/>
              <a:t>Recommendation is at a stoppage of play. i.e. throw-in (kick in) or goal kick.</a:t>
            </a:r>
          </a:p>
          <a:p>
            <a:pPr>
              <a:lnSpc>
                <a:spcPct val="110000"/>
              </a:lnSpc>
            </a:pPr>
            <a:r>
              <a:rPr lang="en-US" sz="5400" b="1" kern="50" dirty="0">
                <a:ea typeface="Times New Roman" panose="02020603050405020304" pitchFamily="18" charset="0"/>
              </a:rPr>
              <a:t>Permit Players</a:t>
            </a:r>
          </a:p>
          <a:p>
            <a:pPr marL="0" indent="0">
              <a:lnSpc>
                <a:spcPct val="110000"/>
              </a:lnSpc>
              <a:buNone/>
            </a:pPr>
            <a:r>
              <a:rPr lang="en-US" sz="5400" kern="50" dirty="0">
                <a:ea typeface="Times New Roman" panose="02020603050405020304" pitchFamily="18" charset="0"/>
              </a:rPr>
              <a:t>Adult permit players must be distinguished on the game sheet with the letter (P) beside their name showing they are a permit player.</a:t>
            </a:r>
          </a:p>
          <a:p>
            <a:pPr marL="0" indent="0">
              <a:lnSpc>
                <a:spcPct val="110000"/>
              </a:lnSpc>
              <a:buNone/>
            </a:pPr>
            <a:r>
              <a:rPr lang="en-US" sz="5400" kern="50" dirty="0">
                <a:ea typeface="Times New Roman" panose="02020603050405020304" pitchFamily="18" charset="0"/>
              </a:rPr>
              <a:t>Goalkeeper permit players must be clearly marked on the game sheet as (GP) or they will be considered a regular permit player. The goalkeeper must only play as a goalkeeper and cannot play as an outfield player or they will be considered a regular permit player and disciplinary action may apply. If goalkeeper does in fact switch places with out field players. Referees must make a note of this on game sheet and submit a match report to provide details.</a:t>
            </a:r>
            <a:endParaRPr lang="en-CA" sz="5400" kern="50" dirty="0">
              <a:ea typeface="Times New Roman" panose="02020603050405020304" pitchFamily="18" charset="0"/>
            </a:endParaRPr>
          </a:p>
          <a:p>
            <a:endParaRPr lang="en-CA" sz="5400" dirty="0"/>
          </a:p>
          <a:p>
            <a:pPr marL="0" indent="0">
              <a:buNone/>
            </a:pPr>
            <a:endParaRPr lang="en-CA" sz="4800" dirty="0"/>
          </a:p>
        </p:txBody>
      </p:sp>
    </p:spTree>
    <p:extLst>
      <p:ext uri="{BB962C8B-B14F-4D97-AF65-F5344CB8AC3E}">
        <p14:creationId xmlns:p14="http://schemas.microsoft.com/office/powerpoint/2010/main" val="28003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FAE2A12-140C-4527-B721-72C1DD3F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B43FC7-6A19-4DF3-8506-485B5550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E689040-6301-4CD3-A20F-EA809EAD5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0344100 w 12192000"/>
              <a:gd name="connsiteY1" fmla="*/ 0 h 6858000"/>
              <a:gd name="connsiteX2" fmla="*/ 10628041 w 12192000"/>
              <a:gd name="connsiteY2" fmla="*/ 181981 h 6858000"/>
              <a:gd name="connsiteX3" fmla="*/ 10890786 w 12192000"/>
              <a:gd name="connsiteY3" fmla="*/ 404196 h 6858000"/>
              <a:gd name="connsiteX4" fmla="*/ 12140703 w 12192000"/>
              <a:gd name="connsiteY4" fmla="*/ 2501275 h 6858000"/>
              <a:gd name="connsiteX5" fmla="*/ 12192000 w 12192000"/>
              <a:gd name="connsiteY5" fmla="*/ 2695497 h 6858000"/>
              <a:gd name="connsiteX6" fmla="*/ 12192000 w 12192000"/>
              <a:gd name="connsiteY6" fmla="*/ 5699618 h 6858000"/>
              <a:gd name="connsiteX7" fmla="*/ 12152883 w 12192000"/>
              <a:gd name="connsiteY7" fmla="*/ 5839731 h 6858000"/>
              <a:gd name="connsiteX8" fmla="*/ 11693517 w 12192000"/>
              <a:gd name="connsiteY8" fmla="*/ 6719283 h 6858000"/>
              <a:gd name="connsiteX9" fmla="*/ 11571478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0" y="0"/>
                </a:moveTo>
                <a:lnTo>
                  <a:pt x="10344100" y="0"/>
                </a:lnTo>
                <a:lnTo>
                  <a:pt x="10628041" y="181981"/>
                </a:lnTo>
                <a:cubicBezTo>
                  <a:pt x="10728383" y="255277"/>
                  <a:pt x="10816544" y="329736"/>
                  <a:pt x="10890786" y="404196"/>
                </a:cubicBezTo>
                <a:cubicBezTo>
                  <a:pt x="11447593" y="962641"/>
                  <a:pt x="11888399" y="1637430"/>
                  <a:pt x="12140703" y="2501275"/>
                </a:cubicBezTo>
                <a:lnTo>
                  <a:pt x="12192000" y="2695497"/>
                </a:lnTo>
                <a:lnTo>
                  <a:pt x="12192000" y="5699618"/>
                </a:lnTo>
                <a:lnTo>
                  <a:pt x="12152883" y="5839731"/>
                </a:lnTo>
                <a:cubicBezTo>
                  <a:pt x="12041522" y="6174798"/>
                  <a:pt x="11888399" y="6467982"/>
                  <a:pt x="11693517" y="6719283"/>
                </a:cubicBezTo>
                <a:lnTo>
                  <a:pt x="11571478"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809E72EF-DAA0-4EAD-B26D-D3AC9457755A}"/>
              </a:ext>
            </a:extLst>
          </p:cNvPr>
          <p:cNvSpPr>
            <a:spLocks noGrp="1"/>
          </p:cNvSpPr>
          <p:nvPr>
            <p:ph type="title"/>
          </p:nvPr>
        </p:nvSpPr>
        <p:spPr>
          <a:xfrm>
            <a:off x="720000" y="619200"/>
            <a:ext cx="6923813" cy="1477328"/>
          </a:xfrm>
        </p:spPr>
        <p:txBody>
          <a:bodyPr>
            <a:normAutofit/>
          </a:bodyPr>
          <a:lstStyle/>
          <a:p>
            <a:r>
              <a:rPr lang="en-CA" dirty="0"/>
              <a:t>Misconduct &amp; Match Report</a:t>
            </a:r>
          </a:p>
        </p:txBody>
      </p:sp>
      <p:sp>
        <p:nvSpPr>
          <p:cNvPr id="3" name="Content Placeholder 2">
            <a:extLst>
              <a:ext uri="{FF2B5EF4-FFF2-40B4-BE49-F238E27FC236}">
                <a16:creationId xmlns:a16="http://schemas.microsoft.com/office/drawing/2014/main" id="{E51B436B-E727-46EE-9C9D-D4F92F5E378B}"/>
              </a:ext>
            </a:extLst>
          </p:cNvPr>
          <p:cNvSpPr>
            <a:spLocks noGrp="1"/>
          </p:cNvSpPr>
          <p:nvPr>
            <p:ph idx="1"/>
          </p:nvPr>
        </p:nvSpPr>
        <p:spPr>
          <a:xfrm>
            <a:off x="720000" y="1192696"/>
            <a:ext cx="10716487" cy="5665304"/>
          </a:xfrm>
        </p:spPr>
        <p:txBody>
          <a:bodyPr>
            <a:normAutofit fontScale="55000" lnSpcReduction="20000"/>
          </a:bodyPr>
          <a:lstStyle/>
          <a:p>
            <a:r>
              <a:rPr lang="en-CA" sz="4800" dirty="0"/>
              <a:t>Misconduct report are required for any red card (sending off) of a player in Youth/Adult soccer games.</a:t>
            </a:r>
          </a:p>
          <a:p>
            <a:r>
              <a:rPr lang="en-CA" sz="4800" dirty="0"/>
              <a:t>Match Reports are required for any information needing to be provided to the referee association and referee assignor.</a:t>
            </a:r>
          </a:p>
          <a:p>
            <a:r>
              <a:rPr lang="en-CA" sz="4800" dirty="0"/>
              <a:t> Remember to include as much information as possible when recounting the incident and filling the document out. </a:t>
            </a:r>
          </a:p>
          <a:p>
            <a:r>
              <a:rPr lang="en-CA" sz="4800" dirty="0"/>
              <a:t>Report needs to be sent in along with the game sheet, no later than two business days after the start of your game via email.</a:t>
            </a:r>
          </a:p>
          <a:p>
            <a:r>
              <a:rPr lang="en-CA" sz="4800" dirty="0"/>
              <a:t>These can be found as a downloadable file on the SDSRAI website, both as a word and PDF document. It is preferred that these are typed out and submitted rather than handwritten. </a:t>
            </a:r>
          </a:p>
        </p:txBody>
      </p:sp>
    </p:spTree>
    <p:extLst>
      <p:ext uri="{BB962C8B-B14F-4D97-AF65-F5344CB8AC3E}">
        <p14:creationId xmlns:p14="http://schemas.microsoft.com/office/powerpoint/2010/main" val="72543190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4327</TotalTime>
  <Words>4154</Words>
  <Application>Microsoft Office PowerPoint</Application>
  <PresentationFormat>Widescreen</PresentationFormat>
  <Paragraphs>234</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Avenir Next LT Pro</vt:lpstr>
      <vt:lpstr>Calibri</vt:lpstr>
      <vt:lpstr>Calibri Light</vt:lpstr>
      <vt:lpstr>CG Times</vt:lpstr>
      <vt:lpstr>Roag</vt:lpstr>
      <vt:lpstr>Rockwell Nova Light</vt:lpstr>
      <vt:lpstr>The Hand Extrablack</vt:lpstr>
      <vt:lpstr>Times New Roman</vt:lpstr>
      <vt:lpstr>BlobVTI</vt:lpstr>
      <vt:lpstr>SDSRAI Outdoor 2021 Refresher Clinic</vt:lpstr>
      <vt:lpstr>Introduction </vt:lpstr>
      <vt:lpstr>Referee Registration</vt:lpstr>
      <vt:lpstr>Referee Equipment (COVID-19 Information) </vt:lpstr>
      <vt:lpstr>Assigning &amp; Upon Arrival to the Field. COVID-19 Expectations</vt:lpstr>
      <vt:lpstr>Number of Players</vt:lpstr>
      <vt:lpstr>Game Sheets</vt:lpstr>
      <vt:lpstr>Player I.D. Check Procedure Adult</vt:lpstr>
      <vt:lpstr>Misconduct &amp; Match Report</vt:lpstr>
      <vt:lpstr>Player Equipment </vt:lpstr>
      <vt:lpstr>COVID-19 Amended Rules (Adult Soccer Only)</vt:lpstr>
      <vt:lpstr>Outdoor Adult Co-ed Rules</vt:lpstr>
      <vt:lpstr>IFAB 2019-20</vt:lpstr>
      <vt:lpstr>IFAB 2019-20 </vt:lpstr>
      <vt:lpstr>PowerPoint Presentation</vt:lpstr>
      <vt:lpstr>IFAB 2019-20</vt:lpstr>
      <vt:lpstr>IFAB 2019-20</vt:lpstr>
      <vt:lpstr> IFAB 2019-20</vt:lpstr>
      <vt:lpstr>IFAB 2019-20</vt:lpstr>
      <vt:lpstr>IFAB 2019-20</vt:lpstr>
      <vt:lpstr>IFAB 2019-20</vt:lpstr>
      <vt:lpstr>IFAB 2019-20</vt:lpstr>
      <vt:lpstr>IFAB 2020-21  Laws of the Game Important Changes  </vt:lpstr>
      <vt:lpstr>IFAB 2020-21  </vt:lpstr>
      <vt:lpstr>IFAB 2020-21  Law 12 Fouls and Misconduct    </vt:lpstr>
      <vt:lpstr>IFAB 2020-21 </vt:lpstr>
      <vt:lpstr>IFAB 2020-21 </vt:lpstr>
      <vt:lpstr>IFAB 2020-21 Law 12 Fouls and Misconduct </vt:lpstr>
      <vt:lpstr>IFAB 2020-21 Law 12 Fouls and Misconduct</vt:lpstr>
      <vt:lpstr>IFAB 2020-21 Law 10 KFPM &amp; 14 Penalty Kick</vt:lpstr>
      <vt:lpstr>IFAB 2020-21 Law 10 KFPM &amp; 14 Penalty Kick</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SDSRAI Indoor 2020 Refresher Clinic</dc:title>
  <dc:creator>SDSRAI - 1</dc:creator>
  <cp:lastModifiedBy>Frank Laterza</cp:lastModifiedBy>
  <cp:revision>123</cp:revision>
  <dcterms:created xsi:type="dcterms:W3CDTF">2020-10-10T10:47:11Z</dcterms:created>
  <dcterms:modified xsi:type="dcterms:W3CDTF">2021-06-09T23:40:57Z</dcterms:modified>
</cp:coreProperties>
</file>