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19" r:id="rId3"/>
    <p:sldId id="321" r:id="rId4"/>
    <p:sldId id="324" r:id="rId5"/>
    <p:sldId id="323" r:id="rId6"/>
    <p:sldId id="325" r:id="rId7"/>
    <p:sldId id="317" r:id="rId8"/>
    <p:sldId id="326" r:id="rId9"/>
    <p:sldId id="318" r:id="rId10"/>
    <p:sldId id="322" r:id="rId11"/>
    <p:sldId id="320" r:id="rId12"/>
    <p:sldId id="31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052" autoAdjust="0"/>
  </p:normalViewPr>
  <p:slideViewPr>
    <p:cSldViewPr snapToGrid="0">
      <p:cViewPr varScale="1">
        <p:scale>
          <a:sx n="109" d="100"/>
          <a:sy n="109" d="100"/>
        </p:scale>
        <p:origin x="6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FC70B-790B-4E84-BBBB-BC3E633F5782}" type="datetimeFigureOut">
              <a:rPr lang="en-CA" smtClean="0"/>
              <a:t>2023-08-17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BABF3-32FE-4A03-B7A8-564C977F02C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9334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0BD6C-9286-492E-8F6F-E7E8C55B5F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530682-626A-48B7-AA0C-9939CDB529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431FA-7826-4C43-AC9F-14C75C007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085C-C931-44EA-9B44-A4CECB092E8B}" type="datetimeFigureOut">
              <a:rPr lang="en-CA" smtClean="0"/>
              <a:t>2023-08-17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C9A64-1BC5-424A-9D14-EBC9F5C21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1284C-5220-4141-8082-D83857CC9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A0B67-67AC-4FDB-9FA2-6DF6454851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1542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966E2-3664-4DF5-B863-3685E7CDA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630AB6-6815-4585-AC35-119D5F6E6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7689D-239A-44AD-8F57-A430F6872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085C-C931-44EA-9B44-A4CECB092E8B}" type="datetimeFigureOut">
              <a:rPr lang="en-CA" smtClean="0"/>
              <a:t>2023-08-17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59BC1-7258-43E5-92B1-9540945F9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9D417-239C-43B3-8DBC-63E33CE19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A0B67-67AC-4FDB-9FA2-6DF6454851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1209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6C065D-3A2A-4C19-B6AA-6F8BFB835B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5849FD-23F8-47BF-9964-523CB036C4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78A5D-CC53-43B0-991A-4F877B2CD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085C-C931-44EA-9B44-A4CECB092E8B}" type="datetimeFigureOut">
              <a:rPr lang="en-CA" smtClean="0"/>
              <a:t>2023-08-17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18973-E5BD-4955-9242-2DF508351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43E519-F3D8-4E65-A580-9DCA2E367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A0B67-67AC-4FDB-9FA2-6DF6454851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9638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B7856-A58D-4D36-934B-C8E75F2DD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7854F-784E-405C-904C-2575CAADA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5D3A2-209A-4F85-A438-5F8CB91A8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085C-C931-44EA-9B44-A4CECB092E8B}" type="datetimeFigureOut">
              <a:rPr lang="en-CA" smtClean="0"/>
              <a:t>2023-08-17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DE8CE-5184-4903-A3CC-0EA024C5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4DD78-FFD8-4424-82C2-1FAD5AED7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A0B67-67AC-4FDB-9FA2-6DF6454851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7011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EBEAC-5CFB-4D04-BF31-A21EE13C2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22B32-FB8C-4F64-938F-5373B477E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7A65D-7747-41CC-9641-F4892A2E5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085C-C931-44EA-9B44-A4CECB092E8B}" type="datetimeFigureOut">
              <a:rPr lang="en-CA" smtClean="0"/>
              <a:t>2023-08-17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8A32DF-A34B-4341-9DDE-CBA434AE1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16462-F647-4283-B573-BA3929DA7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A0B67-67AC-4FDB-9FA2-6DF6454851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7567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1E48B-BD7D-4736-AA91-8C8950F03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0C976-A5ED-4095-B476-486B062443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C2DD90-F098-4131-B64B-278EF2F0B6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C6F099-5A4D-45AD-AFFC-4ED9EDF88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085C-C931-44EA-9B44-A4CECB092E8B}" type="datetimeFigureOut">
              <a:rPr lang="en-CA" smtClean="0"/>
              <a:t>2023-08-17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79583B-028E-47BC-9806-823C0E593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076808-FAD5-4AB5-B581-6D97C92FD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A0B67-67AC-4FDB-9FA2-6DF6454851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2379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9C60E-58E3-41AD-B58A-DF853FCF4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F1FB0-7977-4304-B309-CBACA0B48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18716B-501E-4C3D-9BEE-46F78C7DAC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8D314A-2E57-4F0F-9EC6-26F8257285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8B7618-B9E9-47AB-AD69-1680B15343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CD515B-B4D3-4062-B605-DA2232063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085C-C931-44EA-9B44-A4CECB092E8B}" type="datetimeFigureOut">
              <a:rPr lang="en-CA" smtClean="0"/>
              <a:t>2023-08-17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A9AD98-5B45-4F67-8CE3-6A82BD1EA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8D07DB-463B-48BA-8750-D0ABB9AC0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A0B67-67AC-4FDB-9FA2-6DF6454851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522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25AC2-F937-4441-B03D-B037CC476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005A66-8A4E-462B-AF3B-E0A12D62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085C-C931-44EA-9B44-A4CECB092E8B}" type="datetimeFigureOut">
              <a:rPr lang="en-CA" smtClean="0"/>
              <a:t>2023-08-17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2D6F38-86B7-4C47-82EE-51043DA35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139857-6503-4BB9-92BB-4B87D85A4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A0B67-67AC-4FDB-9FA2-6DF6454851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7321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6EDAFA-A914-4BAA-AD6B-754B4689A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085C-C931-44EA-9B44-A4CECB092E8B}" type="datetimeFigureOut">
              <a:rPr lang="en-CA" smtClean="0"/>
              <a:t>2023-08-17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B2E154-BB50-43DD-BA03-09C028ACA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91CEA-C159-4037-8533-DA8677A52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A0B67-67AC-4FDB-9FA2-6DF6454851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8446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B3455-AAAF-44DB-A25C-4A11B5A5D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E24B4-0DA8-41AE-865A-D6D69387F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E416C4-4348-4DE9-87E0-4E9809BCF5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E97F8A-3D02-41B8-904B-158EDD3E7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085C-C931-44EA-9B44-A4CECB092E8B}" type="datetimeFigureOut">
              <a:rPr lang="en-CA" smtClean="0"/>
              <a:t>2023-08-17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BAFADC-3302-41F8-8BB1-2554D40FE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6B34C0-E6DF-4ABE-83C0-ECBE52622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A0B67-67AC-4FDB-9FA2-6DF6454851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4417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60B50-B50F-4AAF-AAEC-B59710197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4F5EFC-72D8-41A2-A4F3-6F4931B916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68B155-AEF1-47F5-948B-03FC93DEEE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8E32AB-AFEC-4B84-97A6-FCA0076D2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085C-C931-44EA-9B44-A4CECB092E8B}" type="datetimeFigureOut">
              <a:rPr lang="en-CA" smtClean="0"/>
              <a:t>2023-08-17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892985-9ADC-4552-84BF-6D6B1566F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57E0A3-8207-4BC3-9EC9-7A962920D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A0B67-67AC-4FDB-9FA2-6DF6454851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0013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25119A-6DB2-47FA-A4D7-0F7FAB416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B18F70-6773-44A8-A3FD-4441A9FA7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0EC78-813A-416A-AACA-156D55C931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9085C-C931-44EA-9B44-A4CECB092E8B}" type="datetimeFigureOut">
              <a:rPr lang="en-CA" smtClean="0"/>
              <a:t>2023-08-17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8C72E-1BC5-4585-83A0-7CE0EF4E94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9DA92-7F49-4FAE-B998-3A217A94D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A0B67-67AC-4FDB-9FA2-6DF6454851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3972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585BEAD-3A77-4ABD-9974-81EA0211D3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48399" y="4262941"/>
            <a:ext cx="5671037" cy="1297115"/>
          </a:xfrm>
        </p:spPr>
        <p:txBody>
          <a:bodyPr anchor="t">
            <a:norm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 Nova Light" panose="020B0304020202020204" pitchFamily="34" charset="0"/>
              </a:rPr>
              <a:t>Info Session </a:t>
            </a:r>
            <a:endParaRPr lang="en-CA" b="1" dirty="0">
              <a:solidFill>
                <a:srgbClr val="000000"/>
              </a:solidFill>
              <a:latin typeface="Arial Nova Light" panose="020B03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ED305C-C319-46FE-A44A-C38C32A222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85438" y="3423282"/>
            <a:ext cx="5336930" cy="838831"/>
          </a:xfrm>
        </p:spPr>
        <p:txBody>
          <a:bodyPr anchor="b">
            <a:norm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Arial Nova Light" panose="020B0304020202020204" pitchFamily="34" charset="0"/>
              </a:rPr>
              <a:t>2023/24 U10 Season</a:t>
            </a:r>
            <a:endParaRPr lang="en-CA" sz="3200" dirty="0">
              <a:solidFill>
                <a:srgbClr val="000000"/>
              </a:solidFill>
              <a:latin typeface="Arial Nova Light" panose="020B0304020202020204" pitchFamily="34" charset="0"/>
            </a:endParaRP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0A5312F-A94F-46D7-943E-5D69ABA8B1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802" y="1577146"/>
            <a:ext cx="3487214" cy="3420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330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A33864-F6FC-F201-F166-9B82EBB3A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300" y="497552"/>
            <a:ext cx="7909697" cy="1313663"/>
          </a:xfrm>
        </p:spPr>
        <p:txBody>
          <a:bodyPr anchor="b">
            <a:normAutofit/>
          </a:bodyPr>
          <a:lstStyle/>
          <a:p>
            <a:r>
              <a:rPr lang="en-US" sz="4000" dirty="0"/>
              <a:t>Key Dates and Special Events</a:t>
            </a:r>
          </a:p>
        </p:txBody>
      </p:sp>
      <p:pic>
        <p:nvPicPr>
          <p:cNvPr id="5" name="Content Placeholder 4" descr="A picture containing logo, clipart, graphics, symbol&#10;&#10;Description automatically generated">
            <a:extLst>
              <a:ext uri="{FF2B5EF4-FFF2-40B4-BE49-F238E27FC236}">
                <a16:creationId xmlns:a16="http://schemas.microsoft.com/office/drawing/2014/main" id="{A3E6CBC0-3BB8-4DA9-CE04-B542C5C668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9365" y="226470"/>
            <a:ext cx="2391000" cy="1952954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9992670-80DC-DE06-A01D-BD76A8D8B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300" y="2004646"/>
            <a:ext cx="10602099" cy="4355801"/>
          </a:xfrm>
        </p:spPr>
        <p:txBody>
          <a:bodyPr anchor="t">
            <a:normAutofit fontScale="85000" lnSpcReduction="20000"/>
          </a:bodyPr>
          <a:lstStyle/>
          <a:p>
            <a:r>
              <a:rPr lang="en-US" sz="2000" b="1" dirty="0"/>
              <a:t>Sign Up Sheet </a:t>
            </a:r>
            <a:r>
              <a:rPr lang="en-US" sz="2000" dirty="0"/>
              <a:t>for Pre- Season Skates and Evaluations – Thank you and More to Come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Note: Aug 27, Sept 3, and Sept 7/8/10 may be assigned ice times – wait for confirmation 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E01808F-2DD1-0D95-24B9-9C8929BE2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384525"/>
              </p:ext>
            </p:extLst>
          </p:nvPr>
        </p:nvGraphicFramePr>
        <p:xfrm>
          <a:off x="608266" y="2308767"/>
          <a:ext cx="10602099" cy="39521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74697">
                  <a:extLst>
                    <a:ext uri="{9D8B030D-6E8A-4147-A177-3AD203B41FA5}">
                      <a16:colId xmlns:a16="http://schemas.microsoft.com/office/drawing/2014/main" val="157434749"/>
                    </a:ext>
                  </a:extLst>
                </a:gridCol>
                <a:gridCol w="5527402">
                  <a:extLst>
                    <a:ext uri="{9D8B030D-6E8A-4147-A177-3AD203B41FA5}">
                      <a16:colId xmlns:a16="http://schemas.microsoft.com/office/drawing/2014/main" val="1718928500"/>
                    </a:ext>
                  </a:extLst>
                </a:gridCol>
              </a:tblGrid>
              <a:tr h="341708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Key Dates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297780"/>
                  </a:ext>
                </a:extLst>
              </a:tr>
              <a:tr h="2749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Friend Request forms Due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August 9</a:t>
                      </a:r>
                      <a:r>
                        <a:rPr lang="en-US" sz="1600" baseline="30000" dirty="0">
                          <a:effectLst/>
                          <a:latin typeface="+mn-lt"/>
                        </a:rPr>
                        <a:t>th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0738228"/>
                  </a:ext>
                </a:extLst>
              </a:tr>
              <a:tr h="2749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Knock the Rust Off Skates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Saturday, August 12</a:t>
                      </a:r>
                      <a:r>
                        <a:rPr lang="en-US" sz="1600" baseline="30000" dirty="0">
                          <a:effectLst/>
                          <a:latin typeface="+mn-lt"/>
                        </a:rPr>
                        <a:t>th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- 11:00 and 12:15 - SHELL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7698871"/>
                  </a:ext>
                </a:extLst>
              </a:tr>
              <a:tr h="2749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Pre-Evaluation UAA “Prep” Skates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Sunday, August 27</a:t>
                      </a:r>
                      <a:r>
                        <a:rPr lang="en-US" sz="1600" baseline="30000" dirty="0">
                          <a:effectLst/>
                          <a:latin typeface="+mn-lt"/>
                        </a:rPr>
                        <a:t>th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– 10:45, 12:00, and 1:15 – MLP CHEV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2700649"/>
                  </a:ext>
                </a:extLst>
              </a:tr>
              <a:tr h="2749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Universal Athlete Assessment (Skill Evaluations)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Sunday, September 3</a:t>
                      </a:r>
                      <a:r>
                        <a:rPr lang="en-US" sz="1600" baseline="30000" dirty="0">
                          <a:effectLst/>
                          <a:latin typeface="+mn-lt"/>
                        </a:rPr>
                        <a:t>rd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 – 10:30, 12:00 and 1:15 - GARC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8306314"/>
                  </a:ext>
                </a:extLst>
              </a:tr>
              <a:tr h="2749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Game-Play/Scrimmage Evaluations 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September 7, 9, and/or 10</a:t>
                      </a:r>
                      <a:r>
                        <a:rPr lang="en-US" sz="1600" baseline="30000" dirty="0">
                          <a:effectLst/>
                          <a:latin typeface="+mn-lt"/>
                        </a:rPr>
                        <a:t>th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– These will be assigned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3661265"/>
                  </a:ext>
                </a:extLst>
              </a:tr>
              <a:tr h="2749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Team formation completed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Mid-September 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5291260"/>
                  </a:ext>
                </a:extLst>
              </a:tr>
              <a:tr h="2821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Coaches Meeting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Tuesday, September 26</a:t>
                      </a:r>
                      <a:r>
                        <a:rPr lang="en-US" sz="1600" baseline="30000" dirty="0">
                          <a:effectLst/>
                          <a:latin typeface="+mn-lt"/>
                        </a:rPr>
                        <a:t>th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- In Person for Coaches and Managers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3499785"/>
                  </a:ext>
                </a:extLst>
              </a:tr>
              <a:tr h="2821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U10 First Ice Times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Starting September 28</a:t>
                      </a:r>
                      <a:r>
                        <a:rPr lang="en-US" sz="1600" baseline="30000" dirty="0">
                          <a:effectLst/>
                          <a:latin typeface="+mn-lt"/>
                        </a:rPr>
                        <a:t>th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1517691"/>
                  </a:ext>
                </a:extLst>
              </a:tr>
              <a:tr h="2821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SPRA Day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Saturday, Oct 21</a:t>
                      </a:r>
                      <a:r>
                        <a:rPr lang="en-US" sz="1600" baseline="30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@ </a:t>
                      </a:r>
                      <a:r>
                        <a:rPr lang="en-US" sz="1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Millennium Place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0069400"/>
                  </a:ext>
                </a:extLst>
              </a:tr>
              <a:tr h="2821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 Photo Night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TBD – Late Oct/ Early November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1266094"/>
                  </a:ext>
                </a:extLst>
              </a:tr>
              <a:tr h="2821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SPRA Platinum Ring Tournament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TBD – Early November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370791"/>
                  </a:ext>
                </a:extLst>
              </a:tr>
              <a:tr h="2749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SPRA Mini-Platinum Ring Jamboree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TENTATIVE – January 19</a:t>
                      </a:r>
                      <a:r>
                        <a:rPr lang="en-US" sz="1600" baseline="30000" dirty="0">
                          <a:effectLst/>
                          <a:latin typeface="+mn-lt"/>
                        </a:rPr>
                        <a:t>th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 – 21</a:t>
                      </a:r>
                      <a:r>
                        <a:rPr lang="en-US" sz="1600" baseline="30000" dirty="0">
                          <a:effectLst/>
                          <a:latin typeface="+mn-lt"/>
                        </a:rPr>
                        <a:t>st</a:t>
                      </a:r>
                      <a:r>
                        <a:rPr lang="en-US" sz="1600" dirty="0">
                          <a:effectLst/>
                          <a:latin typeface="+mn-lt"/>
                        </a:rPr>
                        <a:t>, 2024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068544"/>
                  </a:ext>
                </a:extLst>
              </a:tr>
              <a:tr h="2749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Year End U10 Championships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TBD – March 2024 on a weekend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0087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7636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A33864-F6FC-F201-F166-9B82EBB3A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300" y="497552"/>
            <a:ext cx="7909697" cy="1383426"/>
          </a:xfrm>
        </p:spPr>
        <p:txBody>
          <a:bodyPr anchor="b">
            <a:normAutofit/>
          </a:bodyPr>
          <a:lstStyle/>
          <a:p>
            <a:r>
              <a:rPr lang="en-US" sz="4000" dirty="0"/>
              <a:t> Coaching and other Volunteer Roles </a:t>
            </a:r>
          </a:p>
        </p:txBody>
      </p:sp>
      <p:pic>
        <p:nvPicPr>
          <p:cNvPr id="5" name="Content Placeholder 4" descr="A picture containing logo, clipart, graphics, symbol&#10;&#10;Description automatically generated">
            <a:extLst>
              <a:ext uri="{FF2B5EF4-FFF2-40B4-BE49-F238E27FC236}">
                <a16:creationId xmlns:a16="http://schemas.microsoft.com/office/drawing/2014/main" id="{A3E6CBC0-3BB8-4DA9-CE04-B542C5C668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9365" y="226470"/>
            <a:ext cx="2391000" cy="1952954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9992670-80DC-DE06-A01D-BD76A8D8B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300" y="2179425"/>
            <a:ext cx="10602099" cy="3922926"/>
          </a:xfrm>
        </p:spPr>
        <p:txBody>
          <a:bodyPr anchor="t">
            <a:normAutofit lnSpcReduction="10000"/>
          </a:bodyPr>
          <a:lstStyle/>
          <a:p>
            <a:r>
              <a:rPr lang="en-US" sz="2000" dirty="0"/>
              <a:t>Coaching – Need at least 1 certified female at all times but should have at least 2 in addition to certified male coaches</a:t>
            </a:r>
          </a:p>
          <a:p>
            <a:pPr lvl="1"/>
            <a:r>
              <a:rPr lang="en-US" sz="2000" dirty="0"/>
              <a:t>Certification Required: </a:t>
            </a:r>
          </a:p>
          <a:p>
            <a:pPr lvl="2"/>
            <a:r>
              <a:rPr lang="en-US" sz="1600" dirty="0"/>
              <a:t>Current Criminal Record Check</a:t>
            </a:r>
          </a:p>
          <a:p>
            <a:pPr lvl="2"/>
            <a:r>
              <a:rPr lang="en-US" sz="1600" dirty="0"/>
              <a:t>Coach Initiation in Sport (CIS) </a:t>
            </a:r>
            <a:r>
              <a:rPr lang="en-US" sz="1600" dirty="0" err="1"/>
              <a:t>eModule</a:t>
            </a:r>
            <a:endParaRPr lang="en-US" sz="1600" dirty="0"/>
          </a:p>
          <a:p>
            <a:pPr lvl="2"/>
            <a:r>
              <a:rPr lang="en-US" sz="1600" dirty="0"/>
              <a:t>Making Ethical Decisions Course</a:t>
            </a:r>
          </a:p>
          <a:p>
            <a:pPr lvl="2"/>
            <a:r>
              <a:rPr lang="en-US" sz="1600" dirty="0"/>
              <a:t>Making Ethical Decisions Online Evaluation</a:t>
            </a:r>
          </a:p>
          <a:p>
            <a:pPr lvl="2"/>
            <a:r>
              <a:rPr lang="en-US" sz="1600" dirty="0"/>
              <a:t>Ringette Specific Community Sport Initiation Clinic </a:t>
            </a:r>
            <a:r>
              <a:rPr lang="en-US" sz="1600" b="1" dirty="0"/>
              <a:t>*** Online offering now available for August </a:t>
            </a:r>
          </a:p>
          <a:p>
            <a:r>
              <a:rPr lang="en-US" sz="2000" dirty="0"/>
              <a:t>Team Manager, Treasurer, Social </a:t>
            </a:r>
            <a:r>
              <a:rPr lang="en-US" sz="2000" dirty="0" err="1"/>
              <a:t>Commitee</a:t>
            </a:r>
            <a:r>
              <a:rPr lang="en-US" sz="2000" dirty="0"/>
              <a:t> </a:t>
            </a:r>
            <a:r>
              <a:rPr lang="en-US" sz="2000" dirty="0" err="1"/>
              <a:t>etc</a:t>
            </a:r>
            <a:r>
              <a:rPr lang="en-US" sz="2000" dirty="0"/>
              <a:t> – cash call, season budget, tournaments, team apparel, team-building events </a:t>
            </a:r>
            <a:r>
              <a:rPr lang="en-US" sz="2000" b="1" dirty="0"/>
              <a:t>NOTE: </a:t>
            </a:r>
            <a:r>
              <a:rPr lang="en-US" sz="2000" dirty="0"/>
              <a:t>tournaments can be hard to get into – check RAB website ASAP at the start of the season </a:t>
            </a:r>
          </a:p>
          <a:p>
            <a:r>
              <a:rPr lang="en-US" sz="2000" dirty="0"/>
              <a:t>Jamboree – Committee and shift volunteers needed.  Each SPRA team is responsible to provide a raffle basket of 150.00 value for the jamboree – will be coordinated through team manager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3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A33864-F6FC-F201-F166-9B82EBB3A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300" y="497551"/>
            <a:ext cx="7909697" cy="1732145"/>
          </a:xfrm>
        </p:spPr>
        <p:txBody>
          <a:bodyPr anchor="b">
            <a:normAutofit/>
          </a:bodyPr>
          <a:lstStyle/>
          <a:p>
            <a:r>
              <a:rPr lang="en-US" sz="4000" dirty="0"/>
              <a:t>Recap</a:t>
            </a:r>
          </a:p>
        </p:txBody>
      </p:sp>
      <p:pic>
        <p:nvPicPr>
          <p:cNvPr id="5" name="Content Placeholder 4" descr="A picture containing logo, clipart, graphics, symbol&#10;&#10;Description automatically generated">
            <a:extLst>
              <a:ext uri="{FF2B5EF4-FFF2-40B4-BE49-F238E27FC236}">
                <a16:creationId xmlns:a16="http://schemas.microsoft.com/office/drawing/2014/main" id="{A3E6CBC0-3BB8-4DA9-CE04-B542C5C668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9365" y="226470"/>
            <a:ext cx="2391000" cy="1952954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9992670-80DC-DE06-A01D-BD76A8D8B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300" y="2321169"/>
            <a:ext cx="10602099" cy="3781181"/>
          </a:xfrm>
        </p:spPr>
        <p:txBody>
          <a:bodyPr anchor="t">
            <a:normAutofit/>
          </a:bodyPr>
          <a:lstStyle/>
          <a:p>
            <a:r>
              <a:rPr lang="en-US" sz="2000" dirty="0"/>
              <a:t>Probably missing something – reach out if so</a:t>
            </a:r>
          </a:p>
          <a:p>
            <a:r>
              <a:rPr lang="en-US" sz="2000" dirty="0"/>
              <a:t>My role – support, guide, provide resources, advocate for U10 players and families, facilitate a positive experience for all </a:t>
            </a:r>
          </a:p>
          <a:p>
            <a:r>
              <a:rPr lang="en-US" sz="2000" dirty="0"/>
              <a:t>Remember the 24 hour rule</a:t>
            </a:r>
          </a:p>
          <a:p>
            <a:r>
              <a:rPr lang="en-US" sz="2000" dirty="0"/>
              <a:t>Additional resources available on U10 page on our website </a:t>
            </a:r>
          </a:p>
          <a:p>
            <a:r>
              <a:rPr lang="en-US" sz="2000" dirty="0"/>
              <a:t>Questions?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07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A33864-F6FC-F201-F166-9B82EBB3A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077" y="497552"/>
            <a:ext cx="7603920" cy="856463"/>
          </a:xfrm>
        </p:spPr>
        <p:txBody>
          <a:bodyPr anchor="b">
            <a:normAutofit/>
          </a:bodyPr>
          <a:lstStyle/>
          <a:p>
            <a:r>
              <a:rPr lang="en-US" sz="4000" dirty="0"/>
              <a:t>Agenda 	</a:t>
            </a:r>
          </a:p>
        </p:txBody>
      </p:sp>
      <p:pic>
        <p:nvPicPr>
          <p:cNvPr id="5" name="Content Placeholder 4" descr="A picture containing logo, clipart, graphics, symbol&#10;&#10;Description automatically generated">
            <a:extLst>
              <a:ext uri="{FF2B5EF4-FFF2-40B4-BE49-F238E27FC236}">
                <a16:creationId xmlns:a16="http://schemas.microsoft.com/office/drawing/2014/main" id="{A3E6CBC0-3BB8-4DA9-CE04-B542C5C668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9365" y="226470"/>
            <a:ext cx="2391000" cy="1952954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9992670-80DC-DE06-A01D-BD76A8D8B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2469" y="1354015"/>
            <a:ext cx="10058930" cy="5046357"/>
          </a:xfrm>
        </p:spPr>
        <p:txBody>
          <a:bodyPr anchor="t">
            <a:noAutofit/>
          </a:bodyPr>
          <a:lstStyle/>
          <a:p>
            <a:r>
              <a:rPr lang="en-US" sz="2000" dirty="0"/>
              <a:t>What is Children’s Ringette?</a:t>
            </a:r>
          </a:p>
          <a:p>
            <a:pPr lvl="1"/>
            <a:r>
              <a:rPr lang="en-US" sz="1400" dirty="0"/>
              <a:t>History </a:t>
            </a:r>
          </a:p>
          <a:p>
            <a:pPr lvl="1"/>
            <a:r>
              <a:rPr lang="en-US" sz="1400" dirty="0"/>
              <a:t>Structure and Approach </a:t>
            </a:r>
          </a:p>
          <a:p>
            <a:r>
              <a:rPr lang="en-US" sz="2000" dirty="0"/>
              <a:t>Evaluation Process and Guidelines</a:t>
            </a:r>
          </a:p>
          <a:p>
            <a:pPr lvl="1"/>
            <a:r>
              <a:rPr lang="en-US" sz="1400" dirty="0"/>
              <a:t>Drills overview</a:t>
            </a:r>
          </a:p>
          <a:p>
            <a:r>
              <a:rPr lang="en-US" sz="2000" dirty="0"/>
              <a:t>Team Selection Process</a:t>
            </a:r>
          </a:p>
          <a:p>
            <a:pPr lvl="1"/>
            <a:r>
              <a:rPr lang="en-US" sz="1400" dirty="0"/>
              <a:t>Team Selection Committee</a:t>
            </a:r>
          </a:p>
          <a:p>
            <a:pPr lvl="1"/>
            <a:r>
              <a:rPr lang="en-US" sz="1400" dirty="0"/>
              <a:t>RAB Target Scores</a:t>
            </a:r>
          </a:p>
          <a:p>
            <a:pPr lvl="1"/>
            <a:r>
              <a:rPr lang="en-US" sz="1400" dirty="0"/>
              <a:t>Friend Requests </a:t>
            </a:r>
          </a:p>
          <a:p>
            <a:r>
              <a:rPr lang="en-US" sz="2000" dirty="0"/>
              <a:t>Season Info </a:t>
            </a:r>
          </a:p>
          <a:p>
            <a:pPr lvl="1"/>
            <a:r>
              <a:rPr lang="en-US" sz="1400" dirty="0"/>
              <a:t>Schedule</a:t>
            </a:r>
          </a:p>
          <a:p>
            <a:pPr lvl="1"/>
            <a:r>
              <a:rPr lang="en-US" sz="1400" dirty="0"/>
              <a:t>League Play</a:t>
            </a:r>
          </a:p>
          <a:p>
            <a:pPr lvl="1"/>
            <a:r>
              <a:rPr lang="en-US" sz="1400" dirty="0"/>
              <a:t>Tournaments</a:t>
            </a:r>
          </a:p>
          <a:p>
            <a:r>
              <a:rPr lang="en-US" sz="2000" dirty="0"/>
              <a:t>Key Dates and Special Events </a:t>
            </a:r>
          </a:p>
          <a:p>
            <a:r>
              <a:rPr lang="en-US" sz="2000" dirty="0"/>
              <a:t>Coaching and other Volunteer Roles </a:t>
            </a:r>
          </a:p>
          <a:p>
            <a:r>
              <a:rPr lang="en-US" sz="2000" dirty="0"/>
              <a:t>Recap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623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A33864-F6FC-F201-F166-9B82EBB3A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300" y="497551"/>
            <a:ext cx="7909697" cy="1732145"/>
          </a:xfrm>
        </p:spPr>
        <p:txBody>
          <a:bodyPr anchor="b">
            <a:normAutofit/>
          </a:bodyPr>
          <a:lstStyle/>
          <a:p>
            <a:r>
              <a:rPr lang="en-US" sz="4000" dirty="0"/>
              <a:t>What is Children’s Ringette?	</a:t>
            </a:r>
          </a:p>
        </p:txBody>
      </p:sp>
      <p:pic>
        <p:nvPicPr>
          <p:cNvPr id="5" name="Content Placeholder 4" descr="A picture containing logo, clipart, graphics, symbol&#10;&#10;Description automatically generated">
            <a:extLst>
              <a:ext uri="{FF2B5EF4-FFF2-40B4-BE49-F238E27FC236}">
                <a16:creationId xmlns:a16="http://schemas.microsoft.com/office/drawing/2014/main" id="{A3E6CBC0-3BB8-4DA9-CE04-B542C5C668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9365" y="226470"/>
            <a:ext cx="2391000" cy="1952954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9992670-80DC-DE06-A01D-BD76A8D8B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300" y="2405893"/>
            <a:ext cx="10602099" cy="3696457"/>
          </a:xfrm>
        </p:spPr>
        <p:txBody>
          <a:bodyPr anchor="t">
            <a:normAutofit/>
          </a:bodyPr>
          <a:lstStyle/>
          <a:p>
            <a:r>
              <a:rPr lang="en-US" sz="2000" dirty="0"/>
              <a:t>Originally: Ringette in Canada was organized around the structure of the adult game, using only chronological age as a guide for athlete grouping</a:t>
            </a:r>
          </a:p>
          <a:p>
            <a:r>
              <a:rPr lang="en-US" sz="2000" dirty="0"/>
              <a:t>In 2009 Ringette Canada released its Long-Term Athlete Development Model which was then followed by a growing body of research in support of making adjustments to “Children’s Ringette” (the Active start through U10 divisions) – SPRA followed suit in approx. 2019</a:t>
            </a:r>
          </a:p>
          <a:p>
            <a:r>
              <a:rPr lang="en-US" sz="2000" dirty="0"/>
              <a:t>We now group children by “step” using resources like the Ringette Essentials, rather than sticking to rigid chronological age groups, although age is a factor and used as a guide.</a:t>
            </a:r>
          </a:p>
          <a:p>
            <a:r>
              <a:rPr lang="en-US" sz="2000" dirty="0"/>
              <a:t>The ultimate goal of Children’s Ringette is to eliminate progressing through age-based levels without regard to the players readiness and relying more on the Long Term Athlete Development Matrix which considers multiple elements of the athlete’s readiness.</a:t>
            </a:r>
          </a:p>
          <a:p>
            <a:endParaRPr lang="en-US" sz="2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16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A33864-F6FC-F201-F166-9B82EBB3A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15" y="489509"/>
            <a:ext cx="7846901" cy="1217993"/>
          </a:xfrm>
        </p:spPr>
        <p:txBody>
          <a:bodyPr anchor="b">
            <a:normAutofit/>
          </a:bodyPr>
          <a:lstStyle/>
          <a:p>
            <a:r>
              <a:rPr lang="en-US" sz="4000" dirty="0"/>
              <a:t>Structure and Approach 	</a:t>
            </a:r>
          </a:p>
        </p:txBody>
      </p:sp>
      <p:pic>
        <p:nvPicPr>
          <p:cNvPr id="5" name="Content Placeholder 4" descr="A picture containing logo, clipart, graphics, symbol&#10;&#10;Description automatically generated">
            <a:extLst>
              <a:ext uri="{FF2B5EF4-FFF2-40B4-BE49-F238E27FC236}">
                <a16:creationId xmlns:a16="http://schemas.microsoft.com/office/drawing/2014/main" id="{A3E6CBC0-3BB8-4DA9-CE04-B542C5C668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795" y="199803"/>
            <a:ext cx="2646079" cy="2161301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9992670-80DC-DE06-A01D-BD76A8D8B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102" y="1884785"/>
            <a:ext cx="8711383" cy="4155530"/>
          </a:xfrm>
        </p:spPr>
        <p:txBody>
          <a:bodyPr anchor="t">
            <a:normAutofit fontScale="92500" lnSpcReduction="10000"/>
          </a:bodyPr>
          <a:lstStyle/>
          <a:p>
            <a:r>
              <a:rPr lang="en-US" sz="2000" dirty="0"/>
              <a:t>U10 is divided into 3 stage-based ‘Steps’</a:t>
            </a:r>
          </a:p>
          <a:p>
            <a:r>
              <a:rPr lang="en-US" sz="2000" dirty="0"/>
              <a:t>Gradually more competitive and more skill required as a player moves up the steps</a:t>
            </a:r>
          </a:p>
          <a:p>
            <a:r>
              <a:rPr lang="en-US" sz="2000" dirty="0"/>
              <a:t>Step 1 and 2 will be half-ice and Step 3 is full-ice</a:t>
            </a:r>
          </a:p>
          <a:p>
            <a:r>
              <a:rPr lang="en-US" sz="2000" dirty="0"/>
              <a:t>Step 1 and 2 have 1-2 hours of ice per week on average - scores kept informally – not published</a:t>
            </a:r>
          </a:p>
          <a:p>
            <a:r>
              <a:rPr lang="en-US" sz="2000" dirty="0"/>
              <a:t>Step 3 averages 2 hours of ice per week – scores kept formally </a:t>
            </a:r>
          </a:p>
          <a:p>
            <a:r>
              <a:rPr lang="en-US" sz="2000" dirty="0"/>
              <a:t>Goal is to allow athletes to be in multiple diverse activities </a:t>
            </a:r>
          </a:p>
          <a:p>
            <a:r>
              <a:rPr lang="en-US" sz="2000" dirty="0"/>
              <a:t>Net size is scaled and rules are scaled</a:t>
            </a:r>
          </a:p>
          <a:p>
            <a:r>
              <a:rPr lang="en-US" sz="2000" dirty="0"/>
              <a:t>No dedicated goalies</a:t>
            </a:r>
          </a:p>
          <a:p>
            <a:r>
              <a:rPr lang="en-US" sz="2000" dirty="0"/>
              <a:t>Players learn the fundamentals of the sport on a smaller surface that reflects their size and allows for maximum ring touches </a:t>
            </a:r>
          </a:p>
          <a:p>
            <a:r>
              <a:rPr lang="en-US" sz="2000" dirty="0"/>
              <a:t>Questions?</a:t>
            </a:r>
          </a:p>
          <a:p>
            <a:endParaRPr lang="en-US" sz="13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96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A33864-F6FC-F201-F166-9B82EBB3A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300" y="497552"/>
            <a:ext cx="7909697" cy="1348833"/>
          </a:xfrm>
        </p:spPr>
        <p:txBody>
          <a:bodyPr anchor="b">
            <a:normAutofit/>
          </a:bodyPr>
          <a:lstStyle/>
          <a:p>
            <a:r>
              <a:rPr lang="en-US" sz="4000" dirty="0"/>
              <a:t>Evaluation Process and Guidelines	</a:t>
            </a:r>
          </a:p>
        </p:txBody>
      </p:sp>
      <p:pic>
        <p:nvPicPr>
          <p:cNvPr id="5" name="Content Placeholder 4" descr="A picture containing logo, clipart, graphics, symbol&#10;&#10;Description automatically generated">
            <a:extLst>
              <a:ext uri="{FF2B5EF4-FFF2-40B4-BE49-F238E27FC236}">
                <a16:creationId xmlns:a16="http://schemas.microsoft.com/office/drawing/2014/main" id="{A3E6CBC0-3BB8-4DA9-CE04-B542C5C668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9365" y="226470"/>
            <a:ext cx="2391000" cy="1952954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9992670-80DC-DE06-A01D-BD76A8D8B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300" y="2039814"/>
            <a:ext cx="10602099" cy="4237893"/>
          </a:xfrm>
        </p:spPr>
        <p:txBody>
          <a:bodyPr anchor="t">
            <a:noAutofit/>
          </a:bodyPr>
          <a:lstStyle/>
          <a:p>
            <a:r>
              <a:rPr lang="en-US" sz="2000" dirty="0"/>
              <a:t>Players run through 2 sets of evaluations at the start of the season</a:t>
            </a:r>
          </a:p>
          <a:p>
            <a:r>
              <a:rPr lang="en-US" sz="2000" b="1" dirty="0"/>
              <a:t>Universal Athlete Assessments </a:t>
            </a:r>
            <a:r>
              <a:rPr lang="en-US" sz="2000" dirty="0"/>
              <a:t>(UAAs) – 3 drills sanctioned by RAB </a:t>
            </a:r>
          </a:p>
          <a:p>
            <a:r>
              <a:rPr lang="en-US" sz="2000" dirty="0"/>
              <a:t>Competitive Thread runs players through them on Sept 3</a:t>
            </a:r>
          </a:p>
          <a:p>
            <a:pPr lvl="1"/>
            <a:r>
              <a:rPr lang="en-US" sz="1600" dirty="0"/>
              <a:t>Timing chips attached to each player at sign in</a:t>
            </a:r>
          </a:p>
          <a:p>
            <a:r>
              <a:rPr lang="en-US" sz="2000" b="1" dirty="0"/>
              <a:t>Game Play Evaluations </a:t>
            </a:r>
            <a:r>
              <a:rPr lang="en-US" sz="2000" dirty="0"/>
              <a:t>– U19AA players will evaluate U10 3v3 (half ice or full) on either Sept 7, 9 or 10</a:t>
            </a:r>
          </a:p>
          <a:p>
            <a:pPr lvl="1"/>
            <a:r>
              <a:rPr lang="en-US" sz="1600" dirty="0"/>
              <a:t>Pinnies dedicated to each player at sign in </a:t>
            </a:r>
          </a:p>
          <a:p>
            <a:pPr lvl="1"/>
            <a:r>
              <a:rPr lang="en-US" sz="1600" dirty="0"/>
              <a:t>Stage/level appropriate Evaluation Rubric currently under review by SPRA eval committee </a:t>
            </a:r>
          </a:p>
          <a:p>
            <a:r>
              <a:rPr lang="en-US" sz="2000" dirty="0"/>
              <a:t>Scores for both are collected by VP, </a:t>
            </a:r>
            <a:r>
              <a:rPr lang="en-US" sz="2000" dirty="0" err="1"/>
              <a:t>Div</a:t>
            </a:r>
            <a:r>
              <a:rPr lang="en-US" sz="2000" dirty="0"/>
              <a:t> Director, and Eval Director </a:t>
            </a:r>
          </a:p>
          <a:p>
            <a:r>
              <a:rPr lang="en-US" sz="2000" dirty="0"/>
              <a:t>Coaches on ice for both as familiar faces and to keep things moving but are not permitted to coach</a:t>
            </a:r>
          </a:p>
          <a:p>
            <a:r>
              <a:rPr lang="en-US" sz="2000" dirty="0"/>
              <a:t>RAB mandates a Pre-UAA skate for all players – optional for player – Aug 27</a:t>
            </a:r>
            <a:r>
              <a:rPr lang="en-US" sz="2000" baseline="30000" dirty="0"/>
              <a:t>th</a:t>
            </a:r>
            <a:r>
              <a:rPr lang="en-US" sz="2000" dirty="0"/>
              <a:t> to prep for UAAs</a:t>
            </a:r>
          </a:p>
          <a:p>
            <a:r>
              <a:rPr lang="en-US" sz="2000" dirty="0"/>
              <a:t>Missed UAAs contingency </a:t>
            </a:r>
          </a:p>
          <a:p>
            <a:endParaRPr lang="en-US" sz="2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33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A33864-F6FC-F201-F166-9B82EBB3A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300" y="497552"/>
            <a:ext cx="7909697" cy="1085064"/>
          </a:xfrm>
        </p:spPr>
        <p:txBody>
          <a:bodyPr anchor="b">
            <a:normAutofit/>
          </a:bodyPr>
          <a:lstStyle/>
          <a:p>
            <a:r>
              <a:rPr lang="en-US" sz="4000" dirty="0"/>
              <a:t>Universal Athlete Assessment Drills	</a:t>
            </a:r>
          </a:p>
        </p:txBody>
      </p:sp>
      <p:pic>
        <p:nvPicPr>
          <p:cNvPr id="5" name="Content Placeholder 4" descr="A picture containing logo, clipart, graphics, symbol&#10;&#10;Description automatically generated">
            <a:extLst>
              <a:ext uri="{FF2B5EF4-FFF2-40B4-BE49-F238E27FC236}">
                <a16:creationId xmlns:a16="http://schemas.microsoft.com/office/drawing/2014/main" id="{A3E6CBC0-3BB8-4DA9-CE04-B542C5C668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9365" y="226470"/>
            <a:ext cx="2391000" cy="1952954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52C952F1-7EA9-5A3A-A1AF-2079964684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117" y="1923886"/>
            <a:ext cx="7909697" cy="426128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076FDA9-C2A6-B960-53D8-D4F9075C6235}"/>
              </a:ext>
            </a:extLst>
          </p:cNvPr>
          <p:cNvSpPr txBox="1"/>
          <p:nvPr/>
        </p:nvSpPr>
        <p:spPr>
          <a:xfrm>
            <a:off x="9856177" y="3165231"/>
            <a:ext cx="17760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**Full Detailed Description and Demos available on Ringette Alberta Website</a:t>
            </a:r>
          </a:p>
        </p:txBody>
      </p:sp>
    </p:spTree>
    <p:extLst>
      <p:ext uri="{BB962C8B-B14F-4D97-AF65-F5344CB8AC3E}">
        <p14:creationId xmlns:p14="http://schemas.microsoft.com/office/powerpoint/2010/main" val="2475220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B712E947-0734-45F9-9C4F-41114EC3A3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A33864-F6FC-F201-F166-9B82EBB3A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457201"/>
            <a:ext cx="6150536" cy="1037491"/>
          </a:xfrm>
        </p:spPr>
        <p:txBody>
          <a:bodyPr anchor="b">
            <a:normAutofit/>
          </a:bodyPr>
          <a:lstStyle/>
          <a:p>
            <a:r>
              <a:rPr lang="en-US" sz="4000" dirty="0"/>
              <a:t>Team Selection Process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9992670-80DC-DE06-A01D-BD76A8D8B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85" y="1494692"/>
            <a:ext cx="8229600" cy="4780141"/>
          </a:xfrm>
        </p:spPr>
        <p:txBody>
          <a:bodyPr>
            <a:noAutofit/>
          </a:bodyPr>
          <a:lstStyle/>
          <a:p>
            <a:r>
              <a:rPr lang="en-US" sz="1800" dirty="0"/>
              <a:t>UAA times and Eval Scores received from evaluators and aggregated</a:t>
            </a:r>
          </a:p>
          <a:p>
            <a:pPr lvl="1"/>
            <a:r>
              <a:rPr lang="en-US" sz="1800" dirty="0"/>
              <a:t>Sept 3 UAA scores will determine skate groups on Sept 7, 9, and 10</a:t>
            </a:r>
          </a:p>
          <a:p>
            <a:r>
              <a:rPr lang="en-US" sz="1800" dirty="0"/>
              <a:t>Teams of equal caliber formed within each step considering the following player attributes:</a:t>
            </a:r>
          </a:p>
          <a:p>
            <a:pPr lvl="1"/>
            <a:r>
              <a:rPr lang="en-US" sz="1800" dirty="0"/>
              <a:t>UAA and Gameplay Evaluation Scores</a:t>
            </a:r>
          </a:p>
          <a:p>
            <a:pPr lvl="1"/>
            <a:r>
              <a:rPr lang="en-US" sz="1800" dirty="0"/>
              <a:t>Ringette IQ and/or Previous experience</a:t>
            </a:r>
          </a:p>
          <a:p>
            <a:pPr lvl="1"/>
            <a:r>
              <a:rPr lang="en-US" sz="1800" dirty="0"/>
              <a:t>Age, maturity, size</a:t>
            </a:r>
          </a:p>
          <a:p>
            <a:pPr lvl="1"/>
            <a:r>
              <a:rPr lang="en-US" sz="1800" dirty="0"/>
              <a:t>Readiness to learn/readiness for competition </a:t>
            </a:r>
          </a:p>
          <a:p>
            <a:pPr lvl="1"/>
            <a:r>
              <a:rPr lang="en-US" sz="1800" dirty="0"/>
              <a:t>Team balancing/size</a:t>
            </a:r>
          </a:p>
          <a:p>
            <a:r>
              <a:rPr lang="en-US" sz="1800" dirty="0"/>
              <a:t>Team Selection committee meets to confirm teams created match the above criteria and team sizes are appropriate</a:t>
            </a:r>
          </a:p>
          <a:p>
            <a:r>
              <a:rPr lang="en-US" sz="1800" dirty="0"/>
              <a:t>Head coaches are identified and notified – provided with their team and then reach out to players</a:t>
            </a:r>
          </a:p>
          <a:p>
            <a:r>
              <a:rPr lang="en-US" sz="1800" dirty="0"/>
              <a:t>Outliers and kids on the bubble (multiple eval skates)</a:t>
            </a:r>
          </a:p>
          <a:p>
            <a:r>
              <a:rPr lang="en-US" sz="1800" dirty="0"/>
              <a:t>Friend Requests</a:t>
            </a:r>
          </a:p>
          <a:p>
            <a:endParaRPr lang="en-US" sz="1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D990E61-D1CB-46D4-AD2C-4666CEC1E1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0012" y="167483"/>
            <a:ext cx="4220619" cy="1453174"/>
          </a:xfrm>
          <a:prstGeom prst="rect">
            <a:avLst/>
          </a:prstGeom>
        </p:spPr>
      </p:pic>
      <p:pic>
        <p:nvPicPr>
          <p:cNvPr id="5" name="Content Placeholder 4" descr="A picture containing logo, clipart, graphics, symbol&#10;&#10;Description automatically generated">
            <a:extLst>
              <a:ext uri="{FF2B5EF4-FFF2-40B4-BE49-F238E27FC236}">
                <a16:creationId xmlns:a16="http://schemas.microsoft.com/office/drawing/2014/main" id="{A3E6CBC0-3BB8-4DA9-CE04-B542C5C668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9280" y="3745523"/>
            <a:ext cx="2746424" cy="2243263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5A65989E-BBD5-44D7-AA86-7AFD5D46BB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66000">
                <a:srgbClr val="000000"/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31A2881-D8D7-4A7D-ACA3-E9F849F853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6400800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4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B712E947-0734-45F9-9C4F-41114EC3A3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A33864-F6FC-F201-F166-9B82EBB3A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457201"/>
            <a:ext cx="6150536" cy="1037491"/>
          </a:xfrm>
        </p:spPr>
        <p:txBody>
          <a:bodyPr anchor="b">
            <a:normAutofit/>
          </a:bodyPr>
          <a:lstStyle/>
          <a:p>
            <a:r>
              <a:rPr lang="en-US" sz="4000" dirty="0"/>
              <a:t>Scenarios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9992670-80DC-DE06-A01D-BD76A8D8B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84" y="1600200"/>
            <a:ext cx="8932985" cy="4674633"/>
          </a:xfrm>
        </p:spPr>
        <p:txBody>
          <a:bodyPr>
            <a:noAutofit/>
          </a:bodyPr>
          <a:lstStyle/>
          <a:p>
            <a:r>
              <a:rPr lang="en-US" sz="2400" dirty="0"/>
              <a:t>Optional – Questions about any athlete placement scenarios we could walk through?</a:t>
            </a:r>
          </a:p>
          <a:p>
            <a:endParaRPr lang="en-US" sz="1000" dirty="0"/>
          </a:p>
        </p:txBody>
      </p:sp>
      <p:pic>
        <p:nvPicPr>
          <p:cNvPr id="5" name="Content Placeholder 4" descr="A picture containing logo, clipart, graphics, symbol&#10;&#10;Description automatically generated">
            <a:extLst>
              <a:ext uri="{FF2B5EF4-FFF2-40B4-BE49-F238E27FC236}">
                <a16:creationId xmlns:a16="http://schemas.microsoft.com/office/drawing/2014/main" id="{A3E6CBC0-3BB8-4DA9-CE04-B542C5C668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9280" y="114300"/>
            <a:ext cx="2746424" cy="2243263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5A65989E-BBD5-44D7-AA86-7AFD5D46BB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66000">
                <a:srgbClr val="000000"/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31A2881-D8D7-4A7D-ACA3-E9F849F853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6400800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83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A33864-F6FC-F201-F166-9B82EBB3A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300" y="497552"/>
            <a:ext cx="7909697" cy="1252118"/>
          </a:xfrm>
        </p:spPr>
        <p:txBody>
          <a:bodyPr anchor="b">
            <a:normAutofit/>
          </a:bodyPr>
          <a:lstStyle/>
          <a:p>
            <a:r>
              <a:rPr lang="en-US" sz="4000" dirty="0"/>
              <a:t>Season Info </a:t>
            </a:r>
          </a:p>
        </p:txBody>
      </p:sp>
      <p:pic>
        <p:nvPicPr>
          <p:cNvPr id="5" name="Content Placeholder 4" descr="A picture containing logo, clipart, graphics, symbol&#10;&#10;Description automatically generated">
            <a:extLst>
              <a:ext uri="{FF2B5EF4-FFF2-40B4-BE49-F238E27FC236}">
                <a16:creationId xmlns:a16="http://schemas.microsoft.com/office/drawing/2014/main" id="{A3E6CBC0-3BB8-4DA9-CE04-B542C5C668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936" y="0"/>
            <a:ext cx="2307993" cy="1885154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9992670-80DC-DE06-A01D-BD76A8D8B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08" y="1749670"/>
            <a:ext cx="10788691" cy="4515645"/>
          </a:xfrm>
        </p:spPr>
        <p:txBody>
          <a:bodyPr anchor="t">
            <a:noAutofit/>
          </a:bodyPr>
          <a:lstStyle/>
          <a:p>
            <a:r>
              <a:rPr lang="en-US" sz="2000" dirty="0"/>
              <a:t>U10 is in the Black Gold League which covers Sherwood Park, Beaumont, St Albert, Spruce Grove, Drayton Valley, Pembina, Fort </a:t>
            </a:r>
            <a:r>
              <a:rPr lang="en-US" sz="2000" dirty="0" err="1"/>
              <a:t>Sask</a:t>
            </a:r>
            <a:r>
              <a:rPr lang="en-US" sz="2000" dirty="0"/>
              <a:t>, Leduc, Lacombe, and Fort McMurray</a:t>
            </a:r>
          </a:p>
          <a:p>
            <a:r>
              <a:rPr lang="en-US" sz="2000" dirty="0"/>
              <a:t>Season Starts Sept 28</a:t>
            </a:r>
            <a:r>
              <a:rPr lang="en-US" sz="2000" baseline="30000" dirty="0"/>
              <a:t>th</a:t>
            </a:r>
            <a:r>
              <a:rPr lang="en-US" sz="2000" dirty="0"/>
              <a:t> and schedule for Session 1 received shortly after that – practice and exhibition in the mean-time</a:t>
            </a:r>
          </a:p>
          <a:p>
            <a:r>
              <a:rPr lang="en-US" sz="2000" dirty="0"/>
              <a:t>Christmas Break – typically Dec 22- Jan 2 </a:t>
            </a:r>
            <a:r>
              <a:rPr lang="en-US" sz="2000" dirty="0" err="1"/>
              <a:t>ish</a:t>
            </a:r>
            <a:endParaRPr lang="en-US" sz="2000" dirty="0"/>
          </a:p>
          <a:p>
            <a:r>
              <a:rPr lang="en-US" sz="2000" dirty="0"/>
              <a:t>U10 practices are weeknights at 4:00 MLP (Step 3 TBD)  – games on weekends</a:t>
            </a:r>
          </a:p>
          <a:p>
            <a:r>
              <a:rPr lang="en-US" sz="2000" dirty="0"/>
              <a:t>Practice Ice will be same day/time/place every week but won’t be determined until after evals</a:t>
            </a:r>
          </a:p>
          <a:p>
            <a:r>
              <a:rPr lang="en-US" sz="2000" dirty="0"/>
              <a:t>6 power skating sessions in addition to schedule as well as goalie clinics</a:t>
            </a:r>
          </a:p>
          <a:p>
            <a:r>
              <a:rPr lang="en-US" sz="2000" dirty="0"/>
              <a:t>Recommend no more than 3 tournaments per season for each team (RAB rec. 1-2)</a:t>
            </a:r>
          </a:p>
          <a:p>
            <a:r>
              <a:rPr lang="en-US" sz="2000" dirty="0"/>
              <a:t>Step 1 and 2 goes to the SPRA Mini Platinum Ring Jamboree – January 19/20/21 (Tentative)</a:t>
            </a:r>
          </a:p>
          <a:p>
            <a:r>
              <a:rPr lang="en-US" sz="2000" dirty="0"/>
              <a:t>Step 3 goes in the SPRA Platinum Ring Tournament (November)</a:t>
            </a:r>
          </a:p>
          <a:p>
            <a:r>
              <a:rPr lang="en-US" sz="2000" dirty="0"/>
              <a:t>Players can affiliate to Step 2 from Step 1 and to Step 3 from Step 2 (Step 1 affiliates from itself)</a:t>
            </a:r>
          </a:p>
          <a:p>
            <a:endParaRPr lang="en-US" sz="2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67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11234</TotalTime>
  <Words>1179</Words>
  <Application>Microsoft Office PowerPoint</Application>
  <PresentationFormat>Widescreen</PresentationFormat>
  <Paragraphs>133</Paragraphs>
  <Slides>12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Nova Light</vt:lpstr>
      <vt:lpstr>Calibri</vt:lpstr>
      <vt:lpstr>Calibri Light</vt:lpstr>
      <vt:lpstr>Office Theme</vt:lpstr>
      <vt:lpstr>Info Session </vt:lpstr>
      <vt:lpstr>Agenda  </vt:lpstr>
      <vt:lpstr>What is Children’s Ringette? </vt:lpstr>
      <vt:lpstr>Structure and Approach  </vt:lpstr>
      <vt:lpstr>Evaluation Process and Guidelines </vt:lpstr>
      <vt:lpstr>Universal Athlete Assessment Drills </vt:lpstr>
      <vt:lpstr>Team Selection Process</vt:lpstr>
      <vt:lpstr>Scenarios</vt:lpstr>
      <vt:lpstr>Season Info </vt:lpstr>
      <vt:lpstr>Key Dates and Special Events</vt:lpstr>
      <vt:lpstr> Coaching and other Volunteer Roles </vt:lpstr>
      <vt:lpstr>Recap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 Board Meeting</dc:title>
  <dc:creator>Lindsay Maloney</dc:creator>
  <cp:lastModifiedBy>Paula Howard</cp:lastModifiedBy>
  <cp:revision>80</cp:revision>
  <dcterms:created xsi:type="dcterms:W3CDTF">2021-03-09T15:27:38Z</dcterms:created>
  <dcterms:modified xsi:type="dcterms:W3CDTF">2023-08-17T17:48:14Z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1a6f161-e42b-4c47-8f69-f6a81e023e2d_Enabled">
    <vt:lpwstr>true</vt:lpwstr>
  </property>
  <property fmtid="{D5CDD505-2E9C-101B-9397-08002B2CF9AE}" pid="3" name="MSIP_Label_b1a6f161-e42b-4c47-8f69-f6a81e023e2d_SetDate">
    <vt:lpwstr>2022-09-16T19:11:57Z</vt:lpwstr>
  </property>
  <property fmtid="{D5CDD505-2E9C-101B-9397-08002B2CF9AE}" pid="4" name="MSIP_Label_b1a6f161-e42b-4c47-8f69-f6a81e023e2d_Method">
    <vt:lpwstr>Privileged</vt:lpwstr>
  </property>
  <property fmtid="{D5CDD505-2E9C-101B-9397-08002B2CF9AE}" pid="5" name="MSIP_Label_b1a6f161-e42b-4c47-8f69-f6a81e023e2d_Name">
    <vt:lpwstr>b1a6f161-e42b-4c47-8f69-f6a81e023e2d</vt:lpwstr>
  </property>
  <property fmtid="{D5CDD505-2E9C-101B-9397-08002B2CF9AE}" pid="6" name="MSIP_Label_b1a6f161-e42b-4c47-8f69-f6a81e023e2d_SiteId">
    <vt:lpwstr>271df5c2-953a-497b-93ad-7adf7a4b3cd7</vt:lpwstr>
  </property>
  <property fmtid="{D5CDD505-2E9C-101B-9397-08002B2CF9AE}" pid="7" name="MSIP_Label_b1a6f161-e42b-4c47-8f69-f6a81e023e2d_ActionId">
    <vt:lpwstr>5699d5bd-fef8-4256-aa7b-bcc7a3af6f69</vt:lpwstr>
  </property>
  <property fmtid="{D5CDD505-2E9C-101B-9397-08002B2CF9AE}" pid="8" name="MSIP_Label_b1a6f161-e42b-4c47-8f69-f6a81e023e2d_ContentBits">
    <vt:lpwstr>0</vt:lpwstr>
  </property>
  <property fmtid="{D5CDD505-2E9C-101B-9397-08002B2CF9AE}" pid="9" name="_AdHocReviewCycleID">
    <vt:i4>1798261176</vt:i4>
  </property>
  <property fmtid="{D5CDD505-2E9C-101B-9397-08002B2CF9AE}" pid="10" name="_NewReviewCycle">
    <vt:lpwstr/>
  </property>
  <property fmtid="{D5CDD505-2E9C-101B-9397-08002B2CF9AE}" pid="11" name="_EmailSubject">
    <vt:lpwstr>Pls Post Slide deck to U10 page</vt:lpwstr>
  </property>
  <property fmtid="{D5CDD505-2E9C-101B-9397-08002B2CF9AE}" pid="12" name="_AuthorEmail">
    <vt:lpwstr>paula.howard@enbridge.com</vt:lpwstr>
  </property>
  <property fmtid="{D5CDD505-2E9C-101B-9397-08002B2CF9AE}" pid="13" name="_AuthorEmailDisplayName">
    <vt:lpwstr>Paula Howard</vt:lpwstr>
  </property>
</Properties>
</file>