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75" r:id="rId6"/>
    <p:sldId id="262" r:id="rId7"/>
    <p:sldId id="263" r:id="rId8"/>
    <p:sldId id="264" r:id="rId9"/>
    <p:sldId id="279" r:id="rId10"/>
    <p:sldId id="265" r:id="rId11"/>
    <p:sldId id="274" r:id="rId12"/>
    <p:sldId id="281" r:id="rId13"/>
    <p:sldId id="267" r:id="rId14"/>
    <p:sldId id="273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A0C29-C158-44A8-8D8F-3C8B28061A21}" v="6" dt="2022-01-12T19:54:44.395"/>
    <p1510:client id="{0DDD0165-EB33-474C-A7EE-DB681B63552B}" v="3" dt="2022-11-13T20:38:10.331"/>
    <p1510:client id="{1100AE50-9A79-4B23-BCAC-ECDCB019B23B}" v="10" dt="2022-01-10T19:22:52.245"/>
    <p1510:client id="{1D03D79A-6F31-436F-8942-9E77486408FE}" v="404" dt="2023-01-06T03:01:51.494"/>
    <p1510:client id="{2004B588-3963-450C-BA5E-EDB945DC4B7B}" v="197" dt="2022-01-15T22:24:45.574"/>
    <p1510:client id="{2F09004A-1DB8-4BC9-B102-6FBE89E65571}" v="23" dt="2022-01-19T18:12:31.952"/>
    <p1510:client id="{38E95BE3-5F6A-4B5D-997A-8DB2516491EA}" v="9" dt="2022-01-10T18:26:52.382"/>
    <p1510:client id="{42A1EC86-0516-4DC3-8350-32A0A4F4F295}" v="117" dt="2021-12-28T18:51:54.061"/>
    <p1510:client id="{42E3F1B7-3782-493C-A0A0-67C185158079}" v="110" dt="2021-12-29T17:44:31.756"/>
    <p1510:client id="{437F9BB1-494B-460D-8AAE-FFD086159BB9}" v="8" dt="2023-01-18T16:33:44.595"/>
    <p1510:client id="{4D8C435E-C34E-40DC-A467-FA1DCEF1D3B7}" v="35" dt="2023-01-04T15:38:52.405"/>
    <p1510:client id="{5532B077-6CAA-47E2-B8EF-5AC8352D1820}" v="19" dt="2022-01-17T03:25:25.288"/>
    <p1510:client id="{58BC03BF-0295-49A4-88A5-4FF01A5E5692}" v="14" dt="2022-12-22T17:47:23.206"/>
    <p1510:client id="{66E38535-8E85-440A-8DE9-7D9FB245D63A}" v="32" dt="2022-01-16T22:53:05.035"/>
    <p1510:client id="{6AC6D184-1627-44B7-A9DB-97164E055009}" v="225" dt="2022-11-13T20:11:53.298"/>
    <p1510:client id="{71876225-ACB7-45C8-A138-00969DFEA7DE}" v="4" dt="2022-01-01T21:46:05.548"/>
    <p1510:client id="{787FBA67-3A5C-4AFC-A4D1-A0A8419C1D98}" v="6" dt="2022-01-17T03:16:17.652"/>
    <p1510:client id="{79E3BFE0-F844-48C7-932A-D4CC3413098F}" v="5" dt="2022-01-01T19:50:31.466"/>
    <p1510:client id="{855A2EAC-4AEC-4A81-8716-6647BCA363BC}" v="15" dt="2023-01-16T23:13:32.953"/>
    <p1510:client id="{976C5CEE-CF5B-41DD-B123-16326CE3371E}" v="20" dt="2022-01-19T15:32:57.411"/>
    <p1510:client id="{BDAE3E68-B17D-4056-9A68-D957605C3336}" v="5" dt="2021-12-28T22:29:34.810"/>
    <p1510:client id="{CFBA6518-4870-494C-9997-DBD0C795D6BA}" v="3" dt="2022-11-17T16:02:51.827"/>
    <p1510:client id="{D637E9C9-D6ED-424C-9BBD-04DAE01E1330}" v="38" dt="2022-12-08T19:33:40.911"/>
    <p1510:client id="{DAD4A5A2-A770-491A-A7A8-22E068953BDB}" v="16" dt="2022-12-12T03:50:34.029"/>
    <p1510:client id="{F2F93B2D-DB18-4AE4-BEE8-AA52D7A3BABA}" v="10" dt="2022-11-17T16:00:57.220"/>
    <p1510:client id="{F5FDEB4A-99BE-433B-A9F2-21DAB72E91EE}" v="5" dt="2022-01-17T03:19:19.155"/>
    <p1510:client id="{F9070D98-ABF4-4760-B220-FE11964E7F2B}" v="53" dt="2023-01-04T22:52:04.701"/>
    <p1510:client id="{FE1BEA01-CB47-44DF-8A64-EB4C26C8F40D}" v="34" dt="2023-01-24T17:06:08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6080" autoAdjust="0"/>
  </p:normalViewPr>
  <p:slideViewPr>
    <p:cSldViewPr snapToGrid="0">
      <p:cViewPr varScale="1">
        <p:scale>
          <a:sx n="55" d="100"/>
          <a:sy n="55" d="100"/>
        </p:scale>
        <p:origin x="17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EE126-2938-4E05-A1C7-5BA8B3783D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04D33-B2BD-4E8D-A7DE-564FA995F5FB}">
      <dgm:prSet/>
      <dgm:spPr>
        <a:solidFill>
          <a:srgbClr val="33CCCC"/>
        </a:solidFill>
      </dgm:spPr>
      <dgm:t>
        <a:bodyPr/>
        <a:lstStyle/>
        <a:p>
          <a:pPr rtl="0"/>
          <a:r>
            <a:rPr lang="en-US" dirty="0">
              <a:latin typeface="Arial" panose="020B0604020202020204"/>
            </a:rPr>
            <a:t>Raffle </a:t>
          </a:r>
          <a:endParaRPr lang="en-US" dirty="0"/>
        </a:p>
      </dgm:t>
    </dgm:pt>
    <dgm:pt modelId="{AE24340C-B6EC-4734-B4F3-303C80085431}" type="parTrans" cxnId="{DD37685C-EF41-44ED-A53F-78EFDE2D630F}">
      <dgm:prSet/>
      <dgm:spPr/>
      <dgm:t>
        <a:bodyPr/>
        <a:lstStyle/>
        <a:p>
          <a:endParaRPr lang="en-US"/>
        </a:p>
      </dgm:t>
    </dgm:pt>
    <dgm:pt modelId="{DB71FC74-064F-4158-857D-24F382021BE0}" type="sibTrans" cxnId="{DD37685C-EF41-44ED-A53F-78EFDE2D630F}">
      <dgm:prSet/>
      <dgm:spPr/>
      <dgm:t>
        <a:bodyPr/>
        <a:lstStyle/>
        <a:p>
          <a:endParaRPr lang="en-US"/>
        </a:p>
      </dgm:t>
    </dgm:pt>
    <dgm:pt modelId="{72A8CE9D-1B70-49DB-82DD-C8F99CAD65FE}">
      <dgm:prSet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Approx</a:t>
          </a:r>
          <a:r>
            <a:rPr lang="en-US" dirty="0"/>
            <a:t>. 5000 Tickets Printed</a:t>
          </a:r>
        </a:p>
      </dgm:t>
    </dgm:pt>
    <dgm:pt modelId="{B152C636-A29F-4EC6-B36C-6D563485ED80}" type="parTrans" cxnId="{612429F3-ED0B-4B00-A7F6-9905EB19D70F}">
      <dgm:prSet/>
      <dgm:spPr/>
      <dgm:t>
        <a:bodyPr/>
        <a:lstStyle/>
        <a:p>
          <a:endParaRPr lang="en-US"/>
        </a:p>
      </dgm:t>
    </dgm:pt>
    <dgm:pt modelId="{889321FF-F507-498A-B55D-F8CDC94967BB}" type="sibTrans" cxnId="{612429F3-ED0B-4B00-A7F6-9905EB19D70F}">
      <dgm:prSet/>
      <dgm:spPr/>
      <dgm:t>
        <a:bodyPr/>
        <a:lstStyle/>
        <a:p>
          <a:endParaRPr lang="en-US"/>
        </a:p>
      </dgm:t>
    </dgm:pt>
    <dgm:pt modelId="{818F7533-40E7-4F22-B5B7-AA2EBDFE3683}">
      <dgm:prSet/>
      <dgm:spPr/>
      <dgm:t>
        <a:bodyPr/>
        <a:lstStyle/>
        <a:p>
          <a:r>
            <a:rPr lang="en-US" dirty="0"/>
            <a:t>$10/ticket</a:t>
          </a:r>
        </a:p>
      </dgm:t>
    </dgm:pt>
    <dgm:pt modelId="{37AAF11E-6041-4D2A-B393-BB753876E861}" type="parTrans" cxnId="{3BE3262A-0948-4420-923F-E205F6BB1379}">
      <dgm:prSet/>
      <dgm:spPr/>
      <dgm:t>
        <a:bodyPr/>
        <a:lstStyle/>
        <a:p>
          <a:endParaRPr lang="en-US"/>
        </a:p>
      </dgm:t>
    </dgm:pt>
    <dgm:pt modelId="{E07CB8B4-0C95-4AA2-9F98-E2443AA2FA0C}" type="sibTrans" cxnId="{3BE3262A-0948-4420-923F-E205F6BB1379}">
      <dgm:prSet/>
      <dgm:spPr/>
      <dgm:t>
        <a:bodyPr/>
        <a:lstStyle/>
        <a:p>
          <a:endParaRPr lang="en-US"/>
        </a:p>
      </dgm:t>
    </dgm:pt>
    <dgm:pt modelId="{9DD9CDD3-95A5-4E9E-A418-067281B2A8A2}">
      <dgm:prSet/>
      <dgm:spPr/>
      <dgm:t>
        <a:bodyPr/>
        <a:lstStyle/>
        <a:p>
          <a:r>
            <a:rPr lang="en-US" dirty="0"/>
            <a:t>Prizes:</a:t>
          </a:r>
        </a:p>
      </dgm:t>
    </dgm:pt>
    <dgm:pt modelId="{F95E67C1-3661-4767-94C7-C141EFCC2359}" type="parTrans" cxnId="{E6F25659-AF53-4A8B-88CD-3DFF509D608C}">
      <dgm:prSet/>
      <dgm:spPr/>
      <dgm:t>
        <a:bodyPr/>
        <a:lstStyle/>
        <a:p>
          <a:endParaRPr lang="en-US"/>
        </a:p>
      </dgm:t>
    </dgm:pt>
    <dgm:pt modelId="{554F9547-D967-4B40-B8C3-53A3BC9562D9}" type="sibTrans" cxnId="{E6F25659-AF53-4A8B-88CD-3DFF509D608C}">
      <dgm:prSet/>
      <dgm:spPr/>
      <dgm:t>
        <a:bodyPr/>
        <a:lstStyle/>
        <a:p>
          <a:endParaRPr lang="en-US"/>
        </a:p>
      </dgm:t>
    </dgm:pt>
    <dgm:pt modelId="{7F3E4A32-D119-4D46-B30D-E877B3DFD926}">
      <dgm:prSet/>
      <dgm:spPr/>
      <dgm:t>
        <a:bodyPr/>
        <a:lstStyle/>
        <a:p>
          <a:r>
            <a:rPr lang="en-US" dirty="0"/>
            <a:t>1st Prize: $10,000</a:t>
          </a:r>
        </a:p>
      </dgm:t>
    </dgm:pt>
    <dgm:pt modelId="{DE80A7F2-1508-42C1-90B8-A164B30B1700}" type="parTrans" cxnId="{D2B17F72-8AF7-483F-9F0D-33730DFCF2B3}">
      <dgm:prSet/>
      <dgm:spPr/>
      <dgm:t>
        <a:bodyPr/>
        <a:lstStyle/>
        <a:p>
          <a:endParaRPr lang="en-US"/>
        </a:p>
      </dgm:t>
    </dgm:pt>
    <dgm:pt modelId="{758CD280-D348-4B1F-B2BB-3EF159219B70}" type="sibTrans" cxnId="{D2B17F72-8AF7-483F-9F0D-33730DFCF2B3}">
      <dgm:prSet/>
      <dgm:spPr/>
      <dgm:t>
        <a:bodyPr/>
        <a:lstStyle/>
        <a:p>
          <a:endParaRPr lang="en-US"/>
        </a:p>
      </dgm:t>
    </dgm:pt>
    <dgm:pt modelId="{61F903F9-71AF-493E-BC05-183E1335A668}">
      <dgm:prSet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Prize: $5,000</a:t>
          </a:r>
        </a:p>
      </dgm:t>
    </dgm:pt>
    <dgm:pt modelId="{583C6B7C-7A62-4328-9BDB-F0838BE25058}" type="parTrans" cxnId="{AF8BDEDE-C938-487F-A8BD-DDAF5D5C0ED2}">
      <dgm:prSet/>
      <dgm:spPr/>
      <dgm:t>
        <a:bodyPr/>
        <a:lstStyle/>
        <a:p>
          <a:endParaRPr lang="en-US"/>
        </a:p>
      </dgm:t>
    </dgm:pt>
    <dgm:pt modelId="{351834CC-5969-4CBA-83EF-F261096F6FDC}" type="sibTrans" cxnId="{AF8BDEDE-C938-487F-A8BD-DDAF5D5C0ED2}">
      <dgm:prSet/>
      <dgm:spPr/>
      <dgm:t>
        <a:bodyPr/>
        <a:lstStyle/>
        <a:p>
          <a:endParaRPr lang="en-US"/>
        </a:p>
      </dgm:t>
    </dgm:pt>
    <dgm:pt modelId="{267BEB11-04AC-4826-BEF5-0C01866267C6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Prize: $2,500</a:t>
          </a:r>
        </a:p>
      </dgm:t>
    </dgm:pt>
    <dgm:pt modelId="{422C95BE-333C-45B5-B51D-F835E25F85F5}" type="parTrans" cxnId="{22AF3529-CC24-4A7D-9BFD-A071F28200E2}">
      <dgm:prSet/>
      <dgm:spPr/>
      <dgm:t>
        <a:bodyPr/>
        <a:lstStyle/>
        <a:p>
          <a:endParaRPr lang="en-US"/>
        </a:p>
      </dgm:t>
    </dgm:pt>
    <dgm:pt modelId="{C41810E0-D768-46C2-B2EA-2BC468264244}" type="sibTrans" cxnId="{22AF3529-CC24-4A7D-9BFD-A071F28200E2}">
      <dgm:prSet/>
      <dgm:spPr/>
      <dgm:t>
        <a:bodyPr/>
        <a:lstStyle/>
        <a:p>
          <a:endParaRPr lang="en-US"/>
        </a:p>
      </dgm:t>
    </dgm:pt>
    <dgm:pt modelId="{A34674E4-01AD-4D12-AF65-AAE702E5C179}">
      <dgm:prSet/>
      <dgm:spPr/>
      <dgm:t>
        <a:bodyPr/>
        <a:lstStyle/>
        <a:p>
          <a:r>
            <a:rPr lang="en-US" dirty="0"/>
            <a:t>Revenue to </a:t>
          </a:r>
          <a:r>
            <a:rPr lang="en-US" dirty="0">
              <a:latin typeface="Tenorite"/>
            </a:rPr>
            <a:t>SLBMA</a:t>
          </a:r>
          <a:r>
            <a:rPr lang="en-US" dirty="0"/>
            <a:t> if Sold Out: $32,750</a:t>
          </a:r>
        </a:p>
      </dgm:t>
    </dgm:pt>
    <dgm:pt modelId="{A676DAF5-29DE-45D6-9ED6-DEE4A763BA7A}" type="parTrans" cxnId="{9D61CE65-CE60-4D47-97C2-E0631CF53979}">
      <dgm:prSet/>
      <dgm:spPr/>
      <dgm:t>
        <a:bodyPr/>
        <a:lstStyle/>
        <a:p>
          <a:endParaRPr lang="en-US"/>
        </a:p>
      </dgm:t>
    </dgm:pt>
    <dgm:pt modelId="{E450FEF2-C8CC-447E-A946-187010B07E7B}" type="sibTrans" cxnId="{9D61CE65-CE60-4D47-97C2-E0631CF53979}">
      <dgm:prSet/>
      <dgm:spPr/>
      <dgm:t>
        <a:bodyPr/>
        <a:lstStyle/>
        <a:p>
          <a:endParaRPr lang="en-US"/>
        </a:p>
      </dgm:t>
    </dgm:pt>
    <dgm:pt modelId="{37AD7F24-22DB-487E-A2A8-D941F7E7299D}">
      <dgm:prSet/>
      <dgm:spPr/>
      <dgm:t>
        <a:bodyPr/>
        <a:lstStyle/>
        <a:p>
          <a:r>
            <a:rPr lang="en-US" dirty="0"/>
            <a:t>Draw Date: TBD</a:t>
          </a:r>
        </a:p>
      </dgm:t>
    </dgm:pt>
    <dgm:pt modelId="{B7DF0091-846C-44FC-BB2D-CC43DD76BE79}" type="parTrans" cxnId="{61289C6C-5D8B-4300-8F65-FA5CF7553E57}">
      <dgm:prSet/>
      <dgm:spPr/>
      <dgm:t>
        <a:bodyPr/>
        <a:lstStyle/>
        <a:p>
          <a:endParaRPr lang="en-US"/>
        </a:p>
      </dgm:t>
    </dgm:pt>
    <dgm:pt modelId="{01EF4FB2-8D89-4167-808C-761E354154DE}" type="sibTrans" cxnId="{61289C6C-5D8B-4300-8F65-FA5CF7553E57}">
      <dgm:prSet/>
      <dgm:spPr/>
      <dgm:t>
        <a:bodyPr/>
        <a:lstStyle/>
        <a:p>
          <a:endParaRPr lang="en-US"/>
        </a:p>
      </dgm:t>
    </dgm:pt>
    <dgm:pt modelId="{10A4B58F-FFCB-43F3-AA7A-C97C00CB563B}">
      <dgm:prSet phldr="0"/>
      <dgm:spPr/>
      <dgm:t>
        <a:bodyPr/>
        <a:lstStyle/>
        <a:p>
          <a:r>
            <a:rPr lang="en-US" dirty="0">
              <a:latin typeface="Arial" panose="020B0604020202020204"/>
            </a:rPr>
            <a:t>Casino</a:t>
          </a:r>
        </a:p>
      </dgm:t>
    </dgm:pt>
    <dgm:pt modelId="{91EB8157-8809-48D7-9898-26998BA386C0}" type="parTrans" cxnId="{FE3394B0-6D0E-4093-B74E-94CB045281C9}">
      <dgm:prSet/>
      <dgm:spPr/>
    </dgm:pt>
    <dgm:pt modelId="{DAA7CA18-C247-477F-A558-639C17C672E0}" type="sibTrans" cxnId="{FE3394B0-6D0E-4093-B74E-94CB045281C9}">
      <dgm:prSet/>
      <dgm:spPr/>
    </dgm:pt>
    <dgm:pt modelId="{0FE163A7-DE87-4EF4-945C-73052BF776BE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Casino - Completed January 13-14</a:t>
          </a:r>
        </a:p>
      </dgm:t>
    </dgm:pt>
    <dgm:pt modelId="{9A1E0450-65A8-4E71-85F9-774E74F898F1}" type="parTrans" cxnId="{CA3B865C-9350-4D50-9239-C0CA43792544}">
      <dgm:prSet/>
      <dgm:spPr/>
    </dgm:pt>
    <dgm:pt modelId="{5D5A8A14-3D53-4B73-A2CD-817C8EAF7065}" type="sibTrans" cxnId="{CA3B865C-9350-4D50-9239-C0CA43792544}">
      <dgm:prSet/>
      <dgm:spPr/>
    </dgm:pt>
    <dgm:pt modelId="{BBD2583E-D584-47CD-ABC6-BBC7F14F38FC}" type="pres">
      <dgm:prSet presAssocID="{197EE126-2938-4E05-A1C7-5BA8B3783DC4}" presName="linear" presStyleCnt="0">
        <dgm:presLayoutVars>
          <dgm:animLvl val="lvl"/>
          <dgm:resizeHandles val="exact"/>
        </dgm:presLayoutVars>
      </dgm:prSet>
      <dgm:spPr/>
    </dgm:pt>
    <dgm:pt modelId="{67A99153-8885-4C9C-A10B-CF204F71017F}" type="pres">
      <dgm:prSet presAssocID="{E4104D33-B2BD-4E8D-A7DE-564FA995F5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225A14-2DAB-490C-B632-2D9FB9F8A718}" type="pres">
      <dgm:prSet presAssocID="{E4104D33-B2BD-4E8D-A7DE-564FA995F5FB}" presName="childText" presStyleLbl="revTx" presStyleIdx="0" presStyleCnt="2">
        <dgm:presLayoutVars>
          <dgm:bulletEnabled val="1"/>
        </dgm:presLayoutVars>
      </dgm:prSet>
      <dgm:spPr/>
    </dgm:pt>
    <dgm:pt modelId="{3E8EAE1F-5A2B-49C4-8F63-78B5CC141187}" type="pres">
      <dgm:prSet presAssocID="{10A4B58F-FFCB-43F3-AA7A-C97C00CB563B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rgbClr val="33CCCC"/>
        </a:solidFill>
      </dgm:spPr>
    </dgm:pt>
    <dgm:pt modelId="{4D5B1794-6F26-415A-840B-5F80F275576F}" type="pres">
      <dgm:prSet presAssocID="{10A4B58F-FFCB-43F3-AA7A-C97C00CB56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7F8402-26D0-4D97-BF20-DABF6F386B5D}" type="presOf" srcId="{0FE163A7-DE87-4EF4-945C-73052BF776BE}" destId="{4D5B1794-6F26-415A-840B-5F80F275576F}" srcOrd="0" destOrd="0" presId="urn:microsoft.com/office/officeart/2005/8/layout/vList2"/>
    <dgm:cxn modelId="{C8F33414-A1A5-4F9C-8CD4-60C918B965D7}" type="presOf" srcId="{72A8CE9D-1B70-49DB-82DD-C8F99CAD65FE}" destId="{9C225A14-2DAB-490C-B632-2D9FB9F8A718}" srcOrd="0" destOrd="0" presId="urn:microsoft.com/office/officeart/2005/8/layout/vList2"/>
    <dgm:cxn modelId="{37792327-5920-4C35-8B27-C23A1BBE4D37}" type="presOf" srcId="{197EE126-2938-4E05-A1C7-5BA8B3783DC4}" destId="{BBD2583E-D584-47CD-ABC6-BBC7F14F38FC}" srcOrd="0" destOrd="0" presId="urn:microsoft.com/office/officeart/2005/8/layout/vList2"/>
    <dgm:cxn modelId="{22AF3529-CC24-4A7D-9BFD-A071F28200E2}" srcId="{9DD9CDD3-95A5-4E9E-A418-067281B2A8A2}" destId="{267BEB11-04AC-4826-BEF5-0C01866267C6}" srcOrd="2" destOrd="0" parTransId="{422C95BE-333C-45B5-B51D-F835E25F85F5}" sibTransId="{C41810E0-D768-46C2-B2EA-2BC468264244}"/>
    <dgm:cxn modelId="{3BE3262A-0948-4420-923F-E205F6BB1379}" srcId="{E4104D33-B2BD-4E8D-A7DE-564FA995F5FB}" destId="{818F7533-40E7-4F22-B5B7-AA2EBDFE3683}" srcOrd="1" destOrd="0" parTransId="{37AAF11E-6041-4D2A-B393-BB753876E861}" sibTransId="{E07CB8B4-0C95-4AA2-9F98-E2443AA2FA0C}"/>
    <dgm:cxn modelId="{BD9BC83B-B6C0-462B-8EE5-E58C35614982}" type="presOf" srcId="{267BEB11-04AC-4826-BEF5-0C01866267C6}" destId="{9C225A14-2DAB-490C-B632-2D9FB9F8A718}" srcOrd="0" destOrd="5" presId="urn:microsoft.com/office/officeart/2005/8/layout/vList2"/>
    <dgm:cxn modelId="{DD37685C-EF41-44ED-A53F-78EFDE2D630F}" srcId="{197EE126-2938-4E05-A1C7-5BA8B3783DC4}" destId="{E4104D33-B2BD-4E8D-A7DE-564FA995F5FB}" srcOrd="0" destOrd="0" parTransId="{AE24340C-B6EC-4734-B4F3-303C80085431}" sibTransId="{DB71FC74-064F-4158-857D-24F382021BE0}"/>
    <dgm:cxn modelId="{CA3B865C-9350-4D50-9239-C0CA43792544}" srcId="{10A4B58F-FFCB-43F3-AA7A-C97C00CB563B}" destId="{0FE163A7-DE87-4EF4-945C-73052BF776BE}" srcOrd="0" destOrd="0" parTransId="{9A1E0450-65A8-4E71-85F9-774E74F898F1}" sibTransId="{5D5A8A14-3D53-4B73-A2CD-817C8EAF7065}"/>
    <dgm:cxn modelId="{9D61CE65-CE60-4D47-97C2-E0631CF53979}" srcId="{E4104D33-B2BD-4E8D-A7DE-564FA995F5FB}" destId="{A34674E4-01AD-4D12-AF65-AAE702E5C179}" srcOrd="3" destOrd="0" parTransId="{A676DAF5-29DE-45D6-9ED6-DEE4A763BA7A}" sibTransId="{E450FEF2-C8CC-447E-A946-187010B07E7B}"/>
    <dgm:cxn modelId="{8D7DD845-088E-420F-876B-57D9CF9F63EA}" type="presOf" srcId="{10A4B58F-FFCB-43F3-AA7A-C97C00CB563B}" destId="{3E8EAE1F-5A2B-49C4-8F63-78B5CC141187}" srcOrd="0" destOrd="0" presId="urn:microsoft.com/office/officeart/2005/8/layout/vList2"/>
    <dgm:cxn modelId="{61289C6C-5D8B-4300-8F65-FA5CF7553E57}" srcId="{E4104D33-B2BD-4E8D-A7DE-564FA995F5FB}" destId="{37AD7F24-22DB-487E-A2A8-D941F7E7299D}" srcOrd="4" destOrd="0" parTransId="{B7DF0091-846C-44FC-BB2D-CC43DD76BE79}" sibTransId="{01EF4FB2-8D89-4167-808C-761E354154DE}"/>
    <dgm:cxn modelId="{763C6051-8682-4F93-9620-576E4A61356B}" type="presOf" srcId="{9DD9CDD3-95A5-4E9E-A418-067281B2A8A2}" destId="{9C225A14-2DAB-490C-B632-2D9FB9F8A718}" srcOrd="0" destOrd="2" presId="urn:microsoft.com/office/officeart/2005/8/layout/vList2"/>
    <dgm:cxn modelId="{D2B17F72-8AF7-483F-9F0D-33730DFCF2B3}" srcId="{9DD9CDD3-95A5-4E9E-A418-067281B2A8A2}" destId="{7F3E4A32-D119-4D46-B30D-E877B3DFD926}" srcOrd="0" destOrd="0" parTransId="{DE80A7F2-1508-42C1-90B8-A164B30B1700}" sibTransId="{758CD280-D348-4B1F-B2BB-3EF159219B70}"/>
    <dgm:cxn modelId="{E6F25659-AF53-4A8B-88CD-3DFF509D608C}" srcId="{E4104D33-B2BD-4E8D-A7DE-564FA995F5FB}" destId="{9DD9CDD3-95A5-4E9E-A418-067281B2A8A2}" srcOrd="2" destOrd="0" parTransId="{F95E67C1-3661-4767-94C7-C141EFCC2359}" sibTransId="{554F9547-D967-4B40-B8C3-53A3BC9562D9}"/>
    <dgm:cxn modelId="{F325EC99-7467-474A-ADFB-44E4FF920D9F}" type="presOf" srcId="{37AD7F24-22DB-487E-A2A8-D941F7E7299D}" destId="{9C225A14-2DAB-490C-B632-2D9FB9F8A718}" srcOrd="0" destOrd="7" presId="urn:microsoft.com/office/officeart/2005/8/layout/vList2"/>
    <dgm:cxn modelId="{FE3394B0-6D0E-4093-B74E-94CB045281C9}" srcId="{197EE126-2938-4E05-A1C7-5BA8B3783DC4}" destId="{10A4B58F-FFCB-43F3-AA7A-C97C00CB563B}" srcOrd="1" destOrd="0" parTransId="{91EB8157-8809-48D7-9898-26998BA386C0}" sibTransId="{DAA7CA18-C247-477F-A558-639C17C672E0}"/>
    <dgm:cxn modelId="{50B718D3-F94F-4F2C-BADE-FB41AFA0A7DE}" type="presOf" srcId="{818F7533-40E7-4F22-B5B7-AA2EBDFE3683}" destId="{9C225A14-2DAB-490C-B632-2D9FB9F8A718}" srcOrd="0" destOrd="1" presId="urn:microsoft.com/office/officeart/2005/8/layout/vList2"/>
    <dgm:cxn modelId="{2EC1CDDB-2450-49DD-85FB-F03DCD096585}" type="presOf" srcId="{61F903F9-71AF-493E-BC05-183E1335A668}" destId="{9C225A14-2DAB-490C-B632-2D9FB9F8A718}" srcOrd="0" destOrd="4" presId="urn:microsoft.com/office/officeart/2005/8/layout/vList2"/>
    <dgm:cxn modelId="{AF8BDEDE-C938-487F-A8BD-DDAF5D5C0ED2}" srcId="{9DD9CDD3-95A5-4E9E-A418-067281B2A8A2}" destId="{61F903F9-71AF-493E-BC05-183E1335A668}" srcOrd="1" destOrd="0" parTransId="{583C6B7C-7A62-4328-9BDB-F0838BE25058}" sibTransId="{351834CC-5969-4CBA-83EF-F261096F6FDC}"/>
    <dgm:cxn modelId="{00720FEC-8650-4781-9E56-30B1ECF5AB4A}" type="presOf" srcId="{E4104D33-B2BD-4E8D-A7DE-564FA995F5FB}" destId="{67A99153-8885-4C9C-A10B-CF204F71017F}" srcOrd="0" destOrd="0" presId="urn:microsoft.com/office/officeart/2005/8/layout/vList2"/>
    <dgm:cxn modelId="{1A92C0F2-BB73-416D-AE07-27A9966EAB9B}" type="presOf" srcId="{7F3E4A32-D119-4D46-B30D-E877B3DFD926}" destId="{9C225A14-2DAB-490C-B632-2D9FB9F8A718}" srcOrd="0" destOrd="3" presId="urn:microsoft.com/office/officeart/2005/8/layout/vList2"/>
    <dgm:cxn modelId="{612429F3-ED0B-4B00-A7F6-9905EB19D70F}" srcId="{E4104D33-B2BD-4E8D-A7DE-564FA995F5FB}" destId="{72A8CE9D-1B70-49DB-82DD-C8F99CAD65FE}" srcOrd="0" destOrd="0" parTransId="{B152C636-A29F-4EC6-B36C-6D563485ED80}" sibTransId="{889321FF-F507-498A-B55D-F8CDC94967BB}"/>
    <dgm:cxn modelId="{195B6EF5-DACB-495E-9691-C4FD70C77CB2}" type="presOf" srcId="{A34674E4-01AD-4D12-AF65-AAE702E5C179}" destId="{9C225A14-2DAB-490C-B632-2D9FB9F8A718}" srcOrd="0" destOrd="6" presId="urn:microsoft.com/office/officeart/2005/8/layout/vList2"/>
    <dgm:cxn modelId="{9BCBA445-3E22-469D-89A6-A45D26930FB9}" type="presParOf" srcId="{BBD2583E-D584-47CD-ABC6-BBC7F14F38FC}" destId="{67A99153-8885-4C9C-A10B-CF204F71017F}" srcOrd="0" destOrd="0" presId="urn:microsoft.com/office/officeart/2005/8/layout/vList2"/>
    <dgm:cxn modelId="{04B44878-E4BE-4CAD-9B58-D14957220F01}" type="presParOf" srcId="{BBD2583E-D584-47CD-ABC6-BBC7F14F38FC}" destId="{9C225A14-2DAB-490C-B632-2D9FB9F8A718}" srcOrd="1" destOrd="0" presId="urn:microsoft.com/office/officeart/2005/8/layout/vList2"/>
    <dgm:cxn modelId="{E2F47CCA-0A09-4A59-9C48-66CC6D1AED3B}" type="presParOf" srcId="{BBD2583E-D584-47CD-ABC6-BBC7F14F38FC}" destId="{3E8EAE1F-5A2B-49C4-8F63-78B5CC141187}" srcOrd="2" destOrd="0" presId="urn:microsoft.com/office/officeart/2005/8/layout/vList2"/>
    <dgm:cxn modelId="{CBFDCF5B-5F2C-4AED-9995-F1FD349BE108}" type="presParOf" srcId="{BBD2583E-D584-47CD-ABC6-BBC7F14F38FC}" destId="{4D5B1794-6F26-415A-840B-5F80F27557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99153-8885-4C9C-A10B-CF204F71017F}">
      <dsp:nvSpPr>
        <dsp:cNvPr id="0" name=""/>
        <dsp:cNvSpPr/>
      </dsp:nvSpPr>
      <dsp:spPr>
        <a:xfrm>
          <a:off x="0" y="80262"/>
          <a:ext cx="8307312" cy="719549"/>
        </a:xfrm>
        <a:prstGeom prst="round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Raffle </a:t>
          </a:r>
          <a:endParaRPr lang="en-US" sz="3000" kern="1200" dirty="0"/>
        </a:p>
      </dsp:txBody>
      <dsp:txXfrm>
        <a:off x="35125" y="115387"/>
        <a:ext cx="8237062" cy="649299"/>
      </dsp:txXfrm>
    </dsp:sp>
    <dsp:sp modelId="{9C225A14-2DAB-490C-B632-2D9FB9F8A718}">
      <dsp:nvSpPr>
        <dsp:cNvPr id="0" name=""/>
        <dsp:cNvSpPr/>
      </dsp:nvSpPr>
      <dsp:spPr>
        <a:xfrm>
          <a:off x="0" y="799812"/>
          <a:ext cx="8307312" cy="31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5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/>
            </a:rPr>
            <a:t>Approx</a:t>
          </a:r>
          <a:r>
            <a:rPr lang="en-US" sz="2300" kern="1200" dirty="0"/>
            <a:t>. 5000 Tickets Printed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$10/ticket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Prizes: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1st Prize: $10,000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2</a:t>
          </a:r>
          <a:r>
            <a:rPr lang="en-US" sz="2300" kern="1200" baseline="30000" dirty="0"/>
            <a:t>nd</a:t>
          </a:r>
          <a:r>
            <a:rPr lang="en-US" sz="2300" kern="1200" dirty="0"/>
            <a:t> Prize: $5,000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3</a:t>
          </a:r>
          <a:r>
            <a:rPr lang="en-US" sz="2300" kern="1200" baseline="30000" dirty="0"/>
            <a:t>rd</a:t>
          </a:r>
          <a:r>
            <a:rPr lang="en-US" sz="2300" kern="1200" dirty="0"/>
            <a:t> Prize: $2,500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Revenue to </a:t>
          </a:r>
          <a:r>
            <a:rPr lang="en-US" sz="2300" kern="1200" dirty="0">
              <a:latin typeface="Tenorite"/>
            </a:rPr>
            <a:t>SLBMA</a:t>
          </a:r>
          <a:r>
            <a:rPr lang="en-US" sz="2300" kern="1200" dirty="0"/>
            <a:t> if Sold Out: $32,750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Draw Date: TBD</a:t>
          </a:r>
        </a:p>
      </dsp:txBody>
      <dsp:txXfrm>
        <a:off x="0" y="799812"/>
        <a:ext cx="8307312" cy="3105000"/>
      </dsp:txXfrm>
    </dsp:sp>
    <dsp:sp modelId="{3E8EAE1F-5A2B-49C4-8F63-78B5CC141187}">
      <dsp:nvSpPr>
        <dsp:cNvPr id="0" name=""/>
        <dsp:cNvSpPr/>
      </dsp:nvSpPr>
      <dsp:spPr>
        <a:xfrm>
          <a:off x="0" y="3904812"/>
          <a:ext cx="8307312" cy="719549"/>
        </a:xfrm>
        <a:prstGeom prst="roundRect">
          <a:avLst/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/>
            </a:rPr>
            <a:t>Casino</a:t>
          </a:r>
        </a:p>
      </dsp:txBody>
      <dsp:txXfrm>
        <a:off x="35125" y="3939937"/>
        <a:ext cx="8237062" cy="649299"/>
      </dsp:txXfrm>
    </dsp:sp>
    <dsp:sp modelId="{4D5B1794-6F26-415A-840B-5F80F275576F}">
      <dsp:nvSpPr>
        <dsp:cNvPr id="0" name=""/>
        <dsp:cNvSpPr/>
      </dsp:nvSpPr>
      <dsp:spPr>
        <a:xfrm>
          <a:off x="0" y="4624362"/>
          <a:ext cx="8307312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57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/>
            </a:rPr>
            <a:t>Casino - Completed January 13-14</a:t>
          </a:r>
        </a:p>
      </dsp:txBody>
      <dsp:txXfrm>
        <a:off x="0" y="4624362"/>
        <a:ext cx="8307312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89B3-F721-4A6A-8D1F-5D005BB635AF}" type="datetimeFigureOut">
              <a:rPr lang="en-CA" smtClean="0"/>
              <a:t>2025-09-25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C6AB2-5FDA-4DF2-9641-BFBF1BBF4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21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Thank you to our coaches, managers and the rest of our volunteers but a very special thank you to Jodie Turner who’s been on the board for nearly 20 years and has wrapped up her final term as secretary. THANK YOU Jodie!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40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75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46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2019 we had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2020 we had 308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2021 we had 325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45% increase from 2021 to 2022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06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53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thanks to the SL Gulls for the Bottle Donation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6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70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48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Parents - Parents are also essential to the success of the 9U Program. This is not a “drop-off” program, and it is encouraged that parents/guardians be involved on the field to assist the coaches in the following areas: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Setting up bases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Organizing equipment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Helping athletes find their equipment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Assisting players with rotating positions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e. Directing baserunners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f. Umpires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g. Take cues from the coaches and encourage good sportsmanship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It is not the intent that parents will be responsible for skill development activities, they are there to “assist” the coaches with these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04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C6AB2-5FDA-4DF2-9641-BFBF1BBF43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3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5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042B-46F4-4512-8AFD-8CD7B51689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0D08-B603-43A8-8F0A-1A3C3DA7B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ylvanlakeminorball@gmail.co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mailto:ddarbel@outoo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18EF3F-7467-4FCA-B079-07137B7C6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866" y="-271"/>
            <a:ext cx="12503732" cy="6857999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18A0B-C043-4C9F-868F-7779AE328EE0}"/>
              </a:ext>
            </a:extLst>
          </p:cNvPr>
          <p:cNvSpPr txBox="1"/>
          <p:nvPr/>
        </p:nvSpPr>
        <p:spPr>
          <a:xfrm>
            <a:off x="5988166" y="1120405"/>
            <a:ext cx="5502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Sylvan Lake Minor Ball Association AGM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C628-5B3F-46B6-81E9-017A572667F3}"/>
              </a:ext>
            </a:extLst>
          </p:cNvPr>
          <p:cNvSpPr txBox="1"/>
          <p:nvPr/>
        </p:nvSpPr>
        <p:spPr>
          <a:xfrm>
            <a:off x="6488191" y="3641908"/>
            <a:ext cx="43944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January 24, 2023, 7pm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E9555-BEAC-42EE-9472-5189511B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53" y="2534676"/>
            <a:ext cx="4141694" cy="1562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41A82C-13CD-4DD1-88E7-68979A399C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78" y="533087"/>
            <a:ext cx="4080845" cy="22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seball Canada | Rally Cap Initiation Program">
            <a:extLst>
              <a:ext uri="{FF2B5EF4-FFF2-40B4-BE49-F238E27FC236}">
                <a16:creationId xmlns:a16="http://schemas.microsoft.com/office/drawing/2014/main" id="{A52CDD2E-D07E-4782-AAA6-BB1A25EC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7650"/>
            <a:ext cx="952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0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Rally Cap</a:t>
            </a:r>
            <a:endParaRPr lang="en-C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16762-C3CF-4F33-A860-66C01CB1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Athletes are typically 4,5, or 6 years old depending on birthday</a:t>
            </a:r>
          </a:p>
          <a:p>
            <a:r>
              <a:rPr lang="en-US" dirty="0"/>
              <a:t>Program based on </a:t>
            </a:r>
            <a:r>
              <a:rPr lang="en-US" dirty="0" err="1"/>
              <a:t>FUNdamentals</a:t>
            </a:r>
            <a:endParaRPr lang="en-US" dirty="0"/>
          </a:p>
          <a:p>
            <a:pPr lvl="1"/>
            <a:r>
              <a:rPr lang="en-US" dirty="0"/>
              <a:t>Skills based on basic baseball movements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Movement skills are applied to sport situations</a:t>
            </a:r>
            <a:endParaRPr lang="en-US" dirty="0"/>
          </a:p>
          <a:p>
            <a:r>
              <a:rPr lang="en-US" dirty="0"/>
              <a:t>6-9 Athletes per Team</a:t>
            </a:r>
            <a:endParaRPr lang="en-US" dirty="0">
              <a:cs typeface="Arial"/>
            </a:endParaRPr>
          </a:p>
          <a:p>
            <a:r>
              <a:rPr lang="en-CA" dirty="0"/>
              <a:t>60-75min circuit-based training session</a:t>
            </a:r>
          </a:p>
          <a:p>
            <a:r>
              <a:rPr lang="en-CA" dirty="0"/>
              <a:t>Practice plans </a:t>
            </a:r>
            <a:endParaRPr lang="en-CA" dirty="0">
              <a:cs typeface="Arial"/>
            </a:endParaRPr>
          </a:p>
          <a:p>
            <a:pPr lvl="1"/>
            <a:r>
              <a:rPr lang="en-CA" dirty="0">
                <a:cs typeface="Arial"/>
              </a:rPr>
              <a:t>Provided for coaches &amp; parents/guardians</a:t>
            </a:r>
          </a:p>
          <a:p>
            <a:r>
              <a:rPr lang="en-CA" dirty="0"/>
              <a:t>End of Season Skills Demonstration &amp; Evaluation for all Players to earn their Rally Cap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568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9U</a:t>
            </a:r>
            <a:endParaRPr lang="en-CA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16762-C3CF-4F33-A860-66C01CB1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746"/>
            <a:ext cx="11072132" cy="5371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FAQ's</a:t>
            </a:r>
          </a:p>
          <a:p>
            <a:pPr lvl="1"/>
            <a:r>
              <a:rPr lang="en-US" dirty="0"/>
              <a:t>Are we going to expect more out of our coaches? </a:t>
            </a:r>
          </a:p>
          <a:p>
            <a:pPr lvl="1"/>
            <a:r>
              <a:rPr lang="en-US" dirty="0"/>
              <a:t>What is the goal of the 9U program?</a:t>
            </a:r>
          </a:p>
          <a:p>
            <a:pPr lvl="1"/>
            <a:r>
              <a:rPr lang="en-US" dirty="0"/>
              <a:t>Is my player going to get to play on a baseball diamond? </a:t>
            </a:r>
          </a:p>
          <a:p>
            <a:r>
              <a:rPr lang="en-US" b="1" dirty="0"/>
              <a:t>T-Shirts &amp; Hats</a:t>
            </a:r>
            <a:endParaRPr lang="en-US" dirty="0"/>
          </a:p>
          <a:p>
            <a:r>
              <a:rPr lang="en-US" b="1" dirty="0"/>
              <a:t>The Program (Compared to Rally Cap)</a:t>
            </a:r>
          </a:p>
          <a:p>
            <a:r>
              <a:rPr lang="en-US" b="1" dirty="0"/>
              <a:t>The Gulls &amp; 9U?!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2" descr="A black t-shirt with white text&#10;&#10;Description automatically generated">
            <a:extLst>
              <a:ext uri="{FF2B5EF4-FFF2-40B4-BE49-F238E27FC236}">
                <a16:creationId xmlns:a16="http://schemas.microsoft.com/office/drawing/2014/main" id="{4DA3168F-A84E-9398-390F-225A1F08B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30" y="4085078"/>
            <a:ext cx="2310459" cy="24824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B1564-391F-16BE-557D-BD237523BE0E}"/>
              </a:ext>
            </a:extLst>
          </p:cNvPr>
          <p:cNvGrpSpPr/>
          <p:nvPr/>
        </p:nvGrpSpPr>
        <p:grpSpPr>
          <a:xfrm>
            <a:off x="9879659" y="119474"/>
            <a:ext cx="1962386" cy="2122312"/>
            <a:chOff x="4009437" y="3835400"/>
            <a:chExt cx="2743200" cy="2743200"/>
          </a:xfrm>
        </p:grpSpPr>
        <p:pic>
          <p:nvPicPr>
            <p:cNvPr id="8" name="Picture 8" descr="A picture containing sky, outdoor, yellow, day&#10;&#10;Description automatically generated">
              <a:extLst>
                <a:ext uri="{FF2B5EF4-FFF2-40B4-BE49-F238E27FC236}">
                  <a16:creationId xmlns:a16="http://schemas.microsoft.com/office/drawing/2014/main" id="{B096C010-11D7-31BA-19C7-6D9989B7A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9437" y="3835400"/>
              <a:ext cx="2743200" cy="2743200"/>
            </a:xfrm>
            <a:prstGeom prst="rect">
              <a:avLst/>
            </a:prstGeom>
          </p:spPr>
        </p:pic>
        <p:pic>
          <p:nvPicPr>
            <p:cNvPr id="3" name="Picture 5" descr="Logo&#10;&#10;Description automatically generated">
              <a:extLst>
                <a:ext uri="{FF2B5EF4-FFF2-40B4-BE49-F238E27FC236}">
                  <a16:creationId xmlns:a16="http://schemas.microsoft.com/office/drawing/2014/main" id="{8C448D00-7A20-7E00-DF18-913E2C9C1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2251" y="3835400"/>
              <a:ext cx="1200386" cy="1209793"/>
            </a:xfrm>
            <a:prstGeom prst="rect">
              <a:avLst/>
            </a:prstGeom>
          </p:spPr>
        </p:pic>
      </p:grp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7B0E46-70FA-79AB-0CAC-C1FB71C8F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12368"/>
              </p:ext>
            </p:extLst>
          </p:nvPr>
        </p:nvGraphicFramePr>
        <p:xfrm>
          <a:off x="7957162" y="3196524"/>
          <a:ext cx="3041434" cy="25919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7163">
                  <a:extLst>
                    <a:ext uri="{9D8B030D-6E8A-4147-A177-3AD203B41FA5}">
                      <a16:colId xmlns:a16="http://schemas.microsoft.com/office/drawing/2014/main" val="1493978811"/>
                    </a:ext>
                  </a:extLst>
                </a:gridCol>
                <a:gridCol w="1824271">
                  <a:extLst>
                    <a:ext uri="{9D8B030D-6E8A-4147-A177-3AD203B41FA5}">
                      <a16:colId xmlns:a16="http://schemas.microsoft.com/office/drawing/2014/main" val="328362159"/>
                    </a:ext>
                  </a:extLst>
                </a:gridCol>
              </a:tblGrid>
              <a:tr h="3668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Rally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3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 Deck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3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Grey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 Bat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559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Green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856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Blue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Triple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2391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Red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Home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4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66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A11-5959-288B-9A80-1061FF29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Softball 'A' GPLS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40EE-D720-2DBC-753C-FBE52DA8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2023 Fees</a:t>
            </a:r>
            <a:endParaRPr lang="en-CA" sz="4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F03F81-8EEE-E145-264B-F28B3B5AB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08" r="160" b="176"/>
          <a:stretch/>
        </p:blipFill>
        <p:spPr>
          <a:xfrm>
            <a:off x="2045565" y="1327454"/>
            <a:ext cx="3933437" cy="4662043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8F5F17D-73AD-73F6-7DB8-53C79B0B6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137" y="1299569"/>
            <a:ext cx="3952323" cy="47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34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594360" y="6402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Volunteers Needed!</a:t>
            </a:r>
          </a:p>
        </p:txBody>
      </p:sp>
      <p:cxnSp>
        <p:nvCxnSpPr>
          <p:cNvPr id="8197" name="Straight Connector 136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16762-C3CF-4F33-A860-66C01CB1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Coaching application/ registration closes at the end </a:t>
            </a:r>
            <a:r>
              <a:rPr lang="en-US" sz="2000">
                <a:solidFill>
                  <a:schemeClr val="bg1"/>
                </a:solidFill>
              </a:rPr>
              <a:t>of January / start of February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Board Positions to be filled: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Softball Tournament Coordinator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cs typeface="Arial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Volunteers Needed - SBMC Baseball">
            <a:extLst>
              <a:ext uri="{FF2B5EF4-FFF2-40B4-BE49-F238E27FC236}">
                <a16:creationId xmlns:a16="http://schemas.microsoft.com/office/drawing/2014/main" id="{3938C998-40C3-4C83-A762-9FBD6444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023045"/>
            <a:ext cx="6596652" cy="46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for Free Registration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err="1"/>
              <a:t>RallyCap</a:t>
            </a:r>
            <a:r>
              <a:rPr lang="en-CA" dirty="0"/>
              <a:t>/9U Ball Winner</a:t>
            </a:r>
          </a:p>
          <a:p>
            <a:r>
              <a:rPr lang="en-CA" dirty="0"/>
              <a:t>Softball Winner</a:t>
            </a:r>
          </a:p>
          <a:p>
            <a:r>
              <a:rPr lang="en-CA" dirty="0"/>
              <a:t>Baseball Winner</a:t>
            </a:r>
            <a:endParaRPr lang="en-CA" dirty="0">
              <a:cs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0C787-8D38-43FF-A2DA-4DA32284E93F}"/>
              </a:ext>
            </a:extLst>
          </p:cNvPr>
          <p:cNvSpPr txBox="1"/>
          <p:nvPr/>
        </p:nvSpPr>
        <p:spPr>
          <a:xfrm>
            <a:off x="5778499" y="6176963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“Strangers are just friends I haven’t played catch with yet.”</a:t>
            </a:r>
            <a:endParaRPr lang="en-CA" i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9EB85E-3869-4C8E-88E2-DC6A6FB3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97" y="1690688"/>
            <a:ext cx="3439005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FOR ATTENDING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Questions? Contact Us:</a:t>
            </a:r>
          </a:p>
          <a:p>
            <a:pPr lvl="1"/>
            <a:r>
              <a:rPr lang="en-CA" dirty="0"/>
              <a:t>Email Us: </a:t>
            </a:r>
          </a:p>
          <a:p>
            <a:pPr lvl="2"/>
            <a:r>
              <a:rPr lang="en-CA" dirty="0"/>
              <a:t>General - </a:t>
            </a:r>
            <a:r>
              <a:rPr lang="en-CA" dirty="0">
                <a:hlinkClick r:id="rId3"/>
              </a:rPr>
              <a:t>sylvanlakeminorball@gmail.com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President - </a:t>
            </a:r>
            <a:r>
              <a:rPr lang="en-CA">
                <a:hlinkClick r:id="rId4"/>
              </a:rPr>
              <a:t>ddarbel@outlook.com</a:t>
            </a:r>
            <a:endParaRPr lang="en-CA"/>
          </a:p>
          <a:p>
            <a:pPr lvl="1"/>
            <a:r>
              <a:rPr lang="en-CA" dirty="0"/>
              <a:t>Social Media:</a:t>
            </a:r>
          </a:p>
          <a:p>
            <a:pPr lvl="2"/>
            <a:r>
              <a:rPr lang="en-CA" dirty="0"/>
              <a:t>Facebook, Twitter, Instagram, TikTok</a:t>
            </a:r>
            <a:r>
              <a:rPr lang="en-CA"/>
              <a:t> - @sylvanlakeminorball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Softball Alberta Public Group | Facebook">
            <a:extLst>
              <a:ext uri="{FF2B5EF4-FFF2-40B4-BE49-F238E27FC236}">
                <a16:creationId xmlns:a16="http://schemas.microsoft.com/office/drawing/2014/main" id="{04A61516-2AED-4E10-814E-040C17B5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35463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seball Alberta (@BaseballAlberta) / Twitter">
            <a:extLst>
              <a:ext uri="{FF2B5EF4-FFF2-40B4-BE49-F238E27FC236}">
                <a16:creationId xmlns:a16="http://schemas.microsoft.com/office/drawing/2014/main" id="{9D183789-6245-46DC-A13E-BCA7D17A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3" y="3965575"/>
            <a:ext cx="25273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601FA-CDBF-4188-9DDC-D31AA490AA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C2C55"/>
              </a:clrFrom>
              <a:clrTo>
                <a:srgbClr val="0C2C5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6547" y="6171531"/>
            <a:ext cx="3377254" cy="6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4B5542-B52F-444C-AA3A-82EF17CE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712" y="1007566"/>
            <a:ext cx="6961443" cy="5612308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CA" dirty="0"/>
              <a:t>Call to Order </a:t>
            </a:r>
          </a:p>
          <a:p>
            <a:pPr lvl="1"/>
            <a:r>
              <a:rPr lang="en-CA" dirty="0"/>
              <a:t>Adoption of Agenda &amp; Previous Minutes</a:t>
            </a:r>
          </a:p>
          <a:p>
            <a:r>
              <a:rPr lang="en-CA" dirty="0"/>
              <a:t>President’s Report</a:t>
            </a:r>
          </a:p>
          <a:p>
            <a:pPr lvl="1"/>
            <a:r>
              <a:rPr lang="en-CA" dirty="0"/>
              <a:t>Board Introductions</a:t>
            </a:r>
          </a:p>
          <a:p>
            <a:pPr lvl="1"/>
            <a:r>
              <a:rPr lang="en-CA" dirty="0"/>
              <a:t>Recap of 2022</a:t>
            </a:r>
            <a:endParaRPr lang="en-CA" dirty="0">
              <a:cs typeface="Arial"/>
            </a:endParaRPr>
          </a:p>
          <a:p>
            <a:pPr lvl="1"/>
            <a:r>
              <a:rPr lang="en-CA" dirty="0"/>
              <a:t>Projects completed in 2022</a:t>
            </a:r>
            <a:endParaRPr lang="en-CA" dirty="0">
              <a:cs typeface="Arial" panose="020B0604020202020204"/>
            </a:endParaRPr>
          </a:p>
          <a:p>
            <a:r>
              <a:rPr lang="en-CA" dirty="0"/>
              <a:t>Treasurer’s Report</a:t>
            </a:r>
          </a:p>
          <a:p>
            <a:pPr lvl="1"/>
            <a:r>
              <a:rPr lang="en-CA" dirty="0"/>
              <a:t>Treasurer’s Update</a:t>
            </a:r>
          </a:p>
          <a:p>
            <a:pPr lvl="1"/>
            <a:r>
              <a:rPr lang="en-CA" dirty="0"/>
              <a:t>Fundraising Update</a:t>
            </a:r>
          </a:p>
          <a:p>
            <a:r>
              <a:rPr lang="en-CA" dirty="0"/>
              <a:t>Orders &amp; General Business</a:t>
            </a:r>
            <a:endParaRPr lang="en-CA" dirty="0">
              <a:cs typeface="Arial"/>
            </a:endParaRPr>
          </a:p>
          <a:p>
            <a:pPr lvl="1"/>
            <a:r>
              <a:rPr lang="en-CA" dirty="0"/>
              <a:t>Plans for 2023</a:t>
            </a:r>
          </a:p>
          <a:p>
            <a:pPr lvl="1"/>
            <a:r>
              <a:rPr lang="en-CA" dirty="0">
                <a:cs typeface="Arial"/>
              </a:rPr>
              <a:t>Adoption of New Bylaws</a:t>
            </a:r>
          </a:p>
          <a:p>
            <a:pPr lvl="1"/>
            <a:r>
              <a:rPr lang="en-CA" dirty="0"/>
              <a:t>Registration &amp; Fees</a:t>
            </a:r>
          </a:p>
          <a:p>
            <a:pPr lvl="1"/>
            <a:r>
              <a:rPr lang="en-CA" dirty="0"/>
              <a:t>Open Board Positions</a:t>
            </a:r>
          </a:p>
          <a:p>
            <a:pPr lvl="1"/>
            <a:r>
              <a:rPr lang="en-CA" dirty="0"/>
              <a:t>Draw for Baseball, Fastball &amp; Rally Cap/9U</a:t>
            </a:r>
            <a:endParaRPr lang="en-CA" dirty="0">
              <a:cs typeface="Arial"/>
            </a:endParaRPr>
          </a:p>
          <a:p>
            <a:r>
              <a:rPr lang="en-CA" dirty="0"/>
              <a:t>Q&amp;A</a:t>
            </a:r>
          </a:p>
          <a:p>
            <a:endParaRPr lang="en-C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843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Agenda</a:t>
            </a:r>
            <a:endParaRPr lang="en-CA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DB4EE-1299-41F9-844C-D6F835E1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4890761"/>
            <a:ext cx="1688335" cy="1628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F39F6-DB82-4713-AFE4-08073F41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527" y="383050"/>
            <a:ext cx="2596027" cy="1249031"/>
          </a:xfrm>
          <a:prstGeom prst="rect">
            <a:avLst/>
          </a:prstGeom>
        </p:spPr>
      </p:pic>
      <p:pic>
        <p:nvPicPr>
          <p:cNvPr id="3080" name="Picture 8" descr="Untitled design">
            <a:extLst>
              <a:ext uri="{FF2B5EF4-FFF2-40B4-BE49-F238E27FC236}">
                <a16:creationId xmlns:a16="http://schemas.microsoft.com/office/drawing/2014/main" id="{173FB70E-580E-418D-987C-81A1457EF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2792" r="10115" b="21293"/>
          <a:stretch/>
        </p:blipFill>
        <p:spPr bwMode="auto">
          <a:xfrm>
            <a:off x="9058205" y="4848239"/>
            <a:ext cx="2988860" cy="20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7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843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Board Introductions</a:t>
            </a:r>
            <a:endParaRPr lang="en-CA" sz="4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3D92C0-9DAA-6442-1944-43837E4F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116" y="408799"/>
            <a:ext cx="1114425" cy="94297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6FEF9A2-CA2A-AD3B-DB14-3BCB68AD7EC1}"/>
              </a:ext>
            </a:extLst>
          </p:cNvPr>
          <p:cNvSpPr/>
          <p:nvPr/>
        </p:nvSpPr>
        <p:spPr>
          <a:xfrm>
            <a:off x="5414891" y="91516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President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Dave Darbel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856AE4-8278-D543-E74C-506B2F3DBE52}"/>
              </a:ext>
            </a:extLst>
          </p:cNvPr>
          <p:cNvSpPr/>
          <p:nvPr/>
        </p:nvSpPr>
        <p:spPr>
          <a:xfrm>
            <a:off x="4106507" y="16679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Vice President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Brett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Therriault</a:t>
            </a:r>
            <a:endParaRPr lang="en-CA" sz="9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379399-C5A1-EC7F-C0A4-12B5E2D4D7E1}"/>
              </a:ext>
            </a:extLst>
          </p:cNvPr>
          <p:cNvSpPr/>
          <p:nvPr/>
        </p:nvSpPr>
        <p:spPr>
          <a:xfrm>
            <a:off x="6669585" y="16679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Secretary-Registrar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Gillian Olson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A1DBA62-5743-D459-C206-473AD47C09CD}"/>
              </a:ext>
            </a:extLst>
          </p:cNvPr>
          <p:cNvSpPr/>
          <p:nvPr/>
        </p:nvSpPr>
        <p:spPr>
          <a:xfrm>
            <a:off x="4106507" y="2328332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Treasurer</a:t>
            </a: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KaryAnne</a:t>
            </a:r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 Caines 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ACA2C7-ABDC-6F4D-A22D-16CA5621D200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6056818" y="1413932"/>
            <a:ext cx="0" cy="442267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591E65-28B0-4F20-FBF1-D8936F9D67F6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5390361" y="1917314"/>
            <a:ext cx="1279224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4CD18AA-A4E2-DB5C-D0D8-5759C25E8918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5390361" y="2577714"/>
            <a:ext cx="666457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E171E88-9FD4-6067-5602-E054C7CB2824}"/>
              </a:ext>
            </a:extLst>
          </p:cNvPr>
          <p:cNvSpPr/>
          <p:nvPr/>
        </p:nvSpPr>
        <p:spPr>
          <a:xfrm>
            <a:off x="2584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PCU Development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Ryan Lucas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6CE9B1-6453-3AEC-377E-3D14A37427D8}"/>
              </a:ext>
            </a:extLst>
          </p:cNvPr>
          <p:cNvSpPr/>
          <p:nvPr/>
        </p:nvSpPr>
        <p:spPr>
          <a:xfrm>
            <a:off x="17316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‘A’ Baseball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Dan Williams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192E9F-0A9E-D78B-426D-712C6AD5880D}"/>
              </a:ext>
            </a:extLst>
          </p:cNvPr>
          <p:cNvSpPr/>
          <p:nvPr/>
        </p:nvSpPr>
        <p:spPr>
          <a:xfrm>
            <a:off x="320480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‘AA’ Baseball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Dave Pengelly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E579B9-4285-67AE-33AE-591125448121}"/>
              </a:ext>
            </a:extLst>
          </p:cNvPr>
          <p:cNvSpPr/>
          <p:nvPr/>
        </p:nvSpPr>
        <p:spPr>
          <a:xfrm>
            <a:off x="775818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Rep Softball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Kelly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Ulseth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454502-36FC-AA31-B548-4B527E37D12F}"/>
              </a:ext>
            </a:extLst>
          </p:cNvPr>
          <p:cNvSpPr/>
          <p:nvPr/>
        </p:nvSpPr>
        <p:spPr>
          <a:xfrm>
            <a:off x="920396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Comm. Softball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Melanie Campbell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1F3698-1E7F-D681-4807-249CB1B0F2B7}"/>
              </a:ext>
            </a:extLst>
          </p:cNvPr>
          <p:cNvSpPr/>
          <p:nvPr/>
        </p:nvSpPr>
        <p:spPr>
          <a:xfrm>
            <a:off x="4646687" y="4016277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9U Baseball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Kyle Munro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2C5ACC-90A5-9137-E955-9CB639E26F10}"/>
              </a:ext>
            </a:extLst>
          </p:cNvPr>
          <p:cNvSpPr/>
          <p:nvPr/>
        </p:nvSpPr>
        <p:spPr>
          <a:xfrm>
            <a:off x="6284987" y="4001988"/>
            <a:ext cx="1283854" cy="4987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Director –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Rally Cap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Chelsey Simpson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892432-9220-F836-2711-C94D8F8A8E65}"/>
              </a:ext>
            </a:extLst>
          </p:cNvPr>
          <p:cNvCxnSpPr>
            <a:cxnSpLocks/>
          </p:cNvCxnSpPr>
          <p:nvPr/>
        </p:nvCxnSpPr>
        <p:spPr>
          <a:xfrm>
            <a:off x="900334" y="3482877"/>
            <a:ext cx="8944258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88D5C15-E078-B3CD-A60D-56750A25BEED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9003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7F2834C-99DA-A3E5-4907-01665A51FE24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23735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4EEBFF-4882-0B2D-D911-34009DF40460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384673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4745D4-D335-1FC2-78B6-13814DDD511F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5288614" y="3482877"/>
            <a:ext cx="0" cy="5334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35F746F-C54F-04DC-33C7-88664865EC31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6926914" y="3482877"/>
            <a:ext cx="0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4978CA3-FA75-1E29-B1A6-E76B107BE166}"/>
              </a:ext>
            </a:extLst>
          </p:cNvPr>
          <p:cNvCxnSpPr>
            <a:cxnSpLocks/>
            <a:stCxn id="72" idx="0"/>
          </p:cNvCxnSpPr>
          <p:nvPr/>
        </p:nvCxnSpPr>
        <p:spPr>
          <a:xfrm flipV="1">
            <a:off x="8400114" y="3482877"/>
            <a:ext cx="0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5F52E60-4EA0-E075-84CC-8044124416B6}"/>
              </a:ext>
            </a:extLst>
          </p:cNvPr>
          <p:cNvCxnSpPr>
            <a:cxnSpLocks/>
            <a:stCxn id="73" idx="0"/>
          </p:cNvCxnSpPr>
          <p:nvPr/>
        </p:nvCxnSpPr>
        <p:spPr>
          <a:xfrm flipH="1" flipV="1">
            <a:off x="9844592" y="3482877"/>
            <a:ext cx="1302" cy="51911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097AAC0-2382-D2FD-2C50-D2A4F5428B43}"/>
              </a:ext>
            </a:extLst>
          </p:cNvPr>
          <p:cNvSpPr/>
          <p:nvPr/>
        </p:nvSpPr>
        <p:spPr>
          <a:xfrm>
            <a:off x="1731607" y="4862944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Baseball Tournament Chair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Kyle Munro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AF10E7-F231-F97A-AC59-C40EC49165AD}"/>
              </a:ext>
            </a:extLst>
          </p:cNvPr>
          <p:cNvCxnSpPr>
            <a:cxnSpLocks/>
            <a:endCxn id="70" idx="2"/>
          </p:cNvCxnSpPr>
          <p:nvPr/>
        </p:nvCxnSpPr>
        <p:spPr>
          <a:xfrm flipV="1">
            <a:off x="2373534" y="4515041"/>
            <a:ext cx="0" cy="34790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0B982AA0-8769-FD1E-473D-4A2EA6187423}"/>
              </a:ext>
            </a:extLst>
          </p:cNvPr>
          <p:cNvSpPr/>
          <p:nvPr/>
        </p:nvSpPr>
        <p:spPr>
          <a:xfrm>
            <a:off x="9203967" y="479905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Softball Tournament Chair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Tenorite" panose="00000500000000000000" pitchFamily="2" charset="0"/>
              </a:rPr>
              <a:t>Vacant</a:t>
            </a:r>
            <a:endParaRPr lang="en-CA" sz="1000" dirty="0">
              <a:solidFill>
                <a:srgbClr val="FF0000"/>
              </a:solidFill>
              <a:latin typeface="Tenorite" panose="00000500000000000000" pitchFamily="2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A667C5-E0F9-602C-BA4D-58DAA3775015}"/>
              </a:ext>
            </a:extLst>
          </p:cNvPr>
          <p:cNvCxnSpPr>
            <a:cxnSpLocks/>
            <a:endCxn id="73" idx="2"/>
          </p:cNvCxnSpPr>
          <p:nvPr/>
        </p:nvCxnSpPr>
        <p:spPr>
          <a:xfrm flipV="1">
            <a:off x="9845894" y="4500752"/>
            <a:ext cx="0" cy="2983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7C71EF5-BC9B-4F31-E8A0-9E8CFD867829}"/>
              </a:ext>
            </a:extLst>
          </p:cNvPr>
          <p:cNvSpPr/>
          <p:nvPr/>
        </p:nvSpPr>
        <p:spPr>
          <a:xfrm>
            <a:off x="258403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Fundraising Coord.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Deanna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Stefaniuk</a:t>
            </a:r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-McWhirter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 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7B7C51-E52C-3135-4A23-618144EC24C5}"/>
              </a:ext>
            </a:extLst>
          </p:cNvPr>
          <p:cNvSpPr/>
          <p:nvPr/>
        </p:nvSpPr>
        <p:spPr>
          <a:xfrm>
            <a:off x="1731603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Casino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Jen Dixon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8A95CC-FEEF-A71E-8ED6-81FCDD1FF137}"/>
              </a:ext>
            </a:extLst>
          </p:cNvPr>
          <p:cNvSpPr/>
          <p:nvPr/>
        </p:nvSpPr>
        <p:spPr>
          <a:xfrm>
            <a:off x="3204803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Team Photos Coordinator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Tenorite" panose="00000500000000000000" pitchFamily="2" charset="0"/>
              </a:rPr>
              <a:t>Vacant</a:t>
            </a:r>
            <a:endParaRPr lang="en-CA" sz="1000" dirty="0">
              <a:solidFill>
                <a:srgbClr val="FF0000"/>
              </a:solidFill>
              <a:latin typeface="Tenorite" panose="000005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DBCB3BB-CA30-BD3F-2525-6776BF050B8F}"/>
              </a:ext>
            </a:extLst>
          </p:cNvPr>
          <p:cNvSpPr/>
          <p:nvPr/>
        </p:nvSpPr>
        <p:spPr>
          <a:xfrm>
            <a:off x="7758183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Equipment &amp; Facilities Coord.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Kelly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Ulseth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2CE66B-67CB-35C9-353D-9FF6382D0A89}"/>
              </a:ext>
            </a:extLst>
          </p:cNvPr>
          <p:cNvSpPr/>
          <p:nvPr/>
        </p:nvSpPr>
        <p:spPr>
          <a:xfrm>
            <a:off x="9203963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Diamond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Simon Pollock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59A769B-266C-D25F-BA51-073580F4F23B}"/>
              </a:ext>
            </a:extLst>
          </p:cNvPr>
          <p:cNvSpPr/>
          <p:nvPr/>
        </p:nvSpPr>
        <p:spPr>
          <a:xfrm>
            <a:off x="4646683" y="6192218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Social Media &amp; Website Coord.</a:t>
            </a:r>
          </a:p>
          <a:p>
            <a:pPr algn="ctr"/>
            <a:r>
              <a:rPr lang="en-CA" sz="1000" dirty="0">
                <a:solidFill>
                  <a:schemeClr val="bg1"/>
                </a:solidFill>
                <a:latin typeface="Tenorite" panose="00000500000000000000" pitchFamily="2" charset="0"/>
              </a:rPr>
              <a:t>Nikole Munro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835DFDE-22EC-6CD4-BB1C-32715CA42E7B}"/>
              </a:ext>
            </a:extLst>
          </p:cNvPr>
          <p:cNvSpPr/>
          <p:nvPr/>
        </p:nvSpPr>
        <p:spPr>
          <a:xfrm>
            <a:off x="6284983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Apparel &amp; Uniform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Andrea </a:t>
            </a:r>
            <a:r>
              <a:rPr lang="en-US" sz="1000" dirty="0" err="1">
                <a:solidFill>
                  <a:schemeClr val="bg1"/>
                </a:solidFill>
                <a:latin typeface="Tenorite" panose="00000500000000000000" pitchFamily="2" charset="0"/>
              </a:rPr>
              <a:t>Weist</a:t>
            </a:r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 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64CC4D-3694-EC03-4703-7C0A3BF2E6A7}"/>
              </a:ext>
            </a:extLst>
          </p:cNvPr>
          <p:cNvSpPr/>
          <p:nvPr/>
        </p:nvSpPr>
        <p:spPr>
          <a:xfrm>
            <a:off x="10649743" y="6177929"/>
            <a:ext cx="1283854" cy="498764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txBody>
          <a:bodyPr spcFirstLastPara="0" vert="horz" wrap="square" lIns="5715" tIns="5715" rIns="5715" bIns="5715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Umpire Coordinator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enorite" panose="00000500000000000000" pitchFamily="2" charset="0"/>
              </a:rPr>
              <a:t>Ryan Lucas</a:t>
            </a:r>
            <a:endParaRPr lang="en-CA" sz="1000" dirty="0">
              <a:solidFill>
                <a:schemeClr val="bg1"/>
              </a:solidFill>
              <a:latin typeface="Tenorite" panose="00000500000000000000" pitchFamily="2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26224FD-2023-FD96-79A3-4CDFD50092E2}"/>
              </a:ext>
            </a:extLst>
          </p:cNvPr>
          <p:cNvCxnSpPr>
            <a:cxnSpLocks/>
          </p:cNvCxnSpPr>
          <p:nvPr/>
        </p:nvCxnSpPr>
        <p:spPr>
          <a:xfrm>
            <a:off x="894550" y="5836611"/>
            <a:ext cx="103971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E4FAF7-E14C-F9A4-B475-AF229CAD768C}"/>
              </a:ext>
            </a:extLst>
          </p:cNvPr>
          <p:cNvCxnSpPr>
            <a:cxnSpLocks/>
          </p:cNvCxnSpPr>
          <p:nvPr/>
        </p:nvCxnSpPr>
        <p:spPr>
          <a:xfrm>
            <a:off x="900330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7456916-63FA-5734-6B01-BDC1644124F9}"/>
              </a:ext>
            </a:extLst>
          </p:cNvPr>
          <p:cNvCxnSpPr>
            <a:cxnSpLocks/>
          </p:cNvCxnSpPr>
          <p:nvPr/>
        </p:nvCxnSpPr>
        <p:spPr>
          <a:xfrm flipH="1">
            <a:off x="2373530" y="5836611"/>
            <a:ext cx="4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BDE2AB3-831D-226D-0A34-B3AB6160C325}"/>
              </a:ext>
            </a:extLst>
          </p:cNvPr>
          <p:cNvCxnSpPr>
            <a:cxnSpLocks/>
          </p:cNvCxnSpPr>
          <p:nvPr/>
        </p:nvCxnSpPr>
        <p:spPr>
          <a:xfrm>
            <a:off x="3846730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E202152-6E12-37C6-5BBE-1A47F3517EDF}"/>
              </a:ext>
            </a:extLst>
          </p:cNvPr>
          <p:cNvCxnSpPr>
            <a:cxnSpLocks/>
          </p:cNvCxnSpPr>
          <p:nvPr/>
        </p:nvCxnSpPr>
        <p:spPr>
          <a:xfrm>
            <a:off x="5288610" y="5836611"/>
            <a:ext cx="0" cy="35560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15867B1-FE53-F6DC-9B17-7DC7D4327B5D}"/>
              </a:ext>
            </a:extLst>
          </p:cNvPr>
          <p:cNvCxnSpPr>
            <a:cxnSpLocks/>
          </p:cNvCxnSpPr>
          <p:nvPr/>
        </p:nvCxnSpPr>
        <p:spPr>
          <a:xfrm>
            <a:off x="6926910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F86165-98F3-F47A-2080-F29EED41E729}"/>
              </a:ext>
            </a:extLst>
          </p:cNvPr>
          <p:cNvCxnSpPr>
            <a:cxnSpLocks/>
          </p:cNvCxnSpPr>
          <p:nvPr/>
        </p:nvCxnSpPr>
        <p:spPr>
          <a:xfrm>
            <a:off x="8400110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DA774EF-53BD-87F8-CE10-4E9CEBD9A639}"/>
              </a:ext>
            </a:extLst>
          </p:cNvPr>
          <p:cNvCxnSpPr>
            <a:cxnSpLocks/>
          </p:cNvCxnSpPr>
          <p:nvPr/>
        </p:nvCxnSpPr>
        <p:spPr>
          <a:xfrm>
            <a:off x="9845890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F6B7F87-2B9B-B4D7-BFB0-02915F383BA5}"/>
              </a:ext>
            </a:extLst>
          </p:cNvPr>
          <p:cNvCxnSpPr>
            <a:cxnSpLocks/>
          </p:cNvCxnSpPr>
          <p:nvPr/>
        </p:nvCxnSpPr>
        <p:spPr>
          <a:xfrm>
            <a:off x="11291670" y="5836611"/>
            <a:ext cx="0" cy="34131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6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2022 Registration Recap</a:t>
            </a:r>
          </a:p>
        </p:txBody>
      </p:sp>
      <p:sp>
        <p:nvSpPr>
          <p:cNvPr id="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F69EA-86CD-4F2F-96C4-46496CF605C2}"/>
              </a:ext>
            </a:extLst>
          </p:cNvPr>
          <p:cNvSpPr txBox="1">
            <a:spLocks/>
          </p:cNvSpPr>
          <p:nvPr/>
        </p:nvSpPr>
        <p:spPr>
          <a:xfrm>
            <a:off x="572493" y="2044438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CA" b="1" dirty="0"/>
              <a:t>Registrations for </a:t>
            </a:r>
            <a:r>
              <a:rPr lang="en-CA" dirty="0"/>
              <a:t>2022</a:t>
            </a:r>
            <a:r>
              <a:rPr lang="en-CA" b="1" dirty="0"/>
              <a:t>:</a:t>
            </a:r>
          </a:p>
          <a:p>
            <a:pPr lvl="1"/>
            <a:r>
              <a:rPr lang="en-CA" dirty="0"/>
              <a:t>Rally Cap &amp; 9U (136)</a:t>
            </a:r>
            <a:endParaRPr lang="en-CA" dirty="0">
              <a:cs typeface="Arial"/>
            </a:endParaRPr>
          </a:p>
          <a:p>
            <a:pPr lvl="2"/>
            <a:r>
              <a:rPr lang="en-CA" dirty="0">
                <a:sym typeface="Wingdings" panose="05000000000000000000" pitchFamily="2" charset="2"/>
              </a:rPr>
              <a:t>50 Rally Cappers</a:t>
            </a:r>
            <a:endParaRPr lang="en-CA" dirty="0">
              <a:cs typeface="Arial"/>
            </a:endParaRPr>
          </a:p>
          <a:p>
            <a:pPr lvl="2"/>
            <a:r>
              <a:rPr lang="en-CA" dirty="0">
                <a:sym typeface="Wingdings" panose="05000000000000000000" pitchFamily="2" charset="2"/>
              </a:rPr>
              <a:t>86 9U</a:t>
            </a:r>
            <a:endParaRPr lang="en-CA" dirty="0">
              <a:cs typeface="Arial" panose="020B0604020202020204"/>
            </a:endParaRPr>
          </a:p>
          <a:p>
            <a:pPr lvl="1"/>
            <a:r>
              <a:rPr lang="en-CA" dirty="0">
                <a:sym typeface="Wingdings" panose="05000000000000000000" pitchFamily="2" charset="2"/>
              </a:rPr>
              <a:t>Softball (146)</a:t>
            </a:r>
            <a:endParaRPr lang="en-CA" dirty="0">
              <a:cs typeface="Arial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11U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49</a:t>
            </a:r>
            <a:endParaRPr lang="pl-PL" dirty="0">
              <a:cs typeface="Arial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13U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35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15U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31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17U</a:t>
            </a:r>
            <a:r>
              <a:rPr lang="pl-PL" dirty="0">
                <a:sym typeface="Wingdings" panose="05000000000000000000" pitchFamily="2" charset="2"/>
              </a:rPr>
              <a:t> - </a:t>
            </a:r>
            <a:r>
              <a:rPr lang="en-US" dirty="0">
                <a:sym typeface="Wingdings" panose="05000000000000000000" pitchFamily="2" charset="2"/>
              </a:rPr>
              <a:t>21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19U</a:t>
            </a:r>
            <a:r>
              <a:rPr lang="pl-PL" dirty="0">
                <a:sym typeface="Wingdings" panose="05000000000000000000" pitchFamily="2" charset="2"/>
              </a:rPr>
              <a:t> – </a:t>
            </a:r>
            <a:r>
              <a:rPr lang="en-US" dirty="0">
                <a:sym typeface="Wingdings" panose="05000000000000000000" pitchFamily="2" charset="2"/>
              </a:rPr>
              <a:t>13</a:t>
            </a:r>
            <a:endParaRPr lang="pl-PL" dirty="0">
              <a:cs typeface="Arial"/>
            </a:endParaRPr>
          </a:p>
          <a:p>
            <a:pPr lvl="1"/>
            <a:r>
              <a:rPr lang="en-CA" dirty="0">
                <a:sym typeface="Wingdings" panose="05000000000000000000" pitchFamily="2" charset="2"/>
              </a:rPr>
              <a:t>Baseball (188)</a:t>
            </a:r>
            <a:endParaRPr lang="en-CA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11U - </a:t>
            </a:r>
            <a:r>
              <a:rPr lang="en-US" dirty="0">
                <a:sym typeface="Wingdings" panose="05000000000000000000" pitchFamily="2" charset="2"/>
              </a:rPr>
              <a:t>87</a:t>
            </a:r>
            <a:r>
              <a:rPr lang="pl-PL" dirty="0">
                <a:sym typeface="Wingdings" panose="05000000000000000000" pitchFamily="2" charset="2"/>
              </a:rPr>
              <a:t>   </a:t>
            </a:r>
            <a:endParaRPr lang="pl-PL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13U - </a:t>
            </a:r>
            <a:r>
              <a:rPr lang="en-US" dirty="0">
                <a:sym typeface="Wingdings" panose="05000000000000000000" pitchFamily="2" charset="2"/>
              </a:rPr>
              <a:t>39</a:t>
            </a:r>
            <a:endParaRPr lang="pl-PL" dirty="0">
              <a:cs typeface="Arial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15U - </a:t>
            </a:r>
            <a:r>
              <a:rPr lang="en-US" dirty="0">
                <a:sym typeface="Wingdings" panose="05000000000000000000" pitchFamily="2" charset="2"/>
              </a:rPr>
              <a:t>31</a:t>
            </a:r>
            <a:endParaRPr lang="pl-PL" dirty="0">
              <a:cs typeface="Arial" panose="020B0604020202020204"/>
            </a:endParaRPr>
          </a:p>
          <a:p>
            <a:pPr lvl="2"/>
            <a:r>
              <a:rPr lang="pl-PL" dirty="0">
                <a:sym typeface="Wingdings" panose="05000000000000000000" pitchFamily="2" charset="2"/>
              </a:rPr>
              <a:t>18U - </a:t>
            </a:r>
            <a:r>
              <a:rPr lang="en-US" dirty="0">
                <a:sym typeface="Wingdings" panose="05000000000000000000" pitchFamily="2" charset="2"/>
              </a:rPr>
              <a:t>28</a:t>
            </a:r>
            <a:endParaRPr lang="pl-PL" dirty="0">
              <a:cs typeface="Arial" panose="020B0604020202020204"/>
            </a:endParaRPr>
          </a:p>
          <a:p>
            <a:pPr lvl="1"/>
            <a:r>
              <a:rPr lang="en-CA" b="1" u="sng" dirty="0"/>
              <a:t>470 Players Total</a:t>
            </a:r>
            <a:endParaRPr lang="en-CA" sz="2000" b="1" u="sng" dirty="0"/>
          </a:p>
          <a:p>
            <a:pPr lvl="1"/>
            <a:endParaRPr lang="en-US" sz="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31EA7C-7EB4-4126-80F4-CF5F76860BE4}"/>
              </a:ext>
            </a:extLst>
          </p:cNvPr>
          <p:cNvSpPr txBox="1">
            <a:spLocks/>
          </p:cNvSpPr>
          <p:nvPr/>
        </p:nvSpPr>
        <p:spPr>
          <a:xfrm>
            <a:off x="6366206" y="2044438"/>
            <a:ext cx="5179087" cy="2009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CA" sz="2200" dirty="0"/>
              <a:t>Other Programs:</a:t>
            </a:r>
          </a:p>
          <a:p>
            <a:pPr lvl="1">
              <a:lnSpc>
                <a:spcPct val="70000"/>
              </a:lnSpc>
            </a:pPr>
            <a:r>
              <a:rPr lang="en-CA" sz="1900" dirty="0"/>
              <a:t>Umpire Bootcamp – 16</a:t>
            </a:r>
          </a:p>
          <a:p>
            <a:pPr lvl="1">
              <a:lnSpc>
                <a:spcPct val="70000"/>
              </a:lnSpc>
            </a:pPr>
            <a:r>
              <a:rPr lang="en-CA" sz="1900" dirty="0"/>
              <a:t>Coaching Applications - 29</a:t>
            </a:r>
          </a:p>
          <a:p>
            <a:pPr lvl="1">
              <a:lnSpc>
                <a:spcPct val="70000"/>
              </a:lnSpc>
            </a:pPr>
            <a:r>
              <a:rPr lang="en-CA" sz="1900" dirty="0"/>
              <a:t>Fall Ball – 112</a:t>
            </a:r>
          </a:p>
          <a:p>
            <a:pPr lvl="1">
              <a:lnSpc>
                <a:spcPct val="70000"/>
              </a:lnSpc>
            </a:pPr>
            <a:r>
              <a:rPr lang="en-CA" sz="1900" dirty="0">
                <a:cs typeface="Arial"/>
              </a:rPr>
              <a:t>Pre-School Fundamentals – 15</a:t>
            </a:r>
          </a:p>
          <a:p>
            <a:pPr lvl="1">
              <a:lnSpc>
                <a:spcPct val="70000"/>
              </a:lnSpc>
            </a:pPr>
            <a:r>
              <a:rPr lang="en-CA" sz="1900" dirty="0">
                <a:cs typeface="Arial"/>
              </a:rPr>
              <a:t>Winter Baseball Camp - 36</a:t>
            </a:r>
          </a:p>
          <a:p>
            <a:pPr lvl="1">
              <a:lnSpc>
                <a:spcPct val="70000"/>
              </a:lnSpc>
            </a:pPr>
            <a:endParaRPr lang="en-CA" sz="2200" dirty="0"/>
          </a:p>
          <a:p>
            <a:endParaRPr lang="en-CA" dirty="0"/>
          </a:p>
        </p:txBody>
      </p:sp>
      <p:pic>
        <p:nvPicPr>
          <p:cNvPr id="6146" name="Picture 2" descr="free printable baseball bat - Clip Art Library">
            <a:extLst>
              <a:ext uri="{FF2B5EF4-FFF2-40B4-BE49-F238E27FC236}">
                <a16:creationId xmlns:a16="http://schemas.microsoft.com/office/drawing/2014/main" id="{4BEE10FE-422E-4C56-A5CE-090DE12B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48" y="4054413"/>
            <a:ext cx="3743552" cy="2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0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2022 Highlights</a:t>
            </a:r>
            <a:endParaRPr lang="en-US" sz="5400" dirty="0">
              <a:latin typeface="+mj-lt"/>
              <a:ea typeface="+mj-ea"/>
              <a:cs typeface="Arial"/>
            </a:endParaRPr>
          </a:p>
        </p:txBody>
      </p:sp>
      <p:sp>
        <p:nvSpPr>
          <p:cNvPr id="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0F69EA-86CD-4F2F-96C4-46496CF605C2}"/>
              </a:ext>
            </a:extLst>
          </p:cNvPr>
          <p:cNvSpPr txBox="1">
            <a:spLocks/>
          </p:cNvSpPr>
          <p:nvPr/>
        </p:nvSpPr>
        <p:spPr>
          <a:xfrm>
            <a:off x="572492" y="2071315"/>
            <a:ext cx="7428507" cy="454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Added 2</a:t>
            </a:r>
            <a:r>
              <a:rPr lang="en-US" sz="2400" baseline="30000" dirty="0"/>
              <a:t>nd</a:t>
            </a:r>
            <a:r>
              <a:rPr lang="en-US" sz="2400" dirty="0"/>
              <a:t> 11U AA Team &amp; 2</a:t>
            </a:r>
            <a:r>
              <a:rPr lang="en-US" sz="2400" baseline="30000" dirty="0"/>
              <a:t>nd</a:t>
            </a:r>
            <a:r>
              <a:rPr lang="en-US" sz="2400" dirty="0"/>
              <a:t> 13U A Teams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REP Softball had most teams ever registered for GPLS 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Fall Baseball for all levels including 9U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Coach selected to Girl’s 14U Team Alberta &amp; Won Westerns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Won U15B Provincials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Won 11UAA Provincial Silver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Variety of Tournament Golds, Silvers &amp; Bronzes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Fielded 9 9U Teams with 2 teams of all girls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Pre-School Fundamentals offered for the first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Purchased New Softball Uniforms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Soft launch of 9U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Organized Big Summer Swing Baseball Tournament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Hosted 11UAA, U15B, 18UAA Provincials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Softball was part of the new CASL League</a:t>
            </a:r>
          </a:p>
          <a:p>
            <a:pPr marL="342900" indent="-342900"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  <a:p>
            <a:pPr marL="342900" indent="-342900"/>
            <a:endParaRPr lang="en-US" sz="2400" dirty="0">
              <a:cs typeface="Arial"/>
            </a:endParaRPr>
          </a:p>
          <a:p>
            <a:pPr lvl="1"/>
            <a:endParaRPr lang="en-US" sz="2000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106" name="Picture 10" descr="Hand drawn doodle baseball glove cartoon style Vector Image">
            <a:extLst>
              <a:ext uri="{FF2B5EF4-FFF2-40B4-BE49-F238E27FC236}">
                <a16:creationId xmlns:a16="http://schemas.microsoft.com/office/drawing/2014/main" id="{B97A813F-9067-4972-B204-109E1EC02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" b="13679"/>
          <a:stretch/>
        </p:blipFill>
        <p:spPr bwMode="auto">
          <a:xfrm>
            <a:off x="7649949" y="2071316"/>
            <a:ext cx="3941064" cy="36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6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-54429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Treasurer’s Report</a:t>
            </a:r>
            <a:endParaRPr lang="en-CA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22BE5-B335-4084-8304-A51044B1E631}"/>
              </a:ext>
            </a:extLst>
          </p:cNvPr>
          <p:cNvSpPr txBox="1"/>
          <p:nvPr/>
        </p:nvSpPr>
        <p:spPr>
          <a:xfrm>
            <a:off x="1007017" y="1245691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Income Statement  01/01/2022 to 12/31/2022</a:t>
            </a:r>
            <a:endParaRPr lang="en-CA" b="1" dirty="0"/>
          </a:p>
        </p:txBody>
      </p:sp>
      <p:pic>
        <p:nvPicPr>
          <p:cNvPr id="9" name="Picture 9" descr="A picture containing text, calculator&#10;&#10;Description automatically generated">
            <a:extLst>
              <a:ext uri="{FF2B5EF4-FFF2-40B4-BE49-F238E27FC236}">
                <a16:creationId xmlns:a16="http://schemas.microsoft.com/office/drawing/2014/main" id="{4BDC9F67-2388-4941-9240-80A2AD50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3" y="5311363"/>
            <a:ext cx="1221200" cy="1221200"/>
          </a:xfrm>
          <a:prstGeom prst="rect">
            <a:avLst/>
          </a:prstGeom>
        </p:spPr>
      </p:pic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9F825C-F0B3-9935-1B66-B5E61AAA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59" y="2097142"/>
            <a:ext cx="2743200" cy="186424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E5A887E2-F885-17EF-EB73-57736F254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700" y="2021175"/>
            <a:ext cx="2673090" cy="45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5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0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Fundraising for 2023</a:t>
            </a:r>
            <a:endParaRPr lang="en-CA" sz="4400" dirty="0"/>
          </a:p>
        </p:txBody>
      </p:sp>
      <p:pic>
        <p:nvPicPr>
          <p:cNvPr id="8194" name="Picture 2" descr="Store Item: 6 Raffle Tickets - Cfce 11th Annual Golf Tournament">
            <a:extLst>
              <a:ext uri="{FF2B5EF4-FFF2-40B4-BE49-F238E27FC236}">
                <a16:creationId xmlns:a16="http://schemas.microsoft.com/office/drawing/2014/main" id="{6B24243F-E568-468A-8EEC-A7D39183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76" y="161913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8" name="TextBox 1">
            <a:extLst>
              <a:ext uri="{FF2B5EF4-FFF2-40B4-BE49-F238E27FC236}">
                <a16:creationId xmlns:a16="http://schemas.microsoft.com/office/drawing/2014/main" id="{59E144C5-E4A6-4148-A599-E2195666D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874398"/>
              </p:ext>
            </p:extLst>
          </p:nvPr>
        </p:nvGraphicFramePr>
        <p:xfrm>
          <a:off x="1000461" y="1194099"/>
          <a:ext cx="8307312" cy="520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548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Plans for 2023</a:t>
            </a:r>
            <a:endParaRPr lang="en-CA" sz="4400" dirty="0">
              <a:cs typeface="Arial" panose="020B060402020202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16762-C3CF-4F33-A860-66C01CB1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50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CA" dirty="0"/>
              <a:t>Booked space at the Dome for 2023 Try Outs</a:t>
            </a:r>
          </a:p>
          <a:p>
            <a:r>
              <a:rPr lang="en-CA" dirty="0"/>
              <a:t>Offering ‘A’ Softball for the 1</a:t>
            </a:r>
            <a:r>
              <a:rPr lang="en-CA" baseline="30000" dirty="0"/>
              <a:t>st</a:t>
            </a:r>
            <a:r>
              <a:rPr lang="en-CA" dirty="0"/>
              <a:t> Time</a:t>
            </a:r>
          </a:p>
          <a:p>
            <a:r>
              <a:rPr lang="en-CA" dirty="0"/>
              <a:t>Revamping 9U Program</a:t>
            </a:r>
          </a:p>
          <a:p>
            <a:r>
              <a:rPr lang="en-CA" dirty="0"/>
              <a:t>Baseball Winter Camps (Late December – Mid February)</a:t>
            </a:r>
            <a:endParaRPr lang="en-CA" dirty="0">
              <a:cs typeface="Arial"/>
            </a:endParaRPr>
          </a:p>
          <a:p>
            <a:r>
              <a:rPr lang="en-CA" dirty="0"/>
              <a:t>Continued Equipment Purchases &amp; Repairs</a:t>
            </a:r>
          </a:p>
          <a:p>
            <a:r>
              <a:rPr lang="en-CA" dirty="0"/>
              <a:t>Baseball Umpire Development Bootcamp</a:t>
            </a:r>
            <a:endParaRPr lang="en-CA" dirty="0">
              <a:cs typeface="Arial"/>
            </a:endParaRPr>
          </a:p>
          <a:p>
            <a:r>
              <a:rPr lang="en-CA" dirty="0"/>
              <a:t>Planning for 2nd set of jerseys for AA Mariners</a:t>
            </a:r>
          </a:p>
          <a:p>
            <a:r>
              <a:rPr lang="en-CA" dirty="0">
                <a:cs typeface="Arial"/>
              </a:rPr>
              <a:t>Big Summer Swing Tournament </a:t>
            </a:r>
          </a:p>
          <a:p>
            <a:pPr lvl="1"/>
            <a:r>
              <a:rPr lang="en-CA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  <a:cs typeface="Arial"/>
              </a:rPr>
              <a:t>Baseball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tournament, player skills competition, games, prizes and special guests featured from within our community</a:t>
            </a:r>
          </a:p>
          <a:p>
            <a:r>
              <a:rPr lang="en-CA" dirty="0">
                <a:cs typeface="Arial"/>
              </a:rPr>
              <a:t>Digital Pitch Count &amp; Scoreboard </a:t>
            </a:r>
          </a:p>
          <a:p>
            <a:r>
              <a:rPr lang="en-CA" dirty="0">
                <a:cs typeface="Arial"/>
              </a:rPr>
              <a:t>Purchase Drop Down Nets for Curling Rink (Pending Community Spirit Grant)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E2DD6-6767-4645-8190-FBCE6606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0" y="529864"/>
            <a:ext cx="3857625" cy="10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BA9E2-C86F-43F3-8AB9-3F6A5DB62AFD}"/>
              </a:ext>
            </a:extLst>
          </p:cNvPr>
          <p:cNvSpPr/>
          <p:nvPr/>
        </p:nvSpPr>
        <p:spPr>
          <a:xfrm>
            <a:off x="0" y="0"/>
            <a:ext cx="12246429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FC5C5-A2D2-44F9-BB55-AC3D7A6A6B6A}"/>
              </a:ext>
            </a:extLst>
          </p:cNvPr>
          <p:cNvSpPr txBox="1"/>
          <p:nvPr/>
        </p:nvSpPr>
        <p:spPr>
          <a:xfrm>
            <a:off x="390525" y="238125"/>
            <a:ext cx="110721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>
                <a:cs typeface="Arial"/>
              </a:rPr>
              <a:t>Policies &amp; Bylaws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C49E-26BD-4D82-8B15-4584EE9E0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691"/>
            <a:ext cx="11353800" cy="4931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Engaged a lawyer to review &amp; revise existing Policies &amp; Bylaws</a:t>
            </a:r>
          </a:p>
          <a:p>
            <a:r>
              <a:rPr lang="en-CA" dirty="0"/>
              <a:t>These were shared with all 2022 members prior to the meeting</a:t>
            </a:r>
          </a:p>
          <a:p>
            <a:r>
              <a:rPr lang="en-US" dirty="0"/>
              <a:t>Posted on the SLMBA Website</a:t>
            </a:r>
          </a:p>
          <a:p>
            <a:r>
              <a:rPr lang="en-US" dirty="0"/>
              <a:t>Need a motion to pass the new Policies &amp; Bylaws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Sylvan Lake Minor Ball">
            <a:extLst>
              <a:ext uri="{FF2B5EF4-FFF2-40B4-BE49-F238E27FC236}">
                <a16:creationId xmlns:a16="http://schemas.microsoft.com/office/drawing/2014/main" id="{87FA8115-6319-427E-2ED4-24F12479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9" y="403383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27ACF0-2489-400E-BCC1-49589A98F17C}" vid="{9E20ABE0-EEDA-4F0D-A042-9A6C3C3797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1059</Words>
  <Application>Microsoft Office PowerPoint</Application>
  <PresentationFormat>Widescreen</PresentationFormat>
  <Paragraphs>226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Softball 'A' GPLS Program</vt:lpstr>
      <vt:lpstr>PowerPoint Presentation</vt:lpstr>
      <vt:lpstr>PowerPoint Presentation</vt:lpstr>
      <vt:lpstr>Draw for Free Registration 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Darbel</dc:creator>
  <cp:lastModifiedBy>Dave Darbel</cp:lastModifiedBy>
  <cp:revision>435</cp:revision>
  <dcterms:created xsi:type="dcterms:W3CDTF">2020-11-29T16:11:04Z</dcterms:created>
  <dcterms:modified xsi:type="dcterms:W3CDTF">2025-09-25T15:26:47Z</dcterms:modified>
</cp:coreProperties>
</file>