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4" r:id="rId4"/>
    <p:sldId id="258" r:id="rId5"/>
    <p:sldId id="285" r:id="rId6"/>
    <p:sldId id="272" r:id="rId7"/>
    <p:sldId id="275" r:id="rId8"/>
    <p:sldId id="263" r:id="rId9"/>
    <p:sldId id="264" r:id="rId10"/>
    <p:sldId id="267" r:id="rId11"/>
    <p:sldId id="262" r:id="rId12"/>
    <p:sldId id="286" r:id="rId13"/>
    <p:sldId id="287" r:id="rId14"/>
    <p:sldId id="288" r:id="rId15"/>
    <p:sldId id="269" r:id="rId16"/>
    <p:sldId id="289" r:id="rId17"/>
    <p:sldId id="270" r:id="rId18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69B3BC"/>
    <a:srgbClr val="00214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1B0C0C-B39E-416C-B75D-695180C01577}" v="175" dt="2024-01-16T15:35:12.860"/>
    <p1510:client id="{DFFE8FF9-3C91-4955-B16F-1532F7F0280D}" v="3" dt="2024-01-17T01:47:56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77453" autoAdjust="0"/>
  </p:normalViewPr>
  <p:slideViewPr>
    <p:cSldViewPr snapToGrid="0">
      <p:cViewPr varScale="1">
        <p:scale>
          <a:sx n="85" d="100"/>
          <a:sy n="85" d="100"/>
        </p:scale>
        <p:origin x="6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EE126-2938-4E05-A1C7-5BA8B3783D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104D33-B2BD-4E8D-A7DE-564FA995F5FB}">
      <dgm:prSet/>
      <dgm:spPr>
        <a:solidFill>
          <a:srgbClr val="33CCCC"/>
        </a:solidFill>
      </dgm:spPr>
      <dgm:t>
        <a:bodyPr/>
        <a:lstStyle/>
        <a:p>
          <a:pPr rtl="0"/>
          <a:r>
            <a:rPr lang="en-US" dirty="0">
              <a:latin typeface="Arial" panose="020B0604020202020204"/>
            </a:rPr>
            <a:t>Raffle </a:t>
          </a:r>
          <a:endParaRPr lang="en-US" dirty="0"/>
        </a:p>
      </dgm:t>
    </dgm:pt>
    <dgm:pt modelId="{AE24340C-B6EC-4734-B4F3-303C80085431}" type="parTrans" cxnId="{DD37685C-EF41-44ED-A53F-78EFDE2D630F}">
      <dgm:prSet/>
      <dgm:spPr/>
      <dgm:t>
        <a:bodyPr/>
        <a:lstStyle/>
        <a:p>
          <a:endParaRPr lang="en-US"/>
        </a:p>
      </dgm:t>
    </dgm:pt>
    <dgm:pt modelId="{DB71FC74-064F-4158-857D-24F382021BE0}" type="sibTrans" cxnId="{DD37685C-EF41-44ED-A53F-78EFDE2D630F}">
      <dgm:prSet/>
      <dgm:spPr/>
      <dgm:t>
        <a:bodyPr/>
        <a:lstStyle/>
        <a:p>
          <a:endParaRPr lang="en-US"/>
        </a:p>
      </dgm:t>
    </dgm:pt>
    <dgm:pt modelId="{72A8CE9D-1B70-49DB-82DD-C8F99CAD65FE}">
      <dgm:prSet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Approx</a:t>
          </a:r>
          <a:r>
            <a:rPr lang="en-US" dirty="0"/>
            <a:t>. 5000 Tickets Printed</a:t>
          </a:r>
        </a:p>
      </dgm:t>
    </dgm:pt>
    <dgm:pt modelId="{B152C636-A29F-4EC6-B36C-6D563485ED80}" type="parTrans" cxnId="{612429F3-ED0B-4B00-A7F6-9905EB19D70F}">
      <dgm:prSet/>
      <dgm:spPr/>
      <dgm:t>
        <a:bodyPr/>
        <a:lstStyle/>
        <a:p>
          <a:endParaRPr lang="en-US"/>
        </a:p>
      </dgm:t>
    </dgm:pt>
    <dgm:pt modelId="{889321FF-F507-498A-B55D-F8CDC94967BB}" type="sibTrans" cxnId="{612429F3-ED0B-4B00-A7F6-9905EB19D70F}">
      <dgm:prSet/>
      <dgm:spPr/>
      <dgm:t>
        <a:bodyPr/>
        <a:lstStyle/>
        <a:p>
          <a:endParaRPr lang="en-US"/>
        </a:p>
      </dgm:t>
    </dgm:pt>
    <dgm:pt modelId="{818F7533-40E7-4F22-B5B7-AA2EBDFE3683}">
      <dgm:prSet/>
      <dgm:spPr/>
      <dgm:t>
        <a:bodyPr/>
        <a:lstStyle/>
        <a:p>
          <a:r>
            <a:rPr lang="en-US" dirty="0"/>
            <a:t>$10/ticket</a:t>
          </a:r>
        </a:p>
      </dgm:t>
    </dgm:pt>
    <dgm:pt modelId="{37AAF11E-6041-4D2A-B393-BB753876E861}" type="parTrans" cxnId="{3BE3262A-0948-4420-923F-E205F6BB1379}">
      <dgm:prSet/>
      <dgm:spPr/>
      <dgm:t>
        <a:bodyPr/>
        <a:lstStyle/>
        <a:p>
          <a:endParaRPr lang="en-US"/>
        </a:p>
      </dgm:t>
    </dgm:pt>
    <dgm:pt modelId="{E07CB8B4-0C95-4AA2-9F98-E2443AA2FA0C}" type="sibTrans" cxnId="{3BE3262A-0948-4420-923F-E205F6BB1379}">
      <dgm:prSet/>
      <dgm:spPr/>
      <dgm:t>
        <a:bodyPr/>
        <a:lstStyle/>
        <a:p>
          <a:endParaRPr lang="en-US"/>
        </a:p>
      </dgm:t>
    </dgm:pt>
    <dgm:pt modelId="{9DD9CDD3-95A5-4E9E-A418-067281B2A8A2}">
      <dgm:prSet/>
      <dgm:spPr/>
      <dgm:t>
        <a:bodyPr/>
        <a:lstStyle/>
        <a:p>
          <a:r>
            <a:rPr lang="en-US" dirty="0"/>
            <a:t>Prizes:</a:t>
          </a:r>
        </a:p>
      </dgm:t>
    </dgm:pt>
    <dgm:pt modelId="{F95E67C1-3661-4767-94C7-C141EFCC2359}" type="parTrans" cxnId="{E6F25659-AF53-4A8B-88CD-3DFF509D608C}">
      <dgm:prSet/>
      <dgm:spPr/>
      <dgm:t>
        <a:bodyPr/>
        <a:lstStyle/>
        <a:p>
          <a:endParaRPr lang="en-US"/>
        </a:p>
      </dgm:t>
    </dgm:pt>
    <dgm:pt modelId="{554F9547-D967-4B40-B8C3-53A3BC9562D9}" type="sibTrans" cxnId="{E6F25659-AF53-4A8B-88CD-3DFF509D608C}">
      <dgm:prSet/>
      <dgm:spPr/>
      <dgm:t>
        <a:bodyPr/>
        <a:lstStyle/>
        <a:p>
          <a:endParaRPr lang="en-US"/>
        </a:p>
      </dgm:t>
    </dgm:pt>
    <dgm:pt modelId="{7F3E4A32-D119-4D46-B30D-E877B3DFD926}">
      <dgm:prSet/>
      <dgm:spPr/>
      <dgm:t>
        <a:bodyPr/>
        <a:lstStyle/>
        <a:p>
          <a:r>
            <a:rPr lang="en-US" dirty="0"/>
            <a:t>1st Prize: $10,000</a:t>
          </a:r>
        </a:p>
      </dgm:t>
    </dgm:pt>
    <dgm:pt modelId="{DE80A7F2-1508-42C1-90B8-A164B30B1700}" type="parTrans" cxnId="{D2B17F72-8AF7-483F-9F0D-33730DFCF2B3}">
      <dgm:prSet/>
      <dgm:spPr/>
      <dgm:t>
        <a:bodyPr/>
        <a:lstStyle/>
        <a:p>
          <a:endParaRPr lang="en-US"/>
        </a:p>
      </dgm:t>
    </dgm:pt>
    <dgm:pt modelId="{758CD280-D348-4B1F-B2BB-3EF159219B70}" type="sibTrans" cxnId="{D2B17F72-8AF7-483F-9F0D-33730DFCF2B3}">
      <dgm:prSet/>
      <dgm:spPr/>
      <dgm:t>
        <a:bodyPr/>
        <a:lstStyle/>
        <a:p>
          <a:endParaRPr lang="en-US"/>
        </a:p>
      </dgm:t>
    </dgm:pt>
    <dgm:pt modelId="{61F903F9-71AF-493E-BC05-183E1335A668}">
      <dgm:prSet/>
      <dgm:spPr/>
      <dgm:t>
        <a:bodyPr/>
        <a:lstStyle/>
        <a:p>
          <a:r>
            <a:rPr lang="en-US" dirty="0"/>
            <a:t>2</a:t>
          </a:r>
          <a:r>
            <a:rPr lang="en-US" baseline="30000" dirty="0"/>
            <a:t>nd</a:t>
          </a:r>
          <a:r>
            <a:rPr lang="en-US" dirty="0"/>
            <a:t> Prize: $5,000</a:t>
          </a:r>
        </a:p>
      </dgm:t>
    </dgm:pt>
    <dgm:pt modelId="{583C6B7C-7A62-4328-9BDB-F0838BE25058}" type="parTrans" cxnId="{AF8BDEDE-C938-487F-A8BD-DDAF5D5C0ED2}">
      <dgm:prSet/>
      <dgm:spPr/>
      <dgm:t>
        <a:bodyPr/>
        <a:lstStyle/>
        <a:p>
          <a:endParaRPr lang="en-US"/>
        </a:p>
      </dgm:t>
    </dgm:pt>
    <dgm:pt modelId="{351834CC-5969-4CBA-83EF-F261096F6FDC}" type="sibTrans" cxnId="{AF8BDEDE-C938-487F-A8BD-DDAF5D5C0ED2}">
      <dgm:prSet/>
      <dgm:spPr/>
      <dgm:t>
        <a:bodyPr/>
        <a:lstStyle/>
        <a:p>
          <a:endParaRPr lang="en-US"/>
        </a:p>
      </dgm:t>
    </dgm:pt>
    <dgm:pt modelId="{267BEB11-04AC-4826-BEF5-0C01866267C6}">
      <dgm:prSet/>
      <dgm:spPr/>
      <dgm:t>
        <a:bodyPr/>
        <a:lstStyle/>
        <a:p>
          <a:r>
            <a:rPr lang="en-US" dirty="0"/>
            <a:t>3</a:t>
          </a:r>
          <a:r>
            <a:rPr lang="en-US" baseline="30000" dirty="0"/>
            <a:t>rd</a:t>
          </a:r>
          <a:r>
            <a:rPr lang="en-US" dirty="0"/>
            <a:t> Prize: $2,500</a:t>
          </a:r>
        </a:p>
      </dgm:t>
    </dgm:pt>
    <dgm:pt modelId="{422C95BE-333C-45B5-B51D-F835E25F85F5}" type="parTrans" cxnId="{22AF3529-CC24-4A7D-9BFD-A071F28200E2}">
      <dgm:prSet/>
      <dgm:spPr/>
      <dgm:t>
        <a:bodyPr/>
        <a:lstStyle/>
        <a:p>
          <a:endParaRPr lang="en-US"/>
        </a:p>
      </dgm:t>
    </dgm:pt>
    <dgm:pt modelId="{C41810E0-D768-46C2-B2EA-2BC468264244}" type="sibTrans" cxnId="{22AF3529-CC24-4A7D-9BFD-A071F28200E2}">
      <dgm:prSet/>
      <dgm:spPr/>
      <dgm:t>
        <a:bodyPr/>
        <a:lstStyle/>
        <a:p>
          <a:endParaRPr lang="en-US"/>
        </a:p>
      </dgm:t>
    </dgm:pt>
    <dgm:pt modelId="{A34674E4-01AD-4D12-AF65-AAE702E5C179}">
      <dgm:prSet/>
      <dgm:spPr/>
      <dgm:t>
        <a:bodyPr/>
        <a:lstStyle/>
        <a:p>
          <a:r>
            <a:rPr lang="en-US" dirty="0"/>
            <a:t>Revenue to </a:t>
          </a:r>
          <a:r>
            <a:rPr lang="en-US" dirty="0">
              <a:latin typeface="Tenorite"/>
            </a:rPr>
            <a:t>SLBMA</a:t>
          </a:r>
          <a:r>
            <a:rPr lang="en-US" dirty="0"/>
            <a:t> if Sold Out: $32,750</a:t>
          </a:r>
        </a:p>
      </dgm:t>
    </dgm:pt>
    <dgm:pt modelId="{A676DAF5-29DE-45D6-9ED6-DEE4A763BA7A}" type="parTrans" cxnId="{9D61CE65-CE60-4D47-97C2-E0631CF53979}">
      <dgm:prSet/>
      <dgm:spPr/>
      <dgm:t>
        <a:bodyPr/>
        <a:lstStyle/>
        <a:p>
          <a:endParaRPr lang="en-US"/>
        </a:p>
      </dgm:t>
    </dgm:pt>
    <dgm:pt modelId="{E450FEF2-C8CC-447E-A946-187010B07E7B}" type="sibTrans" cxnId="{9D61CE65-CE60-4D47-97C2-E0631CF53979}">
      <dgm:prSet/>
      <dgm:spPr/>
      <dgm:t>
        <a:bodyPr/>
        <a:lstStyle/>
        <a:p>
          <a:endParaRPr lang="en-US"/>
        </a:p>
      </dgm:t>
    </dgm:pt>
    <dgm:pt modelId="{37AD7F24-22DB-487E-A2A8-D941F7E7299D}">
      <dgm:prSet/>
      <dgm:spPr/>
      <dgm:t>
        <a:bodyPr/>
        <a:lstStyle/>
        <a:p>
          <a:r>
            <a:rPr lang="en-US" dirty="0"/>
            <a:t>Draw Date:  June/July* TBD</a:t>
          </a:r>
        </a:p>
      </dgm:t>
    </dgm:pt>
    <dgm:pt modelId="{B7DF0091-846C-44FC-BB2D-CC43DD76BE79}" type="parTrans" cxnId="{61289C6C-5D8B-4300-8F65-FA5CF7553E57}">
      <dgm:prSet/>
      <dgm:spPr/>
      <dgm:t>
        <a:bodyPr/>
        <a:lstStyle/>
        <a:p>
          <a:endParaRPr lang="en-US"/>
        </a:p>
      </dgm:t>
    </dgm:pt>
    <dgm:pt modelId="{01EF4FB2-8D89-4167-808C-761E354154DE}" type="sibTrans" cxnId="{61289C6C-5D8B-4300-8F65-FA5CF7553E57}">
      <dgm:prSet/>
      <dgm:spPr/>
      <dgm:t>
        <a:bodyPr/>
        <a:lstStyle/>
        <a:p>
          <a:endParaRPr lang="en-US"/>
        </a:p>
      </dgm:t>
    </dgm:pt>
    <dgm:pt modelId="{10A4B58F-FFCB-43F3-AA7A-C97C00CB563B}">
      <dgm:prSet phldr="0"/>
      <dgm:spPr/>
      <dgm:t>
        <a:bodyPr/>
        <a:lstStyle/>
        <a:p>
          <a:r>
            <a:rPr lang="en-US" dirty="0">
              <a:latin typeface="Arial" panose="020B0604020202020204"/>
            </a:rPr>
            <a:t>Casino</a:t>
          </a:r>
        </a:p>
      </dgm:t>
    </dgm:pt>
    <dgm:pt modelId="{91EB8157-8809-48D7-9898-26998BA386C0}" type="parTrans" cxnId="{FE3394B0-6D0E-4093-B74E-94CB045281C9}">
      <dgm:prSet/>
      <dgm:spPr/>
      <dgm:t>
        <a:bodyPr/>
        <a:lstStyle/>
        <a:p>
          <a:endParaRPr lang="en-US"/>
        </a:p>
      </dgm:t>
    </dgm:pt>
    <dgm:pt modelId="{DAA7CA18-C247-477F-A558-639C17C672E0}" type="sibTrans" cxnId="{FE3394B0-6D0E-4093-B74E-94CB045281C9}">
      <dgm:prSet/>
      <dgm:spPr/>
      <dgm:t>
        <a:bodyPr/>
        <a:lstStyle/>
        <a:p>
          <a:endParaRPr lang="en-US"/>
        </a:p>
      </dgm:t>
    </dgm:pt>
    <dgm:pt modelId="{0FE163A7-DE87-4EF4-945C-73052BF776BE}">
      <dgm:prSet phldr="0" custT="1"/>
      <dgm:spPr/>
      <dgm:t>
        <a:bodyPr/>
        <a:lstStyle/>
        <a:p>
          <a:pPr rtl="0"/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Waiting for Next Casino Information (2025?)</a:t>
          </a:r>
        </a:p>
      </dgm:t>
    </dgm:pt>
    <dgm:pt modelId="{9A1E0450-65A8-4E71-85F9-774E74F898F1}" type="parTrans" cxnId="{CA3B865C-9350-4D50-9239-C0CA43792544}">
      <dgm:prSet/>
      <dgm:spPr/>
      <dgm:t>
        <a:bodyPr/>
        <a:lstStyle/>
        <a:p>
          <a:endParaRPr lang="en-US"/>
        </a:p>
      </dgm:t>
    </dgm:pt>
    <dgm:pt modelId="{5D5A8A14-3D53-4B73-A2CD-817C8EAF7065}" type="sibTrans" cxnId="{CA3B865C-9350-4D50-9239-C0CA43792544}">
      <dgm:prSet/>
      <dgm:spPr/>
      <dgm:t>
        <a:bodyPr/>
        <a:lstStyle/>
        <a:p>
          <a:endParaRPr lang="en-US"/>
        </a:p>
      </dgm:t>
    </dgm:pt>
    <dgm:pt modelId="{BBD2583E-D584-47CD-ABC6-BBC7F14F38FC}" type="pres">
      <dgm:prSet presAssocID="{197EE126-2938-4E05-A1C7-5BA8B3783DC4}" presName="linear" presStyleCnt="0">
        <dgm:presLayoutVars>
          <dgm:animLvl val="lvl"/>
          <dgm:resizeHandles val="exact"/>
        </dgm:presLayoutVars>
      </dgm:prSet>
      <dgm:spPr/>
    </dgm:pt>
    <dgm:pt modelId="{67A99153-8885-4C9C-A10B-CF204F71017F}" type="pres">
      <dgm:prSet presAssocID="{E4104D33-B2BD-4E8D-A7DE-564FA995F5F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C225A14-2DAB-490C-B632-2D9FB9F8A718}" type="pres">
      <dgm:prSet presAssocID="{E4104D33-B2BD-4E8D-A7DE-564FA995F5FB}" presName="childText" presStyleLbl="revTx" presStyleIdx="0" presStyleCnt="2">
        <dgm:presLayoutVars>
          <dgm:bulletEnabled val="1"/>
        </dgm:presLayoutVars>
      </dgm:prSet>
      <dgm:spPr/>
    </dgm:pt>
    <dgm:pt modelId="{3E8EAE1F-5A2B-49C4-8F63-78B5CC141187}" type="pres">
      <dgm:prSet presAssocID="{10A4B58F-FFCB-43F3-AA7A-C97C00CB563B}" presName="parentText" presStyleLbl="node1" presStyleIdx="1" presStyleCnt="2">
        <dgm:presLayoutVars>
          <dgm:chMax val="0"/>
          <dgm:bulletEnabled val="1"/>
        </dgm:presLayoutVars>
      </dgm:prSet>
      <dgm:spPr>
        <a:solidFill>
          <a:srgbClr val="33CCCC"/>
        </a:solidFill>
      </dgm:spPr>
    </dgm:pt>
    <dgm:pt modelId="{4D5B1794-6F26-415A-840B-5F80F275576F}" type="pres">
      <dgm:prSet presAssocID="{10A4B58F-FFCB-43F3-AA7A-C97C00CB563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F7F8402-26D0-4D97-BF20-DABF6F386B5D}" type="presOf" srcId="{0FE163A7-DE87-4EF4-945C-73052BF776BE}" destId="{4D5B1794-6F26-415A-840B-5F80F275576F}" srcOrd="0" destOrd="0" presId="urn:microsoft.com/office/officeart/2005/8/layout/vList2"/>
    <dgm:cxn modelId="{C8F33414-A1A5-4F9C-8CD4-60C918B965D7}" type="presOf" srcId="{72A8CE9D-1B70-49DB-82DD-C8F99CAD65FE}" destId="{9C225A14-2DAB-490C-B632-2D9FB9F8A718}" srcOrd="0" destOrd="0" presId="urn:microsoft.com/office/officeart/2005/8/layout/vList2"/>
    <dgm:cxn modelId="{37792327-5920-4C35-8B27-C23A1BBE4D37}" type="presOf" srcId="{197EE126-2938-4E05-A1C7-5BA8B3783DC4}" destId="{BBD2583E-D584-47CD-ABC6-BBC7F14F38FC}" srcOrd="0" destOrd="0" presId="urn:microsoft.com/office/officeart/2005/8/layout/vList2"/>
    <dgm:cxn modelId="{22AF3529-CC24-4A7D-9BFD-A071F28200E2}" srcId="{9DD9CDD3-95A5-4E9E-A418-067281B2A8A2}" destId="{267BEB11-04AC-4826-BEF5-0C01866267C6}" srcOrd="2" destOrd="0" parTransId="{422C95BE-333C-45B5-B51D-F835E25F85F5}" sibTransId="{C41810E0-D768-46C2-B2EA-2BC468264244}"/>
    <dgm:cxn modelId="{3BE3262A-0948-4420-923F-E205F6BB1379}" srcId="{E4104D33-B2BD-4E8D-A7DE-564FA995F5FB}" destId="{818F7533-40E7-4F22-B5B7-AA2EBDFE3683}" srcOrd="1" destOrd="0" parTransId="{37AAF11E-6041-4D2A-B393-BB753876E861}" sibTransId="{E07CB8B4-0C95-4AA2-9F98-E2443AA2FA0C}"/>
    <dgm:cxn modelId="{BD9BC83B-B6C0-462B-8EE5-E58C35614982}" type="presOf" srcId="{267BEB11-04AC-4826-BEF5-0C01866267C6}" destId="{9C225A14-2DAB-490C-B632-2D9FB9F8A718}" srcOrd="0" destOrd="5" presId="urn:microsoft.com/office/officeart/2005/8/layout/vList2"/>
    <dgm:cxn modelId="{DD37685C-EF41-44ED-A53F-78EFDE2D630F}" srcId="{197EE126-2938-4E05-A1C7-5BA8B3783DC4}" destId="{E4104D33-B2BD-4E8D-A7DE-564FA995F5FB}" srcOrd="0" destOrd="0" parTransId="{AE24340C-B6EC-4734-B4F3-303C80085431}" sibTransId="{DB71FC74-064F-4158-857D-24F382021BE0}"/>
    <dgm:cxn modelId="{CA3B865C-9350-4D50-9239-C0CA43792544}" srcId="{10A4B58F-FFCB-43F3-AA7A-C97C00CB563B}" destId="{0FE163A7-DE87-4EF4-945C-73052BF776BE}" srcOrd="0" destOrd="0" parTransId="{9A1E0450-65A8-4E71-85F9-774E74F898F1}" sibTransId="{5D5A8A14-3D53-4B73-A2CD-817C8EAF7065}"/>
    <dgm:cxn modelId="{9D61CE65-CE60-4D47-97C2-E0631CF53979}" srcId="{E4104D33-B2BD-4E8D-A7DE-564FA995F5FB}" destId="{A34674E4-01AD-4D12-AF65-AAE702E5C179}" srcOrd="3" destOrd="0" parTransId="{A676DAF5-29DE-45D6-9ED6-DEE4A763BA7A}" sibTransId="{E450FEF2-C8CC-447E-A946-187010B07E7B}"/>
    <dgm:cxn modelId="{8D7DD845-088E-420F-876B-57D9CF9F63EA}" type="presOf" srcId="{10A4B58F-FFCB-43F3-AA7A-C97C00CB563B}" destId="{3E8EAE1F-5A2B-49C4-8F63-78B5CC141187}" srcOrd="0" destOrd="0" presId="urn:microsoft.com/office/officeart/2005/8/layout/vList2"/>
    <dgm:cxn modelId="{61289C6C-5D8B-4300-8F65-FA5CF7553E57}" srcId="{E4104D33-B2BD-4E8D-A7DE-564FA995F5FB}" destId="{37AD7F24-22DB-487E-A2A8-D941F7E7299D}" srcOrd="4" destOrd="0" parTransId="{B7DF0091-846C-44FC-BB2D-CC43DD76BE79}" sibTransId="{01EF4FB2-8D89-4167-808C-761E354154DE}"/>
    <dgm:cxn modelId="{763C6051-8682-4F93-9620-576E4A61356B}" type="presOf" srcId="{9DD9CDD3-95A5-4E9E-A418-067281B2A8A2}" destId="{9C225A14-2DAB-490C-B632-2D9FB9F8A718}" srcOrd="0" destOrd="2" presId="urn:microsoft.com/office/officeart/2005/8/layout/vList2"/>
    <dgm:cxn modelId="{D2B17F72-8AF7-483F-9F0D-33730DFCF2B3}" srcId="{9DD9CDD3-95A5-4E9E-A418-067281B2A8A2}" destId="{7F3E4A32-D119-4D46-B30D-E877B3DFD926}" srcOrd="0" destOrd="0" parTransId="{DE80A7F2-1508-42C1-90B8-A164B30B1700}" sibTransId="{758CD280-D348-4B1F-B2BB-3EF159219B70}"/>
    <dgm:cxn modelId="{E6F25659-AF53-4A8B-88CD-3DFF509D608C}" srcId="{E4104D33-B2BD-4E8D-A7DE-564FA995F5FB}" destId="{9DD9CDD3-95A5-4E9E-A418-067281B2A8A2}" srcOrd="2" destOrd="0" parTransId="{F95E67C1-3661-4767-94C7-C141EFCC2359}" sibTransId="{554F9547-D967-4B40-B8C3-53A3BC9562D9}"/>
    <dgm:cxn modelId="{F325EC99-7467-474A-ADFB-44E4FF920D9F}" type="presOf" srcId="{37AD7F24-22DB-487E-A2A8-D941F7E7299D}" destId="{9C225A14-2DAB-490C-B632-2D9FB9F8A718}" srcOrd="0" destOrd="7" presId="urn:microsoft.com/office/officeart/2005/8/layout/vList2"/>
    <dgm:cxn modelId="{FE3394B0-6D0E-4093-B74E-94CB045281C9}" srcId="{197EE126-2938-4E05-A1C7-5BA8B3783DC4}" destId="{10A4B58F-FFCB-43F3-AA7A-C97C00CB563B}" srcOrd="1" destOrd="0" parTransId="{91EB8157-8809-48D7-9898-26998BA386C0}" sibTransId="{DAA7CA18-C247-477F-A558-639C17C672E0}"/>
    <dgm:cxn modelId="{50B718D3-F94F-4F2C-BADE-FB41AFA0A7DE}" type="presOf" srcId="{818F7533-40E7-4F22-B5B7-AA2EBDFE3683}" destId="{9C225A14-2DAB-490C-B632-2D9FB9F8A718}" srcOrd="0" destOrd="1" presId="urn:microsoft.com/office/officeart/2005/8/layout/vList2"/>
    <dgm:cxn modelId="{2EC1CDDB-2450-49DD-85FB-F03DCD096585}" type="presOf" srcId="{61F903F9-71AF-493E-BC05-183E1335A668}" destId="{9C225A14-2DAB-490C-B632-2D9FB9F8A718}" srcOrd="0" destOrd="4" presId="urn:microsoft.com/office/officeart/2005/8/layout/vList2"/>
    <dgm:cxn modelId="{AF8BDEDE-C938-487F-A8BD-DDAF5D5C0ED2}" srcId="{9DD9CDD3-95A5-4E9E-A418-067281B2A8A2}" destId="{61F903F9-71AF-493E-BC05-183E1335A668}" srcOrd="1" destOrd="0" parTransId="{583C6B7C-7A62-4328-9BDB-F0838BE25058}" sibTransId="{351834CC-5969-4CBA-83EF-F261096F6FDC}"/>
    <dgm:cxn modelId="{00720FEC-8650-4781-9E56-30B1ECF5AB4A}" type="presOf" srcId="{E4104D33-B2BD-4E8D-A7DE-564FA995F5FB}" destId="{67A99153-8885-4C9C-A10B-CF204F71017F}" srcOrd="0" destOrd="0" presId="urn:microsoft.com/office/officeart/2005/8/layout/vList2"/>
    <dgm:cxn modelId="{1A92C0F2-BB73-416D-AE07-27A9966EAB9B}" type="presOf" srcId="{7F3E4A32-D119-4D46-B30D-E877B3DFD926}" destId="{9C225A14-2DAB-490C-B632-2D9FB9F8A718}" srcOrd="0" destOrd="3" presId="urn:microsoft.com/office/officeart/2005/8/layout/vList2"/>
    <dgm:cxn modelId="{612429F3-ED0B-4B00-A7F6-9905EB19D70F}" srcId="{E4104D33-B2BD-4E8D-A7DE-564FA995F5FB}" destId="{72A8CE9D-1B70-49DB-82DD-C8F99CAD65FE}" srcOrd="0" destOrd="0" parTransId="{B152C636-A29F-4EC6-B36C-6D563485ED80}" sibTransId="{889321FF-F507-498A-B55D-F8CDC94967BB}"/>
    <dgm:cxn modelId="{195B6EF5-DACB-495E-9691-C4FD70C77CB2}" type="presOf" srcId="{A34674E4-01AD-4D12-AF65-AAE702E5C179}" destId="{9C225A14-2DAB-490C-B632-2D9FB9F8A718}" srcOrd="0" destOrd="6" presId="urn:microsoft.com/office/officeart/2005/8/layout/vList2"/>
    <dgm:cxn modelId="{9BCBA445-3E22-469D-89A6-A45D26930FB9}" type="presParOf" srcId="{BBD2583E-D584-47CD-ABC6-BBC7F14F38FC}" destId="{67A99153-8885-4C9C-A10B-CF204F71017F}" srcOrd="0" destOrd="0" presId="urn:microsoft.com/office/officeart/2005/8/layout/vList2"/>
    <dgm:cxn modelId="{04B44878-E4BE-4CAD-9B58-D14957220F01}" type="presParOf" srcId="{BBD2583E-D584-47CD-ABC6-BBC7F14F38FC}" destId="{9C225A14-2DAB-490C-B632-2D9FB9F8A718}" srcOrd="1" destOrd="0" presId="urn:microsoft.com/office/officeart/2005/8/layout/vList2"/>
    <dgm:cxn modelId="{E2F47CCA-0A09-4A59-9C48-66CC6D1AED3B}" type="presParOf" srcId="{BBD2583E-D584-47CD-ABC6-BBC7F14F38FC}" destId="{3E8EAE1F-5A2B-49C4-8F63-78B5CC141187}" srcOrd="2" destOrd="0" presId="urn:microsoft.com/office/officeart/2005/8/layout/vList2"/>
    <dgm:cxn modelId="{CBFDCF5B-5F2C-4AED-9995-F1FD349BE108}" type="presParOf" srcId="{BBD2583E-D584-47CD-ABC6-BBC7F14F38FC}" destId="{4D5B1794-6F26-415A-840B-5F80F275576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99153-8885-4C9C-A10B-CF204F71017F}">
      <dsp:nvSpPr>
        <dsp:cNvPr id="0" name=""/>
        <dsp:cNvSpPr/>
      </dsp:nvSpPr>
      <dsp:spPr>
        <a:xfrm>
          <a:off x="0" y="80262"/>
          <a:ext cx="8307312" cy="719549"/>
        </a:xfrm>
        <a:prstGeom prst="roundRect">
          <a:avLst/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/>
            </a:rPr>
            <a:t>Raffle </a:t>
          </a:r>
          <a:endParaRPr lang="en-US" sz="3000" kern="1200" dirty="0"/>
        </a:p>
      </dsp:txBody>
      <dsp:txXfrm>
        <a:off x="35125" y="115387"/>
        <a:ext cx="8237062" cy="649299"/>
      </dsp:txXfrm>
    </dsp:sp>
    <dsp:sp modelId="{9C225A14-2DAB-490C-B632-2D9FB9F8A718}">
      <dsp:nvSpPr>
        <dsp:cNvPr id="0" name=""/>
        <dsp:cNvSpPr/>
      </dsp:nvSpPr>
      <dsp:spPr>
        <a:xfrm>
          <a:off x="0" y="799812"/>
          <a:ext cx="8307312" cy="31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57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latin typeface="Arial" panose="020B0604020202020204"/>
            </a:rPr>
            <a:t>Approx</a:t>
          </a:r>
          <a:r>
            <a:rPr lang="en-US" sz="2300" kern="1200" dirty="0"/>
            <a:t>. 5000 Tickets Printed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$10/ticket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Prizes: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1st Prize: $10,000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2</a:t>
          </a:r>
          <a:r>
            <a:rPr lang="en-US" sz="2300" kern="1200" baseline="30000" dirty="0"/>
            <a:t>nd</a:t>
          </a:r>
          <a:r>
            <a:rPr lang="en-US" sz="2300" kern="1200" dirty="0"/>
            <a:t> Prize: $5,000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3</a:t>
          </a:r>
          <a:r>
            <a:rPr lang="en-US" sz="2300" kern="1200" baseline="30000" dirty="0"/>
            <a:t>rd</a:t>
          </a:r>
          <a:r>
            <a:rPr lang="en-US" sz="2300" kern="1200" dirty="0"/>
            <a:t> Prize: $2,500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Revenue to </a:t>
          </a:r>
          <a:r>
            <a:rPr lang="en-US" sz="2300" kern="1200" dirty="0">
              <a:latin typeface="Tenorite"/>
            </a:rPr>
            <a:t>SLBMA</a:t>
          </a:r>
          <a:r>
            <a:rPr lang="en-US" sz="2300" kern="1200" dirty="0"/>
            <a:t> if Sold Out: $32,750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Draw Date:  June/July* TBD</a:t>
          </a:r>
        </a:p>
      </dsp:txBody>
      <dsp:txXfrm>
        <a:off x="0" y="799812"/>
        <a:ext cx="8307312" cy="3105000"/>
      </dsp:txXfrm>
    </dsp:sp>
    <dsp:sp modelId="{3E8EAE1F-5A2B-49C4-8F63-78B5CC141187}">
      <dsp:nvSpPr>
        <dsp:cNvPr id="0" name=""/>
        <dsp:cNvSpPr/>
      </dsp:nvSpPr>
      <dsp:spPr>
        <a:xfrm>
          <a:off x="0" y="3904812"/>
          <a:ext cx="8307312" cy="719549"/>
        </a:xfrm>
        <a:prstGeom prst="roundRect">
          <a:avLst/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/>
            </a:rPr>
            <a:t>Casino</a:t>
          </a:r>
        </a:p>
      </dsp:txBody>
      <dsp:txXfrm>
        <a:off x="35125" y="3939937"/>
        <a:ext cx="8237062" cy="649299"/>
      </dsp:txXfrm>
    </dsp:sp>
    <dsp:sp modelId="{4D5B1794-6F26-415A-840B-5F80F275576F}">
      <dsp:nvSpPr>
        <dsp:cNvPr id="0" name=""/>
        <dsp:cNvSpPr/>
      </dsp:nvSpPr>
      <dsp:spPr>
        <a:xfrm>
          <a:off x="0" y="4624362"/>
          <a:ext cx="8307312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57" tIns="29210" rIns="163576" bIns="2921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Waiting for Next Casino Information (2025?)</a:t>
          </a:r>
        </a:p>
      </dsp:txBody>
      <dsp:txXfrm>
        <a:off x="0" y="4624362"/>
        <a:ext cx="8307312" cy="49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36D89B3-F721-4A6A-8D1F-5D005BB635AF}" type="datetimeFigureOut">
              <a:rPr lang="en-CA" smtClean="0"/>
              <a:t>2025-09-25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F2C6AB2-5FDA-4DF2-9641-BFBF1BBF4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33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C6AB2-5FDA-4DF2-9641-BFBF1BBF438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0213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Recognition</a:t>
            </a:r>
            <a:endParaRPr lang="en-US" dirty="0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Brett Therriault, Melanie Campbell, Kelly Ulseth &amp; Dave Pengally for everything done for SLMBA over the year</a:t>
            </a:r>
          </a:p>
          <a:p>
            <a:r>
              <a:rPr lang="en-US" b="1" dirty="0">
                <a:cs typeface="Calibri"/>
              </a:rPr>
              <a:t>Thank You</a:t>
            </a:r>
          </a:p>
          <a:p>
            <a:pPr marL="285750" indent="-285750">
              <a:buFont typeface="Calibri"/>
              <a:buChar char="-"/>
            </a:pPr>
            <a:r>
              <a:rPr lang="en-US" dirty="0"/>
              <a:t>Jill Olsen &amp; </a:t>
            </a:r>
            <a:r>
              <a:rPr lang="en-US" dirty="0" err="1"/>
              <a:t>KaryAnn</a:t>
            </a:r>
            <a:r>
              <a:rPr lang="en-US" dirty="0"/>
              <a:t> Cains</a:t>
            </a:r>
          </a:p>
          <a:p>
            <a:pPr marL="285750" indent="-285750">
              <a:buFont typeface="Calibri"/>
              <a:buChar char="-"/>
            </a:pPr>
            <a:r>
              <a:rPr lang="en-US" dirty="0"/>
              <a:t>All Board Members</a:t>
            </a:r>
          </a:p>
          <a:p>
            <a:pPr marL="285750" indent="-285750">
              <a:buFont typeface="Calibri"/>
              <a:buChar char="-"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C6AB2-5FDA-4DF2-9641-BFBF1BBF438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7507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C6AB2-5FDA-4DF2-9641-BFBF1BBF438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775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C6AB2-5FDA-4DF2-9641-BFBF1BBF438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746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n-US" dirty="0"/>
              <a:t>2019 we had 350</a:t>
            </a:r>
          </a:p>
          <a:p>
            <a:pPr defTabSz="939363">
              <a:defRPr/>
            </a:pPr>
            <a:r>
              <a:rPr lang="en-US" dirty="0"/>
              <a:t>2020 we had 308</a:t>
            </a:r>
          </a:p>
          <a:p>
            <a:pPr defTabSz="939363">
              <a:defRPr/>
            </a:pPr>
            <a:r>
              <a:rPr lang="en-US" dirty="0"/>
              <a:t>2021 we had 325</a:t>
            </a:r>
          </a:p>
          <a:p>
            <a:pPr defTabSz="939363">
              <a:defRPr/>
            </a:pPr>
            <a:r>
              <a:rPr lang="en-US" dirty="0"/>
              <a:t>2022 we had 470</a:t>
            </a:r>
          </a:p>
          <a:p>
            <a:pPr defTabSz="939363">
              <a:defRPr/>
            </a:pPr>
            <a:r>
              <a:rPr lang="en-US" dirty="0"/>
              <a:t>2023 we had 390</a:t>
            </a:r>
          </a:p>
          <a:p>
            <a:pPr defTabSz="939363">
              <a:defRPr/>
            </a:pPr>
            <a:endParaRPr lang="en-US" dirty="0"/>
          </a:p>
          <a:p>
            <a:pPr defTabSz="939363">
              <a:defRPr/>
            </a:pPr>
            <a:endParaRPr lang="en-US" dirty="0"/>
          </a:p>
          <a:p>
            <a:pPr defTabSz="939363">
              <a:defRPr/>
            </a:pPr>
            <a:r>
              <a:rPr lang="en-US" dirty="0"/>
              <a:t>17% decrease from 2022 to 2023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C6AB2-5FDA-4DF2-9641-BFBF1BBF438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065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C6AB2-5FDA-4DF2-9641-BFBF1BBF438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153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C6AB2-5FDA-4DF2-9641-BFBF1BBF438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2701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C6AB2-5FDA-4DF2-9641-BFBF1BBF438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0485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C6AB2-5FDA-4DF2-9641-BFBF1BBF438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9325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thanks to the SL Gulls for the Bottle Donation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C6AB2-5FDA-4DF2-9641-BFBF1BBF438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67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Softball Open Discussion </a:t>
            </a:r>
            <a:r>
              <a:rPr lang="en-US" i="1" dirty="0">
                <a:solidFill>
                  <a:schemeClr val="bg1"/>
                </a:solidFill>
              </a:rPr>
              <a:t>(Dave)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‘A’ Level Rep Program Starts this season (2024)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 need of leadership for the program to set the direction, future and growth of the SLMBA Softball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C6AB2-5FDA-4DF2-9641-BFBF1BBF438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76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50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4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9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3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7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8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9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5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2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3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mailto:sylvanlakeminorball@gmail.com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@sylvanlakeminorball.ca" TargetMode="External"/><Relationship Id="rId5" Type="http://schemas.openxmlformats.org/officeDocument/2006/relationships/hyperlink" Target="mailto:media@sylvanlakeminorball.ca" TargetMode="External"/><Relationship Id="rId4" Type="http://schemas.openxmlformats.org/officeDocument/2006/relationships/hyperlink" Target="mailto:president@sylvanlakeminorball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8" name="Isosceles Triangle 16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Isosceles Triangle 16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18A0B-C043-4C9F-868F-7779AE328EE0}"/>
              </a:ext>
            </a:extLst>
          </p:cNvPr>
          <p:cNvSpPr txBox="1"/>
          <p:nvPr/>
        </p:nvSpPr>
        <p:spPr>
          <a:xfrm>
            <a:off x="1415626" y="272701"/>
            <a:ext cx="8754286" cy="128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0664">
              <a:spcAft>
                <a:spcPts val="600"/>
              </a:spcAft>
            </a:pPr>
            <a:r>
              <a:rPr lang="en-CA" sz="388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Welcome to the Annual General Meeting</a:t>
            </a:r>
            <a:endParaRPr lang="en-CA" sz="4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1C628-5B3F-46B6-81E9-017A572667F3}"/>
              </a:ext>
            </a:extLst>
          </p:cNvPr>
          <p:cNvSpPr txBox="1"/>
          <p:nvPr/>
        </p:nvSpPr>
        <p:spPr>
          <a:xfrm>
            <a:off x="0" y="6373756"/>
            <a:ext cx="2255884" cy="3915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740664">
              <a:spcAft>
                <a:spcPts val="600"/>
              </a:spcAft>
            </a:pPr>
            <a:r>
              <a:rPr lang="en-US" sz="1944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January 16, 7pm</a:t>
            </a:r>
            <a:endParaRPr lang="en-CA" sz="2400" b="1"/>
          </a:p>
        </p:txBody>
      </p:sp>
      <p:pic>
        <p:nvPicPr>
          <p:cNvPr id="11" name="Picture 10" descr="A logo with text and clouds&#10;&#10;Description automatically generated">
            <a:extLst>
              <a:ext uri="{FF2B5EF4-FFF2-40B4-BE49-F238E27FC236}">
                <a16:creationId xmlns:a16="http://schemas.microsoft.com/office/drawing/2014/main" id="{909E0489-0E6D-CA67-E519-640A79695B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024" y="766073"/>
            <a:ext cx="7554703" cy="5571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40277-0EB2-1D8F-FCA5-31753CE86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428" y="2640619"/>
            <a:ext cx="2333951" cy="22958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22E620-488D-EE58-B402-B278C57F1B4B}"/>
              </a:ext>
            </a:extLst>
          </p:cNvPr>
          <p:cNvSpPr txBox="1"/>
          <p:nvPr/>
        </p:nvSpPr>
        <p:spPr>
          <a:xfrm>
            <a:off x="7771906" y="2016670"/>
            <a:ext cx="317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Sign In Please!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C90E0-AE94-9332-9B39-A6F6A2DF8560}"/>
              </a:ext>
            </a:extLst>
          </p:cNvPr>
          <p:cNvSpPr txBox="1"/>
          <p:nvPr/>
        </p:nvSpPr>
        <p:spPr>
          <a:xfrm>
            <a:off x="7281701" y="4936464"/>
            <a:ext cx="4159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CCCC"/>
                </a:solidFill>
              </a:rPr>
              <a:t>By Signing in, you will be automatically entered to WIN 1 of 3 FREE Registrations!</a:t>
            </a:r>
          </a:p>
        </p:txBody>
      </p:sp>
    </p:spTree>
    <p:extLst>
      <p:ext uri="{BB962C8B-B14F-4D97-AF65-F5344CB8AC3E}">
        <p14:creationId xmlns:p14="http://schemas.microsoft.com/office/powerpoint/2010/main" val="241830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DFC5C5-A2D2-44F9-BB55-AC3D7A6A6B6A}"/>
              </a:ext>
            </a:extLst>
          </p:cNvPr>
          <p:cNvSpPr txBox="1"/>
          <p:nvPr/>
        </p:nvSpPr>
        <p:spPr>
          <a:xfrm>
            <a:off x="390525" y="238125"/>
            <a:ext cx="1107213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/>
              <a:t>2024 Fees</a:t>
            </a:r>
            <a:endParaRPr lang="en-CA" sz="4400" b="1" dirty="0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F7872770-DBCE-0038-EB61-B0764882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82" y="1304544"/>
            <a:ext cx="4220998" cy="504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489E1C6A-8E6A-21C1-B995-AACB039A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851" y="1413608"/>
            <a:ext cx="4091958" cy="482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88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EBA9E2-C86F-43F3-8AB9-3F6A5DB62AFD}"/>
              </a:ext>
            </a:extLst>
          </p:cNvPr>
          <p:cNvSpPr/>
          <p:nvPr/>
        </p:nvSpPr>
        <p:spPr>
          <a:xfrm>
            <a:off x="-54429" y="0"/>
            <a:ext cx="12246429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FC5C5-A2D2-44F9-BB55-AC3D7A6A6B6A}"/>
              </a:ext>
            </a:extLst>
          </p:cNvPr>
          <p:cNvSpPr txBox="1"/>
          <p:nvPr/>
        </p:nvSpPr>
        <p:spPr>
          <a:xfrm>
            <a:off x="390525" y="238125"/>
            <a:ext cx="1107213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/>
              <a:t>Treasurer’s Report</a:t>
            </a:r>
            <a:endParaRPr lang="en-CA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22BE5-B335-4084-8304-A51044B1E631}"/>
              </a:ext>
            </a:extLst>
          </p:cNvPr>
          <p:cNvSpPr txBox="1"/>
          <p:nvPr/>
        </p:nvSpPr>
        <p:spPr>
          <a:xfrm>
            <a:off x="-114286" y="6419820"/>
            <a:ext cx="6040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 i="1">
                <a:solidFill>
                  <a:srgbClr val="002144"/>
                </a:solidFill>
                <a:effectLst/>
              </a:defRPr>
            </a:lvl1pPr>
          </a:lstStyle>
          <a:p>
            <a:r>
              <a:rPr lang="en-US" dirty="0"/>
              <a:t>Income Statement  01/01/2023 to 12/31/2023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E2B35-2A42-1EBC-FB82-EAD54C11A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3" y="1392689"/>
            <a:ext cx="4658375" cy="2991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F58F7B-0BFA-9ED5-6CC7-84347A0B3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528" y="1392689"/>
            <a:ext cx="5010849" cy="5382376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2A053E76-DEC5-F057-3E8E-637820013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389" y="94467"/>
            <a:ext cx="1535566" cy="16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357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8CA11-5959-288B-9A80-1061FF29C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Resolutions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C40EE-D720-2DBC-753C-FBE52DA88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N/A</a:t>
            </a:r>
          </a:p>
          <a:p>
            <a:r>
              <a:rPr lang="en-US" dirty="0"/>
              <a:t>2023 New Bylaws &amp; Guidelines were passed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1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B0C8-9AB8-AE59-E581-C24042BF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Nominations &amp; Elections of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FFA36-4AFC-6C27-5432-15BFD2922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665"/>
            <a:ext cx="10857854" cy="503921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sz="3300" b="1" dirty="0"/>
              <a:t>Board Members Up for Election/Re-Election</a:t>
            </a:r>
          </a:p>
          <a:p>
            <a:r>
              <a:rPr lang="en-US" dirty="0"/>
              <a:t>Vice President: </a:t>
            </a:r>
            <a:r>
              <a:rPr lang="en-US" b="1" dirty="0">
                <a:solidFill>
                  <a:srgbClr val="33CCCC"/>
                </a:solidFill>
              </a:rPr>
              <a:t>Seeking Election -  </a:t>
            </a:r>
            <a:r>
              <a:rPr lang="en-US" dirty="0"/>
              <a:t>Crystal Walker*</a:t>
            </a:r>
          </a:p>
          <a:p>
            <a:r>
              <a:rPr lang="en-US" dirty="0"/>
              <a:t>Treasurer: </a:t>
            </a:r>
            <a:r>
              <a:rPr lang="en-US" b="1" dirty="0">
                <a:solidFill>
                  <a:srgbClr val="002144"/>
                </a:solidFill>
              </a:rPr>
              <a:t>Seeking Re-Election - </a:t>
            </a:r>
            <a:r>
              <a:rPr lang="en-US" dirty="0"/>
              <a:t> </a:t>
            </a:r>
            <a:r>
              <a:rPr lang="en-US" dirty="0" err="1"/>
              <a:t>KaryAnne</a:t>
            </a:r>
            <a:r>
              <a:rPr lang="en-US" dirty="0"/>
              <a:t> Caines</a:t>
            </a:r>
          </a:p>
          <a:p>
            <a:r>
              <a:rPr lang="en-US" dirty="0"/>
              <a:t>Director: Player, Coach and Umpire Development: </a:t>
            </a:r>
            <a:r>
              <a:rPr lang="en-US" b="1" dirty="0">
                <a:solidFill>
                  <a:srgbClr val="002144"/>
                </a:solidFill>
              </a:rPr>
              <a:t>Seeking Re-Election - </a:t>
            </a:r>
            <a:r>
              <a:rPr lang="en-US" dirty="0"/>
              <a:t>Ryan Lucas</a:t>
            </a:r>
          </a:p>
          <a:p>
            <a:r>
              <a:rPr lang="en-US" dirty="0"/>
              <a:t>Director: Rally Cap: </a:t>
            </a:r>
            <a:r>
              <a:rPr lang="en-US" b="1" dirty="0">
                <a:solidFill>
                  <a:srgbClr val="002144"/>
                </a:solidFill>
              </a:rPr>
              <a:t>Seeking Re-Election - </a:t>
            </a:r>
            <a:r>
              <a:rPr lang="en-US" dirty="0"/>
              <a:t>Chelsey Simpson</a:t>
            </a:r>
          </a:p>
          <a:p>
            <a:r>
              <a:rPr lang="en-US" sz="2900" dirty="0">
                <a:ea typeface="+mn-lt"/>
                <a:cs typeface="+mn-lt"/>
              </a:rPr>
              <a:t>Director: AA Baseball: </a:t>
            </a:r>
            <a:r>
              <a:rPr lang="en-US" sz="2700" b="1" dirty="0">
                <a:solidFill>
                  <a:srgbClr val="33CCCC"/>
                </a:solidFill>
                <a:ea typeface="+mn-lt"/>
                <a:cs typeface="+mn-lt"/>
              </a:rPr>
              <a:t>Seeking Election - </a:t>
            </a:r>
            <a:r>
              <a:rPr lang="en-US" sz="2700" dirty="0">
                <a:solidFill>
                  <a:srgbClr val="000000"/>
                </a:solidFill>
                <a:ea typeface="+mn-lt"/>
                <a:cs typeface="+mn-lt"/>
              </a:rPr>
              <a:t>Kyle Munro* </a:t>
            </a:r>
            <a:r>
              <a:rPr lang="en-US" sz="2900" dirty="0">
                <a:ea typeface="+mn-lt"/>
                <a:cs typeface="+mn-lt"/>
              </a:rPr>
              <a:t>(Note: 2 Year Term)</a:t>
            </a:r>
            <a:endParaRPr lang="en-US" b="1" dirty="0">
              <a:solidFill>
                <a:srgbClr val="C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300" b="1" dirty="0"/>
              <a:t>Vacant Board Positions (Voting Position)</a:t>
            </a:r>
          </a:p>
          <a:p>
            <a:r>
              <a:rPr lang="en-US" dirty="0"/>
              <a:t>Director: Rep Softball* - </a:t>
            </a:r>
            <a:r>
              <a:rPr lang="en-US" sz="2900" b="1" dirty="0">
                <a:solidFill>
                  <a:srgbClr val="C00000"/>
                </a:solidFill>
              </a:rPr>
              <a:t>Vacant</a:t>
            </a:r>
            <a:r>
              <a:rPr lang="en-US" dirty="0"/>
              <a:t> (Note: 1 Year Term, up for re-election again in 2025)</a:t>
            </a:r>
          </a:p>
          <a:p>
            <a:r>
              <a:rPr lang="en-US" dirty="0"/>
              <a:t>Director: Community Softball*: </a:t>
            </a:r>
            <a:r>
              <a:rPr lang="en-US" b="1" dirty="0">
                <a:solidFill>
                  <a:srgbClr val="002144"/>
                </a:solidFill>
              </a:rPr>
              <a:t>Seeking Re-Election - </a:t>
            </a:r>
            <a:r>
              <a:rPr lang="en-US" b="1" dirty="0">
                <a:solidFill>
                  <a:srgbClr val="C00000"/>
                </a:solidFill>
              </a:rPr>
              <a:t>Vacant</a:t>
            </a:r>
          </a:p>
          <a:p>
            <a:pPr marL="0" indent="0">
              <a:buNone/>
            </a:pPr>
            <a:r>
              <a:rPr lang="en-US" sz="3300" b="1" dirty="0"/>
              <a:t>Vacant Coordinator Positions (Non-Voting Position)</a:t>
            </a:r>
          </a:p>
          <a:p>
            <a:r>
              <a:rPr lang="en-US" dirty="0"/>
              <a:t>Coordinator: Softball Tournament -  </a:t>
            </a:r>
            <a:r>
              <a:rPr lang="en-US" b="1" dirty="0">
                <a:solidFill>
                  <a:srgbClr val="C00000"/>
                </a:solidFill>
              </a:rPr>
              <a:t>Vacant</a:t>
            </a:r>
          </a:p>
          <a:p>
            <a:r>
              <a:rPr lang="en-US" dirty="0"/>
              <a:t>Coordinator: Baseball Tournament – </a:t>
            </a:r>
            <a:r>
              <a:rPr lang="en-US" b="1" dirty="0">
                <a:solidFill>
                  <a:srgbClr val="C00000"/>
                </a:solidFill>
              </a:rPr>
              <a:t>Vacant</a:t>
            </a:r>
          </a:p>
          <a:p>
            <a:r>
              <a:rPr lang="en-US" dirty="0"/>
              <a:t>Coordinator(s): Baseball &amp; Softball Uniforms - </a:t>
            </a:r>
            <a:r>
              <a:rPr lang="en-US" b="1" dirty="0">
                <a:solidFill>
                  <a:srgbClr val="C00000"/>
                </a:solidFill>
              </a:rPr>
              <a:t>Vacant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F1E01-5217-37DB-7E8B-4D5DA72142AE}"/>
              </a:ext>
            </a:extLst>
          </p:cNvPr>
          <p:cNvSpPr txBox="1"/>
          <p:nvPr/>
        </p:nvSpPr>
        <p:spPr>
          <a:xfrm>
            <a:off x="495946" y="6347978"/>
            <a:ext cx="11298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 i="1">
                <a:solidFill>
                  <a:srgbClr val="002144"/>
                </a:solidFill>
                <a:effectLst/>
              </a:defRPr>
            </a:lvl1pPr>
          </a:lstStyle>
          <a:p>
            <a:r>
              <a:rPr lang="en-US" sz="2000" dirty="0"/>
              <a:t>“I, (state your name for the minutes), would like to nominate xxx for the position of xxx”.</a:t>
            </a:r>
          </a:p>
        </p:txBody>
      </p:sp>
      <p:pic>
        <p:nvPicPr>
          <p:cNvPr id="2050" name="Picture 2" descr="48,052 App Voting Icon Images, Stock Photos, 3D objects, &amp; Vectors |  Shutterstock">
            <a:extLst>
              <a:ext uri="{FF2B5EF4-FFF2-40B4-BE49-F238E27FC236}">
                <a16:creationId xmlns:a16="http://schemas.microsoft.com/office/drawing/2014/main" id="{ECFD48E7-BF4D-707D-15F5-3EAD6F56B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482" y="4461844"/>
            <a:ext cx="1884981" cy="18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86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lackboard, whistle and baseball">
            <a:extLst>
              <a:ext uri="{FF2B5EF4-FFF2-40B4-BE49-F238E27FC236}">
                <a16:creationId xmlns:a16="http://schemas.microsoft.com/office/drawing/2014/main" id="{22E3CB07-48B5-1367-CCF5-365DBB01E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71342" cy="854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4076B3-D25C-E0B8-A62C-7B762788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050" y="365125"/>
            <a:ext cx="953274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Orders &amp; General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32A13-8D7B-B0D1-1302-763CB91A9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3048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Recognition &amp; Thank You's </a:t>
            </a:r>
            <a:r>
              <a:rPr lang="en-US" i="1" dirty="0">
                <a:solidFill>
                  <a:schemeClr val="bg1"/>
                </a:solidFill>
              </a:rPr>
              <a:t>(Dave)</a:t>
            </a:r>
          </a:p>
          <a:p>
            <a:r>
              <a:rPr lang="en-US" dirty="0">
                <a:solidFill>
                  <a:schemeClr val="bg1"/>
                </a:solidFill>
              </a:rPr>
              <a:t>Softball Discussion (If Necessary) </a:t>
            </a:r>
            <a:r>
              <a:rPr lang="en-US" i="1" dirty="0">
                <a:solidFill>
                  <a:schemeClr val="bg1"/>
                </a:solidFill>
              </a:rPr>
              <a:t>(Dave)</a:t>
            </a:r>
          </a:p>
          <a:p>
            <a:r>
              <a:rPr lang="en-US" dirty="0">
                <a:solidFill>
                  <a:schemeClr val="bg1"/>
                </a:solidFill>
              </a:rPr>
              <a:t>9U &amp; Tournament Update </a:t>
            </a:r>
            <a:r>
              <a:rPr lang="en-US" i="1">
                <a:solidFill>
                  <a:schemeClr val="bg1"/>
                </a:solidFill>
              </a:rPr>
              <a:t>(Kyle, Dan)</a:t>
            </a:r>
            <a:endParaRPr lang="en-US" i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Rally Cap Update </a:t>
            </a:r>
            <a:r>
              <a:rPr lang="en-US" i="1" dirty="0">
                <a:solidFill>
                  <a:schemeClr val="bg1"/>
                </a:solidFill>
              </a:rPr>
              <a:t>(Chelsey)</a:t>
            </a:r>
          </a:p>
          <a:p>
            <a:r>
              <a:rPr lang="en-US" dirty="0">
                <a:solidFill>
                  <a:schemeClr val="bg1"/>
                </a:solidFill>
              </a:rPr>
              <a:t>Other Updates </a:t>
            </a:r>
            <a:r>
              <a:rPr lang="en-US" i="1" dirty="0">
                <a:solidFill>
                  <a:schemeClr val="bg1"/>
                </a:solidFill>
              </a:rPr>
              <a:t>(Other Directors)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24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Draw for Free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>
                <a:cs typeface="Arial" panose="020B0604020202020204"/>
              </a:rPr>
              <a:t>Draw 1 Winner:</a:t>
            </a:r>
          </a:p>
          <a:p>
            <a:r>
              <a:rPr lang="en-CA" dirty="0">
                <a:cs typeface="Arial" panose="020B0604020202020204"/>
              </a:rPr>
              <a:t>Draw 2 Winner:</a:t>
            </a:r>
          </a:p>
          <a:p>
            <a:r>
              <a:rPr lang="en-CA" dirty="0">
                <a:cs typeface="Arial" panose="020B0604020202020204"/>
              </a:rPr>
              <a:t>Draw 3 Winner: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A0C787-8D38-43FF-A2DA-4DA32284E93F}"/>
              </a:ext>
            </a:extLst>
          </p:cNvPr>
          <p:cNvSpPr txBox="1"/>
          <p:nvPr/>
        </p:nvSpPr>
        <p:spPr>
          <a:xfrm>
            <a:off x="3612995" y="6176963"/>
            <a:ext cx="835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2144"/>
                </a:solidFill>
              </a:rPr>
              <a:t>“A Glove, Cleat, Helmet &amp; Travel for ball isn’t cheap, but for a lifetime of friends &amp; memories you’ll never forget, it’s a bargain.”</a:t>
            </a:r>
            <a:endParaRPr lang="en-CA" sz="1600" i="1" dirty="0">
              <a:solidFill>
                <a:srgbClr val="002144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9EB85E-3869-4C8E-88E2-DC6A6FB3E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289" y="1600139"/>
            <a:ext cx="2706511" cy="24141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257FFB7-BD23-BC9A-2943-9F11CF1F647D}"/>
              </a:ext>
            </a:extLst>
          </p:cNvPr>
          <p:cNvSpPr txBox="1">
            <a:spLocks/>
          </p:cNvSpPr>
          <p:nvPr/>
        </p:nvSpPr>
        <p:spPr>
          <a:xfrm>
            <a:off x="2583058" y="4313468"/>
            <a:ext cx="77967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rgbClr val="33CCCC"/>
                </a:solidFill>
              </a:rPr>
              <a:t>Any Questions/Comments?</a:t>
            </a:r>
          </a:p>
        </p:txBody>
      </p:sp>
      <p:pic>
        <p:nvPicPr>
          <p:cNvPr id="1026" name="Picture 2" descr="Question - Wikipedia">
            <a:extLst>
              <a:ext uri="{FF2B5EF4-FFF2-40B4-BE49-F238E27FC236}">
                <a16:creationId xmlns:a16="http://schemas.microsoft.com/office/drawing/2014/main" id="{296CACA5-84C9-E62B-C6D1-10C29D485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79" y="4350768"/>
            <a:ext cx="1465756" cy="21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74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6D502-A589-C7B8-F56B-25E2C4442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TO....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7F7B6-706A-A11E-F91E-CA6B4745E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alibri,Sans-Serif" panose="020B0604020202020204" pitchFamily="34" charset="0"/>
              <a:buChar char="-"/>
            </a:pPr>
            <a:endParaRPr lang="en-US" sz="1200"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alibri,Sans-Serif" panose="020B0604020202020204" pitchFamily="34" charset="0"/>
              <a:buChar char="-"/>
            </a:pPr>
            <a:endParaRPr lang="en-US" sz="1200" dirty="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>
              <a:latin typeface="Calibri"/>
              <a:ea typeface="Calibri"/>
              <a:cs typeface="Calibri"/>
            </a:endParaRPr>
          </a:p>
          <a:p>
            <a:endParaRPr lang="en-US" dirty="0"/>
          </a:p>
        </p:txBody>
      </p:sp>
      <p:pic>
        <p:nvPicPr>
          <p:cNvPr id="4" name="Picture 3" descr="WARRIOR FATBOY NEXT KIDNEY PADS | Slash Sports">
            <a:extLst>
              <a:ext uri="{FF2B5EF4-FFF2-40B4-BE49-F238E27FC236}">
                <a16:creationId xmlns:a16="http://schemas.microsoft.com/office/drawing/2014/main" id="{EE77041B-AF22-A588-48B7-5F0A55580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610" y="3044509"/>
            <a:ext cx="2051384" cy="1039691"/>
          </a:xfrm>
          <a:prstGeom prst="rect">
            <a:avLst/>
          </a:prstGeom>
        </p:spPr>
      </p:pic>
      <p:pic>
        <p:nvPicPr>
          <p:cNvPr id="6" name="Picture 5" descr="Sylvan Lake Gulls - Sylvan Lake Gulls">
            <a:extLst>
              <a:ext uri="{FF2B5EF4-FFF2-40B4-BE49-F238E27FC236}">
                <a16:creationId xmlns:a16="http://schemas.microsoft.com/office/drawing/2014/main" id="{D29955A3-634C-6FF5-1305-BC91E4B46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847" y="4614110"/>
            <a:ext cx="2352174" cy="2342148"/>
          </a:xfrm>
          <a:prstGeom prst="rect">
            <a:avLst/>
          </a:prstGeom>
        </p:spPr>
      </p:pic>
      <p:pic>
        <p:nvPicPr>
          <p:cNvPr id="5" name="Picture 4" descr="A black and gold logo&#10;&#10;Description automatically generated">
            <a:extLst>
              <a:ext uri="{FF2B5EF4-FFF2-40B4-BE49-F238E27FC236}">
                <a16:creationId xmlns:a16="http://schemas.microsoft.com/office/drawing/2014/main" id="{FD949C37-18BF-E13E-C038-90027F869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19" y="5188545"/>
            <a:ext cx="3109161" cy="1033212"/>
          </a:xfrm>
          <a:prstGeom prst="rect">
            <a:avLst/>
          </a:prstGeom>
        </p:spPr>
      </p:pic>
      <p:pic>
        <p:nvPicPr>
          <p:cNvPr id="7" name="Picture 6" descr="A black and orange logo&#10;&#10;Description automatically generated">
            <a:extLst>
              <a:ext uri="{FF2B5EF4-FFF2-40B4-BE49-F238E27FC236}">
                <a16:creationId xmlns:a16="http://schemas.microsoft.com/office/drawing/2014/main" id="{2E103B23-DCFF-9A01-DC06-F5F791653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4293" y="3292641"/>
            <a:ext cx="2293019" cy="1405690"/>
          </a:xfrm>
          <a:prstGeom prst="rect">
            <a:avLst/>
          </a:prstGeom>
        </p:spPr>
      </p:pic>
      <p:pic>
        <p:nvPicPr>
          <p:cNvPr id="8" name="Picture 7" descr="A blue and grey logo&#10;&#10;Description automatically generated">
            <a:extLst>
              <a:ext uri="{FF2B5EF4-FFF2-40B4-BE49-F238E27FC236}">
                <a16:creationId xmlns:a16="http://schemas.microsoft.com/office/drawing/2014/main" id="{EE082492-8886-86A0-33A0-2EE69325AA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1" y="5123449"/>
            <a:ext cx="1614237" cy="1634290"/>
          </a:xfrm>
          <a:prstGeom prst="rect">
            <a:avLst/>
          </a:prstGeom>
        </p:spPr>
      </p:pic>
      <p:pic>
        <p:nvPicPr>
          <p:cNvPr id="9" name="Picture 8" descr="A blue and green shield with a letter l&#10;&#10;Description automatically generated">
            <a:extLst>
              <a:ext uri="{FF2B5EF4-FFF2-40B4-BE49-F238E27FC236}">
                <a16:creationId xmlns:a16="http://schemas.microsoft.com/office/drawing/2014/main" id="{4ECB2F09-3536-ECDC-D7C0-805A4BCE47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8903" y="842210"/>
            <a:ext cx="2314352" cy="1604211"/>
          </a:xfrm>
          <a:prstGeom prst="rect">
            <a:avLst/>
          </a:prstGeom>
        </p:spPr>
      </p:pic>
      <p:pic>
        <p:nvPicPr>
          <p:cNvPr id="10" name="Picture 9" descr="A blue and yellow logo&#10;&#10;Description automatically generated">
            <a:extLst>
              <a:ext uri="{FF2B5EF4-FFF2-40B4-BE49-F238E27FC236}">
                <a16:creationId xmlns:a16="http://schemas.microsoft.com/office/drawing/2014/main" id="{F7385017-1EA8-824E-1353-6576762F22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9319" y="1611229"/>
            <a:ext cx="2072941" cy="838200"/>
          </a:xfrm>
          <a:prstGeom prst="rect">
            <a:avLst/>
          </a:prstGeom>
        </p:spPr>
      </p:pic>
      <p:pic>
        <p:nvPicPr>
          <p:cNvPr id="11" name="Picture 10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CCA331C2-A263-1938-B4FB-9A53BD344F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837" y="3243513"/>
            <a:ext cx="3844090" cy="1163053"/>
          </a:xfrm>
          <a:prstGeom prst="rect">
            <a:avLst/>
          </a:prstGeom>
        </p:spPr>
      </p:pic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38D8AFF-D8E9-8FCB-E262-9BC628CC6C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6006" y="1562851"/>
            <a:ext cx="1990224" cy="1396165"/>
          </a:xfrm>
          <a:prstGeom prst="rect">
            <a:avLst/>
          </a:prstGeom>
        </p:spPr>
      </p:pic>
      <p:pic>
        <p:nvPicPr>
          <p:cNvPr id="15" name="Picture 14" descr="A logo of a softball team&#10;&#10;Description automatically generated">
            <a:extLst>
              <a:ext uri="{FF2B5EF4-FFF2-40B4-BE49-F238E27FC236}">
                <a16:creationId xmlns:a16="http://schemas.microsoft.com/office/drawing/2014/main" id="{6BCA803C-1CC1-EA04-E9AF-4D9CA08651F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4494" r="-535" b="2809"/>
          <a:stretch/>
        </p:blipFill>
        <p:spPr>
          <a:xfrm>
            <a:off x="10301537" y="3280612"/>
            <a:ext cx="1555088" cy="13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87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Adjournment</a:t>
            </a:r>
            <a:r>
              <a:rPr lang="en-CA" dirty="0"/>
              <a:t> – </a:t>
            </a:r>
            <a:r>
              <a:rPr lang="en-CA" b="1" dirty="0">
                <a:solidFill>
                  <a:srgbClr val="69B3BC"/>
                </a:solidFill>
              </a:rPr>
              <a:t>Thank you for Attending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9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Questions? Contact Us:</a:t>
            </a:r>
          </a:p>
          <a:p>
            <a:pPr lvl="1"/>
            <a:r>
              <a:rPr lang="en-CA" dirty="0"/>
              <a:t>Email Us: </a:t>
            </a:r>
          </a:p>
          <a:p>
            <a:pPr lvl="2"/>
            <a:r>
              <a:rPr lang="en-CA" dirty="0"/>
              <a:t>General - </a:t>
            </a:r>
            <a:r>
              <a:rPr lang="en-CA" dirty="0">
                <a:hlinkClick r:id="rId3"/>
              </a:rPr>
              <a:t>sylvanlakeminorball@gmail.com</a:t>
            </a:r>
            <a:r>
              <a:rPr lang="en-CA" dirty="0"/>
              <a:t> </a:t>
            </a:r>
          </a:p>
          <a:p>
            <a:pPr lvl="2"/>
            <a:r>
              <a:rPr lang="en-CA" dirty="0"/>
              <a:t>President – </a:t>
            </a:r>
            <a:r>
              <a:rPr lang="en-CA" dirty="0">
                <a:hlinkClick r:id="rId4"/>
              </a:rPr>
              <a:t>president@sylvanlakeminorball.ca</a:t>
            </a:r>
            <a:r>
              <a:rPr lang="en-CA" dirty="0"/>
              <a:t> </a:t>
            </a:r>
          </a:p>
          <a:p>
            <a:pPr lvl="2"/>
            <a:r>
              <a:rPr lang="en-CA" dirty="0"/>
              <a:t>Share Your Photos – </a:t>
            </a:r>
            <a:r>
              <a:rPr lang="en-CA" dirty="0">
                <a:hlinkClick r:id="rId5"/>
              </a:rPr>
              <a:t>media@sylvanlakeminorball.ca</a:t>
            </a:r>
            <a:r>
              <a:rPr lang="en-CA" dirty="0"/>
              <a:t>	</a:t>
            </a:r>
          </a:p>
          <a:p>
            <a:pPr lvl="1"/>
            <a:r>
              <a:rPr lang="en-CA" dirty="0"/>
              <a:t>Social Media:</a:t>
            </a:r>
          </a:p>
          <a:p>
            <a:pPr lvl="2"/>
            <a:r>
              <a:rPr lang="en-CA" dirty="0"/>
              <a:t>Facebook, Twitter/X, Instagram, TikTok - </a:t>
            </a:r>
            <a:r>
              <a:rPr lang="en-CA" dirty="0">
                <a:hlinkClick r:id="rId6"/>
              </a:rPr>
              <a:t>@sylvanlakeminorball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2" descr="Softball Alberta Public Group | Facebook">
            <a:extLst>
              <a:ext uri="{FF2B5EF4-FFF2-40B4-BE49-F238E27FC236}">
                <a16:creationId xmlns:a16="http://schemas.microsoft.com/office/drawing/2014/main" id="{04A61516-2AED-4E10-814E-040C17B53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35463"/>
            <a:ext cx="18415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seball Alberta (@BaseballAlberta) / Twitter">
            <a:extLst>
              <a:ext uri="{FF2B5EF4-FFF2-40B4-BE49-F238E27FC236}">
                <a16:creationId xmlns:a16="http://schemas.microsoft.com/office/drawing/2014/main" id="{9D183789-6245-46DC-A13E-BCA7D17A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290" y="3965575"/>
            <a:ext cx="25273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4B5542-B52F-444C-AA3A-82EF17CE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712" y="1007566"/>
            <a:ext cx="7306444" cy="5612308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Adoption the Agenda</a:t>
            </a:r>
          </a:p>
          <a:p>
            <a:r>
              <a:rPr lang="en-US" dirty="0"/>
              <a:t>Adoption of Previous AGM Minutes</a:t>
            </a:r>
          </a:p>
          <a:p>
            <a:r>
              <a:rPr lang="en-US" dirty="0"/>
              <a:t>Introductions</a:t>
            </a:r>
          </a:p>
          <a:p>
            <a:r>
              <a:rPr lang="en-US" dirty="0"/>
              <a:t>President’s Report</a:t>
            </a:r>
          </a:p>
          <a:p>
            <a:r>
              <a:rPr lang="en-US" dirty="0"/>
              <a:t>Special or Sub-Committee Reports</a:t>
            </a:r>
          </a:p>
          <a:p>
            <a:r>
              <a:rPr lang="en-US" dirty="0"/>
              <a:t>Treasurer’s Report </a:t>
            </a:r>
          </a:p>
          <a:p>
            <a:r>
              <a:rPr lang="en-US" dirty="0"/>
              <a:t>Resolutions (as applicable)</a:t>
            </a:r>
          </a:p>
          <a:p>
            <a:r>
              <a:rPr lang="en-US" dirty="0"/>
              <a:t>Nomination and Election of Directors; </a:t>
            </a:r>
          </a:p>
          <a:p>
            <a:r>
              <a:rPr lang="en-US" dirty="0"/>
              <a:t>Orders &amp; General Business </a:t>
            </a:r>
          </a:p>
          <a:p>
            <a:r>
              <a:rPr lang="en-US" dirty="0"/>
              <a:t>Adjournment </a:t>
            </a:r>
          </a:p>
          <a:p>
            <a:endParaRPr lang="en-CA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FC5C5-A2D2-44F9-BB55-AC3D7A6A6B6A}"/>
              </a:ext>
            </a:extLst>
          </p:cNvPr>
          <p:cNvSpPr txBox="1"/>
          <p:nvPr/>
        </p:nvSpPr>
        <p:spPr>
          <a:xfrm>
            <a:off x="390525" y="238125"/>
            <a:ext cx="8439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Agenda</a:t>
            </a:r>
            <a:endParaRPr lang="en-CA" sz="4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1DB4EE-1299-41F9-844C-D6F835E10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4890761"/>
            <a:ext cx="1688335" cy="1628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4F39F6-DB82-4713-AFE4-08073F41B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527" y="383050"/>
            <a:ext cx="2596027" cy="1249031"/>
          </a:xfrm>
          <a:prstGeom prst="rect">
            <a:avLst/>
          </a:prstGeom>
        </p:spPr>
      </p:pic>
      <p:pic>
        <p:nvPicPr>
          <p:cNvPr id="3080" name="Picture 8" descr="Untitled design">
            <a:extLst>
              <a:ext uri="{FF2B5EF4-FFF2-40B4-BE49-F238E27FC236}">
                <a16:creationId xmlns:a16="http://schemas.microsoft.com/office/drawing/2014/main" id="{173FB70E-580E-418D-987C-81A1457EF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t="22792" r="10115" b="21293"/>
          <a:stretch/>
        </p:blipFill>
        <p:spPr bwMode="auto">
          <a:xfrm>
            <a:off x="9058205" y="4848239"/>
            <a:ext cx="2988860" cy="20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3CF0FD-D0F0-3183-B550-CD09CED22167}"/>
              </a:ext>
            </a:extLst>
          </p:cNvPr>
          <p:cNvSpPr txBox="1"/>
          <p:nvPr/>
        </p:nvSpPr>
        <p:spPr>
          <a:xfrm>
            <a:off x="1782305" y="6315559"/>
            <a:ext cx="771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002144"/>
                </a:solidFill>
                <a:effectLst/>
              </a:rPr>
              <a:t>Note: </a:t>
            </a:r>
            <a:r>
              <a:rPr lang="en-US" sz="1200" i="1" dirty="0">
                <a:solidFill>
                  <a:srgbClr val="002144"/>
                </a:solidFill>
                <a:effectLst/>
              </a:rPr>
              <a:t>Business will be conducted in accordance with Robert’s Rules of Order. </a:t>
            </a:r>
          </a:p>
          <a:p>
            <a:pPr algn="ctr"/>
            <a:endParaRPr lang="en-US" sz="1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7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4DFE3-925D-25EE-2F06-49770DEE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Adoption(s)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AC861-AB32-ADD3-0E69-544F5C716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8233"/>
            <a:ext cx="10515600" cy="3578729"/>
          </a:xfrm>
        </p:spPr>
        <p:txBody>
          <a:bodyPr/>
          <a:lstStyle/>
          <a:p>
            <a:r>
              <a:rPr lang="en-US" dirty="0"/>
              <a:t>… Adopt the Current Agenda </a:t>
            </a:r>
          </a:p>
          <a:p>
            <a:r>
              <a:rPr lang="en-US" dirty="0"/>
              <a:t>… Adopt 2023 AGM Minutes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31F7F-D563-3C54-9CF3-41F808BB7FFE}"/>
              </a:ext>
            </a:extLst>
          </p:cNvPr>
          <p:cNvSpPr txBox="1"/>
          <p:nvPr/>
        </p:nvSpPr>
        <p:spPr>
          <a:xfrm>
            <a:off x="423020" y="1762642"/>
            <a:ext cx="9082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 i="1">
                <a:solidFill>
                  <a:srgbClr val="002144"/>
                </a:solidFill>
                <a:effectLst/>
              </a:defRPr>
            </a:lvl1pPr>
          </a:lstStyle>
          <a:p>
            <a:r>
              <a:rPr lang="en-US" sz="2000" dirty="0"/>
              <a:t>“I, (state your name for the minutes), would like to make a motion to ….”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90331E-1186-B3AB-918B-DF0167D09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544" y="2459408"/>
            <a:ext cx="3083436" cy="308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5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DFC5C5-A2D2-44F9-BB55-AC3D7A6A6B6A}"/>
              </a:ext>
            </a:extLst>
          </p:cNvPr>
          <p:cNvSpPr txBox="1"/>
          <p:nvPr/>
        </p:nvSpPr>
        <p:spPr>
          <a:xfrm>
            <a:off x="390525" y="238125"/>
            <a:ext cx="8439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Introductions</a:t>
            </a:r>
            <a:endParaRPr lang="en-CA" sz="4400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23D92C0-9DAA-6442-1944-43837E4F8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7116" y="408799"/>
            <a:ext cx="1114425" cy="942975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96FEF9A2-CA2A-AD3B-DB14-3BCB68AD7EC1}"/>
              </a:ext>
            </a:extLst>
          </p:cNvPr>
          <p:cNvSpPr/>
          <p:nvPr/>
        </p:nvSpPr>
        <p:spPr>
          <a:xfrm>
            <a:off x="5414891" y="915168"/>
            <a:ext cx="1283854" cy="4987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President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Dave Darbel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A856AE4-8278-D543-E74C-506B2F3DBE52}"/>
              </a:ext>
            </a:extLst>
          </p:cNvPr>
          <p:cNvSpPr/>
          <p:nvPr/>
        </p:nvSpPr>
        <p:spPr>
          <a:xfrm>
            <a:off x="4106507" y="1667932"/>
            <a:ext cx="1283854" cy="4987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Vice President</a:t>
            </a:r>
          </a:p>
          <a:p>
            <a:pPr algn="ctr"/>
            <a:r>
              <a:rPr lang="en-US" sz="1000" b="1" dirty="0">
                <a:solidFill>
                  <a:srgbClr val="FF0000"/>
                </a:solidFill>
                <a:latin typeface="Tenorite"/>
              </a:rPr>
              <a:t>VACANT</a:t>
            </a:r>
            <a:endParaRPr lang="en-CA" sz="1000" b="1" dirty="0">
              <a:solidFill>
                <a:srgbClr val="FF0000"/>
              </a:solidFill>
              <a:latin typeface="Tenorite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F379399-C5A1-EC7F-C0A4-12B5E2D4D7E1}"/>
              </a:ext>
            </a:extLst>
          </p:cNvPr>
          <p:cNvSpPr/>
          <p:nvPr/>
        </p:nvSpPr>
        <p:spPr>
          <a:xfrm>
            <a:off x="6669585" y="1667932"/>
            <a:ext cx="1283854" cy="4987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Secretary-Registrar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Gillian Olson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A1DBA62-5743-D459-C206-473AD47C09CD}"/>
              </a:ext>
            </a:extLst>
          </p:cNvPr>
          <p:cNvSpPr/>
          <p:nvPr/>
        </p:nvSpPr>
        <p:spPr>
          <a:xfrm>
            <a:off x="4106507" y="2328332"/>
            <a:ext cx="1283854" cy="4987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Treasurer</a:t>
            </a:r>
          </a:p>
          <a:p>
            <a:pPr algn="ctr"/>
            <a:r>
              <a:rPr lang="en-US" sz="1000" dirty="0" err="1">
                <a:solidFill>
                  <a:schemeClr val="bg1"/>
                </a:solidFill>
                <a:latin typeface="Tenorite" panose="00000500000000000000" pitchFamily="2" charset="0"/>
              </a:rPr>
              <a:t>KaryAnne</a:t>
            </a:r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 Caines 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6ACA2C7-ABDC-6F4D-A22D-16CA5621D200}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6056818" y="1413932"/>
            <a:ext cx="0" cy="4422679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B591E65-28B0-4F20-FBF1-D8936F9D67F6}"/>
              </a:ext>
            </a:extLst>
          </p:cNvPr>
          <p:cNvCxnSpPr>
            <a:cxnSpLocks/>
            <a:stCxn id="52" idx="3"/>
            <a:endCxn id="53" idx="1"/>
          </p:cNvCxnSpPr>
          <p:nvPr/>
        </p:nvCxnSpPr>
        <p:spPr>
          <a:xfrm>
            <a:off x="5390361" y="1917314"/>
            <a:ext cx="1279224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4CD18AA-A4E2-DB5C-D0D8-5759C25E8918}"/>
              </a:ext>
            </a:extLst>
          </p:cNvPr>
          <p:cNvCxnSpPr>
            <a:cxnSpLocks/>
            <a:stCxn id="54" idx="3"/>
          </p:cNvCxnSpPr>
          <p:nvPr/>
        </p:nvCxnSpPr>
        <p:spPr>
          <a:xfrm>
            <a:off x="5390361" y="2577714"/>
            <a:ext cx="666457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3E171E88-9FD4-6067-5602-E054C7CB2824}"/>
              </a:ext>
            </a:extLst>
          </p:cNvPr>
          <p:cNvSpPr/>
          <p:nvPr/>
        </p:nvSpPr>
        <p:spPr>
          <a:xfrm>
            <a:off x="258407" y="4016277"/>
            <a:ext cx="1283854" cy="4987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Director –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PCU Development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Ryan Lucas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96CE9B1-6453-3AEC-377E-3D14A37427D8}"/>
              </a:ext>
            </a:extLst>
          </p:cNvPr>
          <p:cNvSpPr/>
          <p:nvPr/>
        </p:nvSpPr>
        <p:spPr>
          <a:xfrm>
            <a:off x="1731607" y="4016277"/>
            <a:ext cx="1283854" cy="4987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Director –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‘A’ Baseball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Dan Williams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8192E9F-0A9E-D78B-426D-712C6AD5880D}"/>
              </a:ext>
            </a:extLst>
          </p:cNvPr>
          <p:cNvSpPr/>
          <p:nvPr/>
        </p:nvSpPr>
        <p:spPr>
          <a:xfrm>
            <a:off x="3204807" y="4016277"/>
            <a:ext cx="1283854" cy="4987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Director –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‘AA’ Baseball</a:t>
            </a:r>
          </a:p>
          <a:p>
            <a:pPr algn="ctr"/>
            <a:r>
              <a:rPr lang="en-US" sz="1000" b="1" dirty="0">
                <a:solidFill>
                  <a:srgbClr val="FF0000"/>
                </a:solidFill>
                <a:ea typeface="+mn-lt"/>
                <a:cs typeface="+mn-lt"/>
              </a:rPr>
              <a:t>VACANT</a:t>
            </a:r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BE579B9-4285-67AE-33AE-591125448121}"/>
              </a:ext>
            </a:extLst>
          </p:cNvPr>
          <p:cNvSpPr/>
          <p:nvPr/>
        </p:nvSpPr>
        <p:spPr>
          <a:xfrm>
            <a:off x="7758187" y="4001988"/>
            <a:ext cx="1283854" cy="4987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Director –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Rep Softball</a:t>
            </a:r>
          </a:p>
          <a:p>
            <a:pPr algn="ctr"/>
            <a:r>
              <a:rPr lang="en-US" sz="1000" b="1" dirty="0">
                <a:solidFill>
                  <a:srgbClr val="FF0000"/>
                </a:solidFill>
                <a:ea typeface="+mn-lt"/>
                <a:cs typeface="+mn-lt"/>
              </a:rPr>
              <a:t>VACANT</a:t>
            </a:r>
            <a:endParaRPr lang="en-CA" b="1" dirty="0">
              <a:ea typeface="+mn-lt"/>
              <a:cs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B454502-36FC-AA31-B548-4B527E37D12F}"/>
              </a:ext>
            </a:extLst>
          </p:cNvPr>
          <p:cNvSpPr/>
          <p:nvPr/>
        </p:nvSpPr>
        <p:spPr>
          <a:xfrm>
            <a:off x="9203967" y="4001988"/>
            <a:ext cx="1283854" cy="4987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Director –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Comm. Softball</a:t>
            </a:r>
          </a:p>
          <a:p>
            <a:pPr algn="ctr"/>
            <a:r>
              <a:rPr lang="en-US" sz="1000" b="1" dirty="0">
                <a:solidFill>
                  <a:srgbClr val="FF0000"/>
                </a:solidFill>
                <a:ea typeface="+mn-lt"/>
                <a:cs typeface="+mn-lt"/>
              </a:rPr>
              <a:t>VACANT</a:t>
            </a:r>
            <a:endParaRPr lang="en-CA" b="1" dirty="0">
              <a:ea typeface="+mn-lt"/>
              <a:cs typeface="+mn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81F3698-1E7F-D681-4807-249CB1B0F2B7}"/>
              </a:ext>
            </a:extLst>
          </p:cNvPr>
          <p:cNvSpPr/>
          <p:nvPr/>
        </p:nvSpPr>
        <p:spPr>
          <a:xfrm>
            <a:off x="4646687" y="4016277"/>
            <a:ext cx="1283854" cy="4987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Director –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9U Baseball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Kyle Munro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C2C5ACC-90A5-9137-E955-9CB639E26F10}"/>
              </a:ext>
            </a:extLst>
          </p:cNvPr>
          <p:cNvSpPr/>
          <p:nvPr/>
        </p:nvSpPr>
        <p:spPr>
          <a:xfrm>
            <a:off x="6284987" y="4001988"/>
            <a:ext cx="1283854" cy="4987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Director –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Rally Cap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Chelsey Simpson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B892432-9220-F836-2711-C94D8F8A8E65}"/>
              </a:ext>
            </a:extLst>
          </p:cNvPr>
          <p:cNvCxnSpPr>
            <a:cxnSpLocks/>
          </p:cNvCxnSpPr>
          <p:nvPr/>
        </p:nvCxnSpPr>
        <p:spPr>
          <a:xfrm>
            <a:off x="900334" y="3482877"/>
            <a:ext cx="8944258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88D5C15-E078-B3CD-A60D-56750A25BEED}"/>
              </a:ext>
            </a:extLst>
          </p:cNvPr>
          <p:cNvCxnSpPr>
            <a:cxnSpLocks/>
            <a:stCxn id="69" idx="0"/>
          </p:cNvCxnSpPr>
          <p:nvPr/>
        </p:nvCxnSpPr>
        <p:spPr>
          <a:xfrm flipV="1">
            <a:off x="900334" y="3482877"/>
            <a:ext cx="0" cy="53340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7F2834C-99DA-A3E5-4907-01665A51FE24}"/>
              </a:ext>
            </a:extLst>
          </p:cNvPr>
          <p:cNvCxnSpPr>
            <a:cxnSpLocks/>
            <a:stCxn id="70" idx="0"/>
          </p:cNvCxnSpPr>
          <p:nvPr/>
        </p:nvCxnSpPr>
        <p:spPr>
          <a:xfrm flipV="1">
            <a:off x="2373534" y="3482877"/>
            <a:ext cx="0" cy="53340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84EEBFF-4882-0B2D-D911-34009DF40460}"/>
              </a:ext>
            </a:extLst>
          </p:cNvPr>
          <p:cNvCxnSpPr>
            <a:cxnSpLocks/>
            <a:endCxn id="71" idx="0"/>
          </p:cNvCxnSpPr>
          <p:nvPr/>
        </p:nvCxnSpPr>
        <p:spPr>
          <a:xfrm>
            <a:off x="3846734" y="3482877"/>
            <a:ext cx="0" cy="53340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C4745D4-D335-1FC2-78B6-13814DDD511F}"/>
              </a:ext>
            </a:extLst>
          </p:cNvPr>
          <p:cNvCxnSpPr>
            <a:cxnSpLocks/>
            <a:stCxn id="74" idx="0"/>
          </p:cNvCxnSpPr>
          <p:nvPr/>
        </p:nvCxnSpPr>
        <p:spPr>
          <a:xfrm flipV="1">
            <a:off x="5518652" y="3482877"/>
            <a:ext cx="0" cy="53340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35F746F-C54F-04DC-33C7-88664865EC31}"/>
              </a:ext>
            </a:extLst>
          </p:cNvPr>
          <p:cNvCxnSpPr>
            <a:cxnSpLocks/>
            <a:stCxn id="76" idx="0"/>
          </p:cNvCxnSpPr>
          <p:nvPr/>
        </p:nvCxnSpPr>
        <p:spPr>
          <a:xfrm flipV="1">
            <a:off x="6394952" y="3482877"/>
            <a:ext cx="0" cy="51911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4978CA3-FA75-1E29-B1A6-E76B107BE166}"/>
              </a:ext>
            </a:extLst>
          </p:cNvPr>
          <p:cNvCxnSpPr>
            <a:cxnSpLocks/>
            <a:stCxn id="72" idx="0"/>
          </p:cNvCxnSpPr>
          <p:nvPr/>
        </p:nvCxnSpPr>
        <p:spPr>
          <a:xfrm flipV="1">
            <a:off x="8400114" y="3482877"/>
            <a:ext cx="0" cy="51911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5F52E60-4EA0-E075-84CC-8044124416B6}"/>
              </a:ext>
            </a:extLst>
          </p:cNvPr>
          <p:cNvCxnSpPr>
            <a:cxnSpLocks/>
            <a:stCxn id="73" idx="0"/>
          </p:cNvCxnSpPr>
          <p:nvPr/>
        </p:nvCxnSpPr>
        <p:spPr>
          <a:xfrm flipH="1" flipV="1">
            <a:off x="9844592" y="3482877"/>
            <a:ext cx="1302" cy="51911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8097AAC0-2382-D2FD-2C50-D2A4F5428B43}"/>
              </a:ext>
            </a:extLst>
          </p:cNvPr>
          <p:cNvSpPr/>
          <p:nvPr/>
        </p:nvSpPr>
        <p:spPr>
          <a:xfrm>
            <a:off x="1731607" y="4862944"/>
            <a:ext cx="1283854" cy="498764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Baseball Tournament Chair</a:t>
            </a:r>
          </a:p>
          <a:p>
            <a:pPr algn="ctr"/>
            <a:r>
              <a:rPr lang="en-US" sz="1000" b="1" dirty="0">
                <a:solidFill>
                  <a:srgbClr val="FF0000"/>
                </a:solidFill>
                <a:ea typeface="+mn-lt"/>
                <a:cs typeface="+mn-lt"/>
              </a:rPr>
              <a:t>VACANT</a:t>
            </a:r>
            <a:endParaRPr lang="en-CA" dirty="0">
              <a:ea typeface="+mn-lt"/>
              <a:cs typeface="+mn-lt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3AF10E7-F231-F97A-AC59-C40EC49165AD}"/>
              </a:ext>
            </a:extLst>
          </p:cNvPr>
          <p:cNvCxnSpPr>
            <a:cxnSpLocks/>
            <a:endCxn id="70" idx="2"/>
          </p:cNvCxnSpPr>
          <p:nvPr/>
        </p:nvCxnSpPr>
        <p:spPr>
          <a:xfrm flipV="1">
            <a:off x="2373534" y="4515041"/>
            <a:ext cx="0" cy="347903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0B982AA0-8769-FD1E-473D-4A2EA6187423}"/>
              </a:ext>
            </a:extLst>
          </p:cNvPr>
          <p:cNvSpPr/>
          <p:nvPr/>
        </p:nvSpPr>
        <p:spPr>
          <a:xfrm>
            <a:off x="9203967" y="4799059"/>
            <a:ext cx="1283854" cy="498764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Softball Tournament Chair</a:t>
            </a:r>
          </a:p>
          <a:p>
            <a:pPr algn="ctr"/>
            <a:r>
              <a:rPr lang="en-US" sz="1000" b="1" dirty="0">
                <a:solidFill>
                  <a:srgbClr val="FF0000"/>
                </a:solidFill>
                <a:ea typeface="+mn-lt"/>
                <a:cs typeface="+mn-lt"/>
              </a:rPr>
              <a:t>VACANT</a:t>
            </a:r>
            <a:endParaRPr lang="en-CA" dirty="0">
              <a:ea typeface="+mn-lt"/>
              <a:cs typeface="+mn-lt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5A667C5-E0F9-602C-BA4D-58DAA3775015}"/>
              </a:ext>
            </a:extLst>
          </p:cNvPr>
          <p:cNvCxnSpPr>
            <a:cxnSpLocks/>
            <a:endCxn id="73" idx="2"/>
          </p:cNvCxnSpPr>
          <p:nvPr/>
        </p:nvCxnSpPr>
        <p:spPr>
          <a:xfrm flipV="1">
            <a:off x="9845894" y="4500752"/>
            <a:ext cx="0" cy="298307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F7C71EF5-BC9B-4F31-E8A0-9E8CFD867829}"/>
              </a:ext>
            </a:extLst>
          </p:cNvPr>
          <p:cNvSpPr/>
          <p:nvPr/>
        </p:nvSpPr>
        <p:spPr>
          <a:xfrm>
            <a:off x="258403" y="6192218"/>
            <a:ext cx="1283854" cy="498764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bg1"/>
              </a:solidFill>
              <a:latin typeface="Tenorite" panose="00000500000000000000" pitchFamily="2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Fundraising Coord.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Jen Dixon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 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A7B7C51-E52C-3135-4A23-618144EC24C5}"/>
              </a:ext>
            </a:extLst>
          </p:cNvPr>
          <p:cNvSpPr/>
          <p:nvPr/>
        </p:nvSpPr>
        <p:spPr>
          <a:xfrm>
            <a:off x="1961641" y="6192218"/>
            <a:ext cx="1283854" cy="498764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Casino Coordinator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Jen Dixon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48A95CC-FEEF-A71E-8ED6-81FCDD1FF137}"/>
              </a:ext>
            </a:extLst>
          </p:cNvPr>
          <p:cNvSpPr/>
          <p:nvPr/>
        </p:nvSpPr>
        <p:spPr>
          <a:xfrm>
            <a:off x="3708011" y="6192218"/>
            <a:ext cx="1283854" cy="498764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/>
              </a:rPr>
              <a:t>Uniform Coordinator </a:t>
            </a:r>
            <a:endParaRPr lang="en-US" sz="1200" dirty="0">
              <a:solidFill>
                <a:schemeClr val="bg1"/>
              </a:solidFill>
              <a:latin typeface="Tenorite" panose="00000500000000000000" pitchFamily="2" charset="0"/>
            </a:endParaRPr>
          </a:p>
          <a:p>
            <a:pPr algn="ctr"/>
            <a:r>
              <a:rPr lang="en-US" sz="1000" b="1" dirty="0">
                <a:solidFill>
                  <a:srgbClr val="FF0000"/>
                </a:solidFill>
                <a:ea typeface="+mn-lt"/>
                <a:cs typeface="+mn-lt"/>
              </a:rPr>
              <a:t>VACANT</a:t>
            </a:r>
            <a:endParaRPr lang="en-CA" dirty="0">
              <a:ea typeface="+mn-lt"/>
              <a:cs typeface="+mn-l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DBCB3BB-CA30-BD3F-2525-6776BF050B8F}"/>
              </a:ext>
            </a:extLst>
          </p:cNvPr>
          <p:cNvSpPr/>
          <p:nvPr/>
        </p:nvSpPr>
        <p:spPr>
          <a:xfrm>
            <a:off x="7226221" y="6177929"/>
            <a:ext cx="1283854" cy="498764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Equipment &amp; Facilities Coord.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Kelly </a:t>
            </a:r>
            <a:r>
              <a:rPr lang="en-US" sz="1000" dirty="0" err="1">
                <a:solidFill>
                  <a:schemeClr val="bg1"/>
                </a:solidFill>
                <a:latin typeface="Tenorite" panose="00000500000000000000" pitchFamily="2" charset="0"/>
              </a:rPr>
              <a:t>Ulseth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2CE66B-67CB-35C9-353D-9FF6382D0A89}"/>
              </a:ext>
            </a:extLst>
          </p:cNvPr>
          <p:cNvSpPr/>
          <p:nvPr/>
        </p:nvSpPr>
        <p:spPr>
          <a:xfrm>
            <a:off x="9060189" y="6177929"/>
            <a:ext cx="1283854" cy="498764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Diamond Coordinator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Tara Williams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59A769B-266C-D25F-BA51-073580F4F23B}"/>
              </a:ext>
            </a:extLst>
          </p:cNvPr>
          <p:cNvSpPr/>
          <p:nvPr/>
        </p:nvSpPr>
        <p:spPr>
          <a:xfrm>
            <a:off x="5437438" y="6192218"/>
            <a:ext cx="1283854" cy="498764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Social Media &amp; Website Coord.</a:t>
            </a:r>
          </a:p>
          <a:p>
            <a:pPr algn="ctr"/>
            <a:r>
              <a:rPr lang="en-CA" sz="1000" dirty="0">
                <a:solidFill>
                  <a:schemeClr val="bg1"/>
                </a:solidFill>
                <a:latin typeface="Tenorite" panose="00000500000000000000" pitchFamily="2" charset="0"/>
              </a:rPr>
              <a:t>Nikole Munro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E64CC4D-3694-EC03-4703-7C0A3BF2E6A7}"/>
              </a:ext>
            </a:extLst>
          </p:cNvPr>
          <p:cNvSpPr/>
          <p:nvPr/>
        </p:nvSpPr>
        <p:spPr>
          <a:xfrm>
            <a:off x="10649743" y="6177929"/>
            <a:ext cx="1283854" cy="498764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Umpire Coordinator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Ryan Lucas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26224FD-2023-FD96-79A3-4CDFD50092E2}"/>
              </a:ext>
            </a:extLst>
          </p:cNvPr>
          <p:cNvCxnSpPr>
            <a:cxnSpLocks/>
          </p:cNvCxnSpPr>
          <p:nvPr/>
        </p:nvCxnSpPr>
        <p:spPr>
          <a:xfrm>
            <a:off x="894550" y="5836611"/>
            <a:ext cx="1039712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4E4FAF7-E14C-F9A4-B475-AF229CAD768C}"/>
              </a:ext>
            </a:extLst>
          </p:cNvPr>
          <p:cNvCxnSpPr>
            <a:cxnSpLocks/>
          </p:cNvCxnSpPr>
          <p:nvPr/>
        </p:nvCxnSpPr>
        <p:spPr>
          <a:xfrm>
            <a:off x="900330" y="5836611"/>
            <a:ext cx="0" cy="355607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7456916-63FA-5734-6B01-BDC1644124F9}"/>
              </a:ext>
            </a:extLst>
          </p:cNvPr>
          <p:cNvCxnSpPr>
            <a:cxnSpLocks/>
          </p:cNvCxnSpPr>
          <p:nvPr/>
        </p:nvCxnSpPr>
        <p:spPr>
          <a:xfrm flipH="1">
            <a:off x="2603568" y="5836611"/>
            <a:ext cx="4" cy="355607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BDE2AB3-831D-226D-0A34-B3AB6160C325}"/>
              </a:ext>
            </a:extLst>
          </p:cNvPr>
          <p:cNvCxnSpPr>
            <a:cxnSpLocks/>
          </p:cNvCxnSpPr>
          <p:nvPr/>
        </p:nvCxnSpPr>
        <p:spPr>
          <a:xfrm>
            <a:off x="4349938" y="5836611"/>
            <a:ext cx="0" cy="355607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E202152-6E12-37C6-5BBE-1A47F3517EDF}"/>
              </a:ext>
            </a:extLst>
          </p:cNvPr>
          <p:cNvCxnSpPr>
            <a:cxnSpLocks/>
          </p:cNvCxnSpPr>
          <p:nvPr/>
        </p:nvCxnSpPr>
        <p:spPr>
          <a:xfrm>
            <a:off x="6079365" y="5836611"/>
            <a:ext cx="0" cy="355607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3F86165-98F3-F47A-2080-F29EED41E729}"/>
              </a:ext>
            </a:extLst>
          </p:cNvPr>
          <p:cNvCxnSpPr>
            <a:cxnSpLocks/>
          </p:cNvCxnSpPr>
          <p:nvPr/>
        </p:nvCxnSpPr>
        <p:spPr>
          <a:xfrm>
            <a:off x="7868148" y="5836611"/>
            <a:ext cx="0" cy="341318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DA774EF-53BD-87F8-CE10-4E9CEBD9A639}"/>
              </a:ext>
            </a:extLst>
          </p:cNvPr>
          <p:cNvCxnSpPr>
            <a:cxnSpLocks/>
          </p:cNvCxnSpPr>
          <p:nvPr/>
        </p:nvCxnSpPr>
        <p:spPr>
          <a:xfrm>
            <a:off x="9702116" y="5836611"/>
            <a:ext cx="0" cy="341318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F6B7F87-2B9B-B4D7-BFB0-02915F383BA5}"/>
              </a:ext>
            </a:extLst>
          </p:cNvPr>
          <p:cNvCxnSpPr>
            <a:cxnSpLocks/>
          </p:cNvCxnSpPr>
          <p:nvPr/>
        </p:nvCxnSpPr>
        <p:spPr>
          <a:xfrm>
            <a:off x="11291670" y="5836611"/>
            <a:ext cx="0" cy="341318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66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5B97B-F14A-DE75-186F-BFF7D493F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President’s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9BE53-C7FD-61D8-F497-55AE5D6C8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214034"/>
            <a:ext cx="4765949" cy="3353476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2023 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Registration Recap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Highlights</a:t>
            </a:r>
          </a:p>
          <a:p>
            <a:r>
              <a:rPr lang="en-US" dirty="0">
                <a:solidFill>
                  <a:schemeClr val="tx2"/>
                </a:solidFill>
              </a:rPr>
              <a:t>2024 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Fundraising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Plans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Registration Fees</a:t>
            </a:r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D685D6-9A72-E7B3-A070-4ECD885D6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7"/>
          <a:stretch/>
        </p:blipFill>
        <p:spPr bwMode="auto">
          <a:xfrm>
            <a:off x="7674526" y="2257006"/>
            <a:ext cx="4142232" cy="26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6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FC5C5-A2D2-44F9-BB55-AC3D7A6A6B6A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+mj-lt"/>
                <a:ea typeface="+mj-ea"/>
                <a:cs typeface="+mj-cs"/>
              </a:rPr>
              <a:t>2023 Registration Recap</a:t>
            </a:r>
          </a:p>
        </p:txBody>
      </p:sp>
      <p:sp>
        <p:nvSpPr>
          <p:cNvPr id="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0F69EA-86CD-4F2F-96C4-46496CF605C2}"/>
              </a:ext>
            </a:extLst>
          </p:cNvPr>
          <p:cNvSpPr txBox="1">
            <a:spLocks/>
          </p:cNvSpPr>
          <p:nvPr/>
        </p:nvSpPr>
        <p:spPr>
          <a:xfrm>
            <a:off x="572493" y="2044438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CA" b="1" dirty="0"/>
              <a:t>Registrations for </a:t>
            </a:r>
            <a:r>
              <a:rPr lang="en-CA" dirty="0"/>
              <a:t>2023</a:t>
            </a:r>
            <a:r>
              <a:rPr lang="en-CA" b="1" dirty="0"/>
              <a:t>:</a:t>
            </a:r>
          </a:p>
          <a:p>
            <a:pPr lvl="1"/>
            <a:r>
              <a:rPr lang="en-CA" dirty="0"/>
              <a:t>Rally Cap &amp; 9U (101)</a:t>
            </a:r>
            <a:endParaRPr lang="en-CA" dirty="0">
              <a:cs typeface="Arial"/>
            </a:endParaRPr>
          </a:p>
          <a:p>
            <a:pPr lvl="2"/>
            <a:r>
              <a:rPr lang="en-CA" dirty="0">
                <a:sym typeface="Wingdings" panose="05000000000000000000" pitchFamily="2" charset="2"/>
              </a:rPr>
              <a:t>69 Rally Cappers</a:t>
            </a:r>
            <a:endParaRPr lang="en-CA" dirty="0">
              <a:cs typeface="Arial"/>
            </a:endParaRPr>
          </a:p>
          <a:p>
            <a:pPr lvl="2"/>
            <a:r>
              <a:rPr lang="en-CA" dirty="0">
                <a:sym typeface="Wingdings" panose="05000000000000000000" pitchFamily="2" charset="2"/>
              </a:rPr>
              <a:t>32 9U</a:t>
            </a:r>
            <a:endParaRPr lang="en-CA" dirty="0">
              <a:cs typeface="Arial" panose="020B0604020202020204"/>
            </a:endParaRPr>
          </a:p>
          <a:p>
            <a:pPr lvl="1"/>
            <a:r>
              <a:rPr lang="en-CA" dirty="0">
                <a:sym typeface="Wingdings" panose="05000000000000000000" pitchFamily="2" charset="2"/>
              </a:rPr>
              <a:t>Softball (125)</a:t>
            </a:r>
            <a:endParaRPr lang="en-CA" dirty="0">
              <a:cs typeface="Arial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U11</a:t>
            </a:r>
            <a:r>
              <a:rPr lang="pl-PL" dirty="0">
                <a:sym typeface="Wingdings" panose="05000000000000000000" pitchFamily="2" charset="2"/>
              </a:rPr>
              <a:t> - </a:t>
            </a:r>
            <a:r>
              <a:rPr lang="en-US" dirty="0">
                <a:sym typeface="Wingdings" panose="05000000000000000000" pitchFamily="2" charset="2"/>
              </a:rPr>
              <a:t>32</a:t>
            </a:r>
            <a:endParaRPr lang="pl-PL" dirty="0">
              <a:cs typeface="Arial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U13</a:t>
            </a:r>
            <a:r>
              <a:rPr lang="pl-PL" dirty="0">
                <a:sym typeface="Wingdings" panose="05000000000000000000" pitchFamily="2" charset="2"/>
              </a:rPr>
              <a:t> - </a:t>
            </a:r>
            <a:r>
              <a:rPr lang="en-US" dirty="0">
                <a:sym typeface="Wingdings" panose="05000000000000000000" pitchFamily="2" charset="2"/>
              </a:rPr>
              <a:t>38</a:t>
            </a:r>
            <a:endParaRPr lang="pl-PL" dirty="0">
              <a:cs typeface="Arial" panose="020B0604020202020204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U15</a:t>
            </a:r>
            <a:r>
              <a:rPr lang="pl-PL" dirty="0">
                <a:sym typeface="Wingdings" panose="05000000000000000000" pitchFamily="2" charset="2"/>
              </a:rPr>
              <a:t> - </a:t>
            </a:r>
            <a:r>
              <a:rPr lang="en-US" dirty="0">
                <a:sym typeface="Wingdings" panose="05000000000000000000" pitchFamily="2" charset="2"/>
              </a:rPr>
              <a:t>30</a:t>
            </a:r>
            <a:endParaRPr lang="pl-PL" dirty="0">
              <a:cs typeface="Arial" panose="020B0604020202020204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U17</a:t>
            </a:r>
            <a:r>
              <a:rPr lang="pl-PL" dirty="0">
                <a:sym typeface="Wingdings" panose="05000000000000000000" pitchFamily="2" charset="2"/>
              </a:rPr>
              <a:t> - </a:t>
            </a:r>
            <a:r>
              <a:rPr lang="en-US" dirty="0">
                <a:sym typeface="Wingdings" panose="05000000000000000000" pitchFamily="2" charset="2"/>
              </a:rPr>
              <a:t>15</a:t>
            </a:r>
            <a:endParaRPr lang="pl-PL" dirty="0">
              <a:cs typeface="Arial" panose="020B0604020202020204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U19 </a:t>
            </a:r>
            <a:r>
              <a:rPr lang="pl-PL" dirty="0">
                <a:sym typeface="Wingdings" panose="05000000000000000000" pitchFamily="2" charset="2"/>
              </a:rPr>
              <a:t>– </a:t>
            </a:r>
            <a:r>
              <a:rPr lang="en-US" dirty="0">
                <a:sym typeface="Wingdings" panose="05000000000000000000" pitchFamily="2" charset="2"/>
              </a:rPr>
              <a:t>10</a:t>
            </a:r>
            <a:endParaRPr lang="pl-PL" dirty="0">
              <a:cs typeface="Arial"/>
            </a:endParaRPr>
          </a:p>
          <a:p>
            <a:pPr lvl="1"/>
            <a:r>
              <a:rPr lang="en-CA" dirty="0">
                <a:sym typeface="Wingdings" panose="05000000000000000000" pitchFamily="2" charset="2"/>
              </a:rPr>
              <a:t>Baseball (164)</a:t>
            </a:r>
            <a:endParaRPr lang="en-CA" dirty="0">
              <a:cs typeface="Arial"/>
            </a:endParaRPr>
          </a:p>
          <a:p>
            <a:pPr lvl="2"/>
            <a:r>
              <a:rPr lang="pl-PL" dirty="0">
                <a:sym typeface="Wingdings" panose="05000000000000000000" pitchFamily="2" charset="2"/>
              </a:rPr>
              <a:t>11U - </a:t>
            </a:r>
            <a:r>
              <a:rPr lang="en-US" dirty="0">
                <a:sym typeface="Wingdings" panose="05000000000000000000" pitchFamily="2" charset="2"/>
              </a:rPr>
              <a:t>63</a:t>
            </a:r>
            <a:endParaRPr lang="pl-PL" dirty="0">
              <a:cs typeface="Arial"/>
            </a:endParaRPr>
          </a:p>
          <a:p>
            <a:pPr lvl="2"/>
            <a:r>
              <a:rPr lang="pl-PL" dirty="0">
                <a:sym typeface="Wingdings" panose="05000000000000000000" pitchFamily="2" charset="2"/>
              </a:rPr>
              <a:t>13U - </a:t>
            </a:r>
            <a:r>
              <a:rPr lang="en-US" dirty="0">
                <a:sym typeface="Wingdings" panose="05000000000000000000" pitchFamily="2" charset="2"/>
              </a:rPr>
              <a:t>48</a:t>
            </a:r>
            <a:endParaRPr lang="pl-PL" dirty="0">
              <a:cs typeface="Arial"/>
            </a:endParaRPr>
          </a:p>
          <a:p>
            <a:pPr lvl="2"/>
            <a:r>
              <a:rPr lang="pl-PL" dirty="0">
                <a:sym typeface="Wingdings" panose="05000000000000000000" pitchFamily="2" charset="2"/>
              </a:rPr>
              <a:t>15U - </a:t>
            </a:r>
            <a:r>
              <a:rPr lang="en-US" dirty="0">
                <a:sym typeface="Wingdings" panose="05000000000000000000" pitchFamily="2" charset="2"/>
              </a:rPr>
              <a:t>27</a:t>
            </a:r>
            <a:endParaRPr lang="pl-PL" dirty="0">
              <a:cs typeface="Arial" panose="020B0604020202020204"/>
            </a:endParaRPr>
          </a:p>
          <a:p>
            <a:pPr lvl="2"/>
            <a:r>
              <a:rPr lang="pl-PL" dirty="0">
                <a:sym typeface="Wingdings" panose="05000000000000000000" pitchFamily="2" charset="2"/>
              </a:rPr>
              <a:t>18U - </a:t>
            </a:r>
            <a:r>
              <a:rPr lang="en-US" dirty="0">
                <a:sym typeface="Wingdings" panose="05000000000000000000" pitchFamily="2" charset="2"/>
              </a:rPr>
              <a:t>26</a:t>
            </a:r>
            <a:endParaRPr lang="pl-PL" dirty="0">
              <a:cs typeface="Arial" panose="020B0604020202020204"/>
            </a:endParaRPr>
          </a:p>
          <a:p>
            <a:pPr lvl="1"/>
            <a:r>
              <a:rPr lang="en-CA" b="1" u="sng" dirty="0"/>
              <a:t>390 Players Total</a:t>
            </a:r>
            <a:endParaRPr lang="en-CA" sz="2000" b="1" u="sng" dirty="0"/>
          </a:p>
          <a:p>
            <a:pPr lvl="1"/>
            <a:endParaRPr lang="en-US" sz="9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31EA7C-7EB4-4126-80F4-CF5F76860BE4}"/>
              </a:ext>
            </a:extLst>
          </p:cNvPr>
          <p:cNvSpPr txBox="1">
            <a:spLocks/>
          </p:cNvSpPr>
          <p:nvPr/>
        </p:nvSpPr>
        <p:spPr>
          <a:xfrm>
            <a:off x="6366206" y="2044438"/>
            <a:ext cx="5179087" cy="2009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CA" sz="2200" dirty="0"/>
              <a:t>Extra Programs:</a:t>
            </a:r>
          </a:p>
          <a:p>
            <a:pPr lvl="1">
              <a:lnSpc>
                <a:spcPct val="70000"/>
              </a:lnSpc>
            </a:pPr>
            <a:r>
              <a:rPr lang="en-CA" sz="1900" dirty="0"/>
              <a:t>Coaching Applications - 23</a:t>
            </a:r>
            <a:endParaRPr lang="en-CA" dirty="0"/>
          </a:p>
          <a:p>
            <a:pPr lvl="1">
              <a:lnSpc>
                <a:spcPct val="70000"/>
              </a:lnSpc>
            </a:pPr>
            <a:r>
              <a:rPr lang="en-CA" sz="1900" dirty="0"/>
              <a:t>Fall Ball – 79</a:t>
            </a:r>
          </a:p>
          <a:p>
            <a:pPr lvl="1">
              <a:lnSpc>
                <a:spcPct val="70000"/>
              </a:lnSpc>
            </a:pPr>
            <a:r>
              <a:rPr lang="en-CA" sz="1900" dirty="0">
                <a:cs typeface="Arial"/>
              </a:rPr>
              <a:t>Winter Baseball Camp – 19</a:t>
            </a:r>
          </a:p>
          <a:p>
            <a:pPr lvl="1">
              <a:lnSpc>
                <a:spcPct val="70000"/>
              </a:lnSpc>
            </a:pPr>
            <a:r>
              <a:rPr lang="en-CA" sz="1900" dirty="0">
                <a:cs typeface="Arial"/>
              </a:rPr>
              <a:t>Pre-School Fundamentals</a:t>
            </a:r>
          </a:p>
          <a:p>
            <a:pPr lvl="1">
              <a:lnSpc>
                <a:spcPct val="70000"/>
              </a:lnSpc>
            </a:pPr>
            <a:r>
              <a:rPr lang="en-CA" sz="1900" dirty="0"/>
              <a:t>Softball Pitching/Catching Clinic </a:t>
            </a:r>
          </a:p>
          <a:p>
            <a:pPr lvl="1">
              <a:lnSpc>
                <a:spcPct val="70000"/>
              </a:lnSpc>
            </a:pPr>
            <a:r>
              <a:rPr lang="en-CA" sz="1900" dirty="0">
                <a:cs typeface="Arial"/>
              </a:rPr>
              <a:t>Umpire Clinic </a:t>
            </a:r>
          </a:p>
          <a:p>
            <a:pPr lvl="1">
              <a:lnSpc>
                <a:spcPct val="70000"/>
              </a:lnSpc>
            </a:pPr>
            <a:endParaRPr lang="en-CA" sz="2200" dirty="0"/>
          </a:p>
          <a:p>
            <a:endParaRPr lang="en-CA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296AA5C-66F2-1CB9-F7B7-E65BA1986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489" y="4165402"/>
            <a:ext cx="2088445" cy="250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0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FC5C5-A2D2-44F9-BB55-AC3D7A6A6B6A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+mj-lt"/>
                <a:ea typeface="+mj-ea"/>
                <a:cs typeface="+mj-cs"/>
              </a:rPr>
              <a:t>2023 Highlights</a:t>
            </a:r>
            <a:endParaRPr lang="en-US" sz="5400" b="1" dirty="0">
              <a:latin typeface="+mj-lt"/>
              <a:ea typeface="+mj-ea"/>
              <a:cs typeface="Arial"/>
            </a:endParaRPr>
          </a:p>
        </p:txBody>
      </p:sp>
      <p:sp>
        <p:nvSpPr>
          <p:cNvPr id="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0F69EA-86CD-4F2F-96C4-46496CF605C2}"/>
              </a:ext>
            </a:extLst>
          </p:cNvPr>
          <p:cNvSpPr txBox="1">
            <a:spLocks/>
          </p:cNvSpPr>
          <p:nvPr/>
        </p:nvSpPr>
        <p:spPr>
          <a:xfrm>
            <a:off x="572491" y="2071315"/>
            <a:ext cx="8501840" cy="45481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U11 Softball 2 Silver Tournament Wins, 15-5 record over 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cs typeface="Arial"/>
              </a:rPr>
              <a:t>GPLS Gold Weekend in B Division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cs typeface="Arial"/>
              </a:rPr>
              <a:t>U15B &amp; U23 U15B Softball Gold Medal Provincial Champions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cs typeface="Arial"/>
              </a:rPr>
              <a:t>Bronze Provincial Medal for U13 &amp; U17 Softball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cs typeface="Arial"/>
              </a:rPr>
              <a:t>Bronze Provincial Medal for 11UAA Baseball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cs typeface="Arial"/>
              </a:rPr>
              <a:t>Big Summer Swing Baseball Tournament (May 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cs typeface="Arial"/>
              </a:rPr>
              <a:t>9U Baseball Registration completely FULL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cs typeface="Arial"/>
              </a:rPr>
              <a:t>Successful Casino (January)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cs typeface="Arial"/>
              </a:rPr>
              <a:t>Not for Profit Microsoft Licensing for SLMBA Board</a:t>
            </a:r>
            <a:endParaRPr lang="en-US" sz="2400" dirty="0">
              <a:cs typeface="Arial"/>
            </a:endParaRPr>
          </a:p>
          <a:p>
            <a:pPr lvl="1"/>
            <a:endParaRPr lang="en-US" sz="2000" dirty="0">
              <a:cs typeface="Arial"/>
            </a:endParaRPr>
          </a:p>
          <a:p>
            <a:pPr lvl="1"/>
            <a:endParaRPr lang="en-US" dirty="0">
              <a:cs typeface="Arial"/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3B27B88-AF13-6575-3E51-309D40249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017" y="2559756"/>
            <a:ext cx="3972983" cy="397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6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EBA9E2-C86F-43F3-8AB9-3F6A5DB62AFD}"/>
              </a:ext>
            </a:extLst>
          </p:cNvPr>
          <p:cNvSpPr/>
          <p:nvPr/>
        </p:nvSpPr>
        <p:spPr>
          <a:xfrm>
            <a:off x="0" y="0"/>
            <a:ext cx="12246429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FC5C5-A2D2-44F9-BB55-AC3D7A6A6B6A}"/>
              </a:ext>
            </a:extLst>
          </p:cNvPr>
          <p:cNvSpPr txBox="1"/>
          <p:nvPr/>
        </p:nvSpPr>
        <p:spPr>
          <a:xfrm>
            <a:off x="390525" y="238125"/>
            <a:ext cx="1107213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/>
              <a:t>Fundraising for 2024</a:t>
            </a:r>
            <a:endParaRPr lang="en-CA" sz="4400" b="1" dirty="0"/>
          </a:p>
        </p:txBody>
      </p:sp>
      <p:graphicFrame>
        <p:nvGraphicFramePr>
          <p:cNvPr id="8198" name="TextBox 1">
            <a:extLst>
              <a:ext uri="{FF2B5EF4-FFF2-40B4-BE49-F238E27FC236}">
                <a16:creationId xmlns:a16="http://schemas.microsoft.com/office/drawing/2014/main" id="{59E144C5-E4A6-4148-A599-E2195666D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800176"/>
              </p:ext>
            </p:extLst>
          </p:nvPr>
        </p:nvGraphicFramePr>
        <p:xfrm>
          <a:off x="1000461" y="1194099"/>
          <a:ext cx="8307312" cy="5201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Raffle Ticket Stock Illustration - Download Image Now - Raffle Ticket,  Raffle, Ticket - iStock">
            <a:extLst>
              <a:ext uri="{FF2B5EF4-FFF2-40B4-BE49-F238E27FC236}">
                <a16:creationId xmlns:a16="http://schemas.microsoft.com/office/drawing/2014/main" id="{45A5766F-A79F-074E-29F6-A45190AC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773" y="2274005"/>
            <a:ext cx="2617279" cy="18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486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FC5C5-A2D2-44F9-BB55-AC3D7A6A6B6A}"/>
              </a:ext>
            </a:extLst>
          </p:cNvPr>
          <p:cNvSpPr txBox="1"/>
          <p:nvPr/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Plans for 2024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E16762-C3CF-4F33-A860-66C01CB1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89" y="2488095"/>
            <a:ext cx="6175021" cy="418363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/>
              <a:t>Space at the Dome for 2024 Try Outs</a:t>
            </a:r>
          </a:p>
          <a:p>
            <a:r>
              <a:rPr lang="en-US" sz="2000" dirty="0"/>
              <a:t>Offering ‘A’ Softball for the 1</a:t>
            </a:r>
            <a:r>
              <a:rPr lang="en-US" sz="2000" baseline="30000" dirty="0"/>
              <a:t>st</a:t>
            </a:r>
            <a:r>
              <a:rPr lang="en-US" sz="2000" dirty="0"/>
              <a:t> Time</a:t>
            </a:r>
          </a:p>
          <a:p>
            <a:r>
              <a:rPr lang="en-US" sz="2000" dirty="0"/>
              <a:t>Continue to Grow Grassroots &amp; Girls Baseball Programs</a:t>
            </a:r>
          </a:p>
          <a:p>
            <a:r>
              <a:rPr lang="en-US" sz="2000" dirty="0"/>
              <a:t>Baseball Winter Camps (Late December – Mid February)</a:t>
            </a:r>
          </a:p>
          <a:p>
            <a:r>
              <a:rPr lang="en-US" sz="2000" dirty="0"/>
              <a:t>Continued Equipment Purchases &amp; Repairs</a:t>
            </a:r>
          </a:p>
          <a:p>
            <a:r>
              <a:rPr lang="en-US" sz="2000" dirty="0"/>
              <a:t>Baseball Umpire Development Bootcamp</a:t>
            </a:r>
          </a:p>
          <a:p>
            <a:r>
              <a:rPr lang="en-US" sz="2000" dirty="0"/>
              <a:t>More Provincial Hosting &amp; Wins!</a:t>
            </a:r>
          </a:p>
          <a:p>
            <a:r>
              <a:rPr lang="en-US" sz="2000" dirty="0"/>
              <a:t>Sylvan Mariners </a:t>
            </a:r>
            <a:r>
              <a:rPr lang="en-US" sz="2000"/>
              <a:t>&amp; Storm Gear</a:t>
            </a:r>
            <a:endParaRPr lang="en-US" sz="2000" dirty="0"/>
          </a:p>
          <a:p>
            <a:r>
              <a:rPr lang="en-US" sz="2000" b="1" dirty="0"/>
              <a:t>Continue to grow players’ love of the game and their skills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21CF89-1AA8-0BE0-D4AE-3D655F30C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993" y="2488095"/>
            <a:ext cx="4204070" cy="308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98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127ACF0-2489-400E-BCC1-49589A98F17C}" vid="{9E20ABE0-EEDA-4F0D-A042-9A6C3C3797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944</Words>
  <Application>Microsoft Office PowerPoint</Application>
  <PresentationFormat>Widescreen</PresentationFormat>
  <Paragraphs>208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Adoption(s)</vt:lpstr>
      <vt:lpstr>PowerPoint Presentation</vt:lpstr>
      <vt:lpstr>President’s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Resolutions </vt:lpstr>
      <vt:lpstr>Nominations &amp; Elections of Directors</vt:lpstr>
      <vt:lpstr>Orders &amp; General Business</vt:lpstr>
      <vt:lpstr>Draw for Free Registration</vt:lpstr>
      <vt:lpstr>THANK YOU TO....</vt:lpstr>
      <vt:lpstr>Adjournment – Thank you for Attending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Darbel</dc:creator>
  <cp:lastModifiedBy>Dave Darbel</cp:lastModifiedBy>
  <cp:revision>608</cp:revision>
  <cp:lastPrinted>2024-01-12T18:46:17Z</cp:lastPrinted>
  <dcterms:created xsi:type="dcterms:W3CDTF">2020-11-29T16:11:04Z</dcterms:created>
  <dcterms:modified xsi:type="dcterms:W3CDTF">2025-09-25T15:26:41Z</dcterms:modified>
</cp:coreProperties>
</file>