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4" r:id="rId4"/>
    <p:sldId id="258" r:id="rId5"/>
    <p:sldId id="285" r:id="rId6"/>
    <p:sldId id="272" r:id="rId7"/>
    <p:sldId id="275" r:id="rId8"/>
    <p:sldId id="290" r:id="rId9"/>
    <p:sldId id="263" r:id="rId10"/>
    <p:sldId id="264" r:id="rId11"/>
    <p:sldId id="267" r:id="rId12"/>
    <p:sldId id="262" r:id="rId13"/>
    <p:sldId id="286" r:id="rId14"/>
    <p:sldId id="287" r:id="rId15"/>
    <p:sldId id="288" r:id="rId16"/>
    <p:sldId id="269" r:id="rId17"/>
    <p:sldId id="289" r:id="rId18"/>
    <p:sldId id="270" r:id="rId19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44"/>
    <a:srgbClr val="33CCCC"/>
    <a:srgbClr val="69B3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3B398-9E5C-C80B-1420-A061D8016ADD}" v="3" dt="2025-05-26T14:48:04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77453" autoAdjust="0"/>
  </p:normalViewPr>
  <p:slideViewPr>
    <p:cSldViewPr snapToGrid="0">
      <p:cViewPr varScale="1">
        <p:scale>
          <a:sx n="123" d="100"/>
          <a:sy n="123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EE126-2938-4E05-A1C7-5BA8B3783D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104D33-B2BD-4E8D-A7DE-564FA995F5FB}">
      <dgm:prSet/>
      <dgm:spPr>
        <a:solidFill>
          <a:srgbClr val="33CCCC"/>
        </a:solidFill>
      </dgm:spPr>
      <dgm:t>
        <a:bodyPr/>
        <a:lstStyle/>
        <a:p>
          <a:pPr rtl="0"/>
          <a:r>
            <a:rPr lang="en-US" dirty="0">
              <a:latin typeface="Arial" panose="020B0604020202020204"/>
            </a:rPr>
            <a:t>Raffle </a:t>
          </a:r>
          <a:endParaRPr lang="en-US" dirty="0"/>
        </a:p>
      </dgm:t>
    </dgm:pt>
    <dgm:pt modelId="{AE24340C-B6EC-4734-B4F3-303C80085431}" type="parTrans" cxnId="{DD37685C-EF41-44ED-A53F-78EFDE2D630F}">
      <dgm:prSet/>
      <dgm:spPr/>
      <dgm:t>
        <a:bodyPr/>
        <a:lstStyle/>
        <a:p>
          <a:endParaRPr lang="en-US"/>
        </a:p>
      </dgm:t>
    </dgm:pt>
    <dgm:pt modelId="{DB71FC74-064F-4158-857D-24F382021BE0}" type="sibTrans" cxnId="{DD37685C-EF41-44ED-A53F-78EFDE2D630F}">
      <dgm:prSet/>
      <dgm:spPr/>
      <dgm:t>
        <a:bodyPr/>
        <a:lstStyle/>
        <a:p>
          <a:endParaRPr lang="en-US"/>
        </a:p>
      </dgm:t>
    </dgm:pt>
    <dgm:pt modelId="{72A8CE9D-1B70-49DB-82DD-C8F99CAD65FE}">
      <dgm:prSet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Approx</a:t>
          </a:r>
          <a:r>
            <a:rPr lang="en-US" dirty="0"/>
            <a:t>. 5000 Tickets Printed</a:t>
          </a:r>
        </a:p>
      </dgm:t>
    </dgm:pt>
    <dgm:pt modelId="{B152C636-A29F-4EC6-B36C-6D563485ED80}" type="parTrans" cxnId="{612429F3-ED0B-4B00-A7F6-9905EB19D70F}">
      <dgm:prSet/>
      <dgm:spPr/>
      <dgm:t>
        <a:bodyPr/>
        <a:lstStyle/>
        <a:p>
          <a:endParaRPr lang="en-US"/>
        </a:p>
      </dgm:t>
    </dgm:pt>
    <dgm:pt modelId="{889321FF-F507-498A-B55D-F8CDC94967BB}" type="sibTrans" cxnId="{612429F3-ED0B-4B00-A7F6-9905EB19D70F}">
      <dgm:prSet/>
      <dgm:spPr/>
      <dgm:t>
        <a:bodyPr/>
        <a:lstStyle/>
        <a:p>
          <a:endParaRPr lang="en-US"/>
        </a:p>
      </dgm:t>
    </dgm:pt>
    <dgm:pt modelId="{818F7533-40E7-4F22-B5B7-AA2EBDFE3683}">
      <dgm:prSet/>
      <dgm:spPr/>
      <dgm:t>
        <a:bodyPr/>
        <a:lstStyle/>
        <a:p>
          <a:r>
            <a:rPr lang="en-US" dirty="0"/>
            <a:t>$10/ticket</a:t>
          </a:r>
        </a:p>
      </dgm:t>
    </dgm:pt>
    <dgm:pt modelId="{37AAF11E-6041-4D2A-B393-BB753876E861}" type="parTrans" cxnId="{3BE3262A-0948-4420-923F-E205F6BB1379}">
      <dgm:prSet/>
      <dgm:spPr/>
      <dgm:t>
        <a:bodyPr/>
        <a:lstStyle/>
        <a:p>
          <a:endParaRPr lang="en-US"/>
        </a:p>
      </dgm:t>
    </dgm:pt>
    <dgm:pt modelId="{E07CB8B4-0C95-4AA2-9F98-E2443AA2FA0C}" type="sibTrans" cxnId="{3BE3262A-0948-4420-923F-E205F6BB1379}">
      <dgm:prSet/>
      <dgm:spPr/>
      <dgm:t>
        <a:bodyPr/>
        <a:lstStyle/>
        <a:p>
          <a:endParaRPr lang="en-US"/>
        </a:p>
      </dgm:t>
    </dgm:pt>
    <dgm:pt modelId="{9DD9CDD3-95A5-4E9E-A418-067281B2A8A2}">
      <dgm:prSet/>
      <dgm:spPr/>
      <dgm:t>
        <a:bodyPr/>
        <a:lstStyle/>
        <a:p>
          <a:r>
            <a:rPr lang="en-US" dirty="0"/>
            <a:t>Prizes:</a:t>
          </a:r>
        </a:p>
      </dgm:t>
    </dgm:pt>
    <dgm:pt modelId="{F95E67C1-3661-4767-94C7-C141EFCC2359}" type="parTrans" cxnId="{E6F25659-AF53-4A8B-88CD-3DFF509D608C}">
      <dgm:prSet/>
      <dgm:spPr/>
      <dgm:t>
        <a:bodyPr/>
        <a:lstStyle/>
        <a:p>
          <a:endParaRPr lang="en-US"/>
        </a:p>
      </dgm:t>
    </dgm:pt>
    <dgm:pt modelId="{554F9547-D967-4B40-B8C3-53A3BC9562D9}" type="sibTrans" cxnId="{E6F25659-AF53-4A8B-88CD-3DFF509D608C}">
      <dgm:prSet/>
      <dgm:spPr/>
      <dgm:t>
        <a:bodyPr/>
        <a:lstStyle/>
        <a:p>
          <a:endParaRPr lang="en-US"/>
        </a:p>
      </dgm:t>
    </dgm:pt>
    <dgm:pt modelId="{7F3E4A32-D119-4D46-B30D-E877B3DFD926}">
      <dgm:prSet/>
      <dgm:spPr/>
      <dgm:t>
        <a:bodyPr/>
        <a:lstStyle/>
        <a:p>
          <a:r>
            <a:rPr lang="en-US" dirty="0"/>
            <a:t>1st Prize: $10,000</a:t>
          </a:r>
        </a:p>
      </dgm:t>
    </dgm:pt>
    <dgm:pt modelId="{DE80A7F2-1508-42C1-90B8-A164B30B1700}" type="parTrans" cxnId="{D2B17F72-8AF7-483F-9F0D-33730DFCF2B3}">
      <dgm:prSet/>
      <dgm:spPr/>
      <dgm:t>
        <a:bodyPr/>
        <a:lstStyle/>
        <a:p>
          <a:endParaRPr lang="en-US"/>
        </a:p>
      </dgm:t>
    </dgm:pt>
    <dgm:pt modelId="{758CD280-D348-4B1F-B2BB-3EF159219B70}" type="sibTrans" cxnId="{D2B17F72-8AF7-483F-9F0D-33730DFCF2B3}">
      <dgm:prSet/>
      <dgm:spPr/>
      <dgm:t>
        <a:bodyPr/>
        <a:lstStyle/>
        <a:p>
          <a:endParaRPr lang="en-US"/>
        </a:p>
      </dgm:t>
    </dgm:pt>
    <dgm:pt modelId="{61F903F9-71AF-493E-BC05-183E1335A668}">
      <dgm:prSet/>
      <dgm:spPr/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Prize: $5,000</a:t>
          </a:r>
        </a:p>
      </dgm:t>
    </dgm:pt>
    <dgm:pt modelId="{583C6B7C-7A62-4328-9BDB-F0838BE25058}" type="parTrans" cxnId="{AF8BDEDE-C938-487F-A8BD-DDAF5D5C0ED2}">
      <dgm:prSet/>
      <dgm:spPr/>
      <dgm:t>
        <a:bodyPr/>
        <a:lstStyle/>
        <a:p>
          <a:endParaRPr lang="en-US"/>
        </a:p>
      </dgm:t>
    </dgm:pt>
    <dgm:pt modelId="{351834CC-5969-4CBA-83EF-F261096F6FDC}" type="sibTrans" cxnId="{AF8BDEDE-C938-487F-A8BD-DDAF5D5C0ED2}">
      <dgm:prSet/>
      <dgm:spPr/>
      <dgm:t>
        <a:bodyPr/>
        <a:lstStyle/>
        <a:p>
          <a:endParaRPr lang="en-US"/>
        </a:p>
      </dgm:t>
    </dgm:pt>
    <dgm:pt modelId="{267BEB11-04AC-4826-BEF5-0C01866267C6}">
      <dgm:prSet/>
      <dgm:spPr/>
      <dgm:t>
        <a:bodyPr/>
        <a:lstStyle/>
        <a:p>
          <a:r>
            <a:rPr lang="en-US" dirty="0"/>
            <a:t>3</a:t>
          </a:r>
          <a:r>
            <a:rPr lang="en-US" baseline="30000" dirty="0"/>
            <a:t>rd</a:t>
          </a:r>
          <a:r>
            <a:rPr lang="en-US" dirty="0"/>
            <a:t> Prize: $2,500</a:t>
          </a:r>
        </a:p>
      </dgm:t>
    </dgm:pt>
    <dgm:pt modelId="{422C95BE-333C-45B5-B51D-F835E25F85F5}" type="parTrans" cxnId="{22AF3529-CC24-4A7D-9BFD-A071F28200E2}">
      <dgm:prSet/>
      <dgm:spPr/>
      <dgm:t>
        <a:bodyPr/>
        <a:lstStyle/>
        <a:p>
          <a:endParaRPr lang="en-US"/>
        </a:p>
      </dgm:t>
    </dgm:pt>
    <dgm:pt modelId="{C41810E0-D768-46C2-B2EA-2BC468264244}" type="sibTrans" cxnId="{22AF3529-CC24-4A7D-9BFD-A071F28200E2}">
      <dgm:prSet/>
      <dgm:spPr/>
      <dgm:t>
        <a:bodyPr/>
        <a:lstStyle/>
        <a:p>
          <a:endParaRPr lang="en-US"/>
        </a:p>
      </dgm:t>
    </dgm:pt>
    <dgm:pt modelId="{A34674E4-01AD-4D12-AF65-AAE702E5C179}">
      <dgm:prSet/>
      <dgm:spPr/>
      <dgm:t>
        <a:bodyPr/>
        <a:lstStyle/>
        <a:p>
          <a:r>
            <a:rPr lang="en-US" dirty="0"/>
            <a:t>Revenue to </a:t>
          </a:r>
          <a:r>
            <a:rPr lang="en-US" dirty="0">
              <a:latin typeface="Tenorite"/>
            </a:rPr>
            <a:t>SLBMA</a:t>
          </a:r>
          <a:r>
            <a:rPr lang="en-US" dirty="0"/>
            <a:t> if Sold Out: $32,750</a:t>
          </a:r>
        </a:p>
      </dgm:t>
    </dgm:pt>
    <dgm:pt modelId="{A676DAF5-29DE-45D6-9ED6-DEE4A763BA7A}" type="parTrans" cxnId="{9D61CE65-CE60-4D47-97C2-E0631CF53979}">
      <dgm:prSet/>
      <dgm:spPr/>
      <dgm:t>
        <a:bodyPr/>
        <a:lstStyle/>
        <a:p>
          <a:endParaRPr lang="en-US"/>
        </a:p>
      </dgm:t>
    </dgm:pt>
    <dgm:pt modelId="{E450FEF2-C8CC-447E-A946-187010B07E7B}" type="sibTrans" cxnId="{9D61CE65-CE60-4D47-97C2-E0631CF53979}">
      <dgm:prSet/>
      <dgm:spPr/>
      <dgm:t>
        <a:bodyPr/>
        <a:lstStyle/>
        <a:p>
          <a:endParaRPr lang="en-US"/>
        </a:p>
      </dgm:t>
    </dgm:pt>
    <dgm:pt modelId="{37AD7F24-22DB-487E-A2A8-D941F7E7299D}">
      <dgm:prSet/>
      <dgm:spPr/>
      <dgm:t>
        <a:bodyPr/>
        <a:lstStyle/>
        <a:p>
          <a:r>
            <a:rPr lang="en-US" dirty="0"/>
            <a:t>Draw Date:  June/July* TBD</a:t>
          </a:r>
        </a:p>
      </dgm:t>
    </dgm:pt>
    <dgm:pt modelId="{B7DF0091-846C-44FC-BB2D-CC43DD76BE79}" type="parTrans" cxnId="{61289C6C-5D8B-4300-8F65-FA5CF7553E57}">
      <dgm:prSet/>
      <dgm:spPr/>
      <dgm:t>
        <a:bodyPr/>
        <a:lstStyle/>
        <a:p>
          <a:endParaRPr lang="en-US"/>
        </a:p>
      </dgm:t>
    </dgm:pt>
    <dgm:pt modelId="{01EF4FB2-8D89-4167-808C-761E354154DE}" type="sibTrans" cxnId="{61289C6C-5D8B-4300-8F65-FA5CF7553E57}">
      <dgm:prSet/>
      <dgm:spPr/>
      <dgm:t>
        <a:bodyPr/>
        <a:lstStyle/>
        <a:p>
          <a:endParaRPr lang="en-US"/>
        </a:p>
      </dgm:t>
    </dgm:pt>
    <dgm:pt modelId="{10A4B58F-FFCB-43F3-AA7A-C97C00CB563B}">
      <dgm:prSet phldr="0"/>
      <dgm:spPr/>
      <dgm:t>
        <a:bodyPr/>
        <a:lstStyle/>
        <a:p>
          <a:r>
            <a:rPr lang="en-US" dirty="0">
              <a:latin typeface="Arial" panose="020B0604020202020204"/>
            </a:rPr>
            <a:t>Casino</a:t>
          </a:r>
        </a:p>
      </dgm:t>
    </dgm:pt>
    <dgm:pt modelId="{91EB8157-8809-48D7-9898-26998BA386C0}" type="parTrans" cxnId="{FE3394B0-6D0E-4093-B74E-94CB045281C9}">
      <dgm:prSet/>
      <dgm:spPr/>
      <dgm:t>
        <a:bodyPr/>
        <a:lstStyle/>
        <a:p>
          <a:endParaRPr lang="en-US"/>
        </a:p>
      </dgm:t>
    </dgm:pt>
    <dgm:pt modelId="{DAA7CA18-C247-477F-A558-639C17C672E0}" type="sibTrans" cxnId="{FE3394B0-6D0E-4093-B74E-94CB045281C9}">
      <dgm:prSet/>
      <dgm:spPr/>
      <dgm:t>
        <a:bodyPr/>
        <a:lstStyle/>
        <a:p>
          <a:endParaRPr lang="en-US"/>
        </a:p>
      </dgm:t>
    </dgm:pt>
    <dgm:pt modelId="{0FE163A7-DE87-4EF4-945C-73052BF776BE}">
      <dgm:prSet phldr="0" custT="1"/>
      <dgm:spPr/>
      <dgm:t>
        <a:bodyPr/>
        <a:lstStyle/>
        <a:p>
          <a:pPr rtl="0"/>
          <a:r>
            <a:rPr lang="en-US" sz="2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enorite"/>
              <a:ea typeface="+mn-ea"/>
              <a:cs typeface="+mn-cs"/>
            </a:rPr>
            <a:t>Waiting for Next Casino Information (could be late 2025)</a:t>
          </a:r>
        </a:p>
      </dgm:t>
    </dgm:pt>
    <dgm:pt modelId="{9A1E0450-65A8-4E71-85F9-774E74F898F1}" type="parTrans" cxnId="{CA3B865C-9350-4D50-9239-C0CA43792544}">
      <dgm:prSet/>
      <dgm:spPr/>
      <dgm:t>
        <a:bodyPr/>
        <a:lstStyle/>
        <a:p>
          <a:endParaRPr lang="en-US"/>
        </a:p>
      </dgm:t>
    </dgm:pt>
    <dgm:pt modelId="{5D5A8A14-3D53-4B73-A2CD-817C8EAF7065}" type="sibTrans" cxnId="{CA3B865C-9350-4D50-9239-C0CA43792544}">
      <dgm:prSet/>
      <dgm:spPr/>
      <dgm:t>
        <a:bodyPr/>
        <a:lstStyle/>
        <a:p>
          <a:endParaRPr lang="en-US"/>
        </a:p>
      </dgm:t>
    </dgm:pt>
    <dgm:pt modelId="{BBD2583E-D584-47CD-ABC6-BBC7F14F38FC}" type="pres">
      <dgm:prSet presAssocID="{197EE126-2938-4E05-A1C7-5BA8B3783DC4}" presName="linear" presStyleCnt="0">
        <dgm:presLayoutVars>
          <dgm:animLvl val="lvl"/>
          <dgm:resizeHandles val="exact"/>
        </dgm:presLayoutVars>
      </dgm:prSet>
      <dgm:spPr/>
    </dgm:pt>
    <dgm:pt modelId="{67A99153-8885-4C9C-A10B-CF204F71017F}" type="pres">
      <dgm:prSet presAssocID="{E4104D33-B2BD-4E8D-A7DE-564FA995F5FB}" presName="parentText" presStyleLbl="node1" presStyleIdx="0" presStyleCnt="2" custLinFactNeighborX="328" custLinFactNeighborY="2180">
        <dgm:presLayoutVars>
          <dgm:chMax val="0"/>
          <dgm:bulletEnabled val="1"/>
        </dgm:presLayoutVars>
      </dgm:prSet>
      <dgm:spPr/>
    </dgm:pt>
    <dgm:pt modelId="{9C225A14-2DAB-490C-B632-2D9FB9F8A718}" type="pres">
      <dgm:prSet presAssocID="{E4104D33-B2BD-4E8D-A7DE-564FA995F5FB}" presName="childText" presStyleLbl="revTx" presStyleIdx="0" presStyleCnt="2">
        <dgm:presLayoutVars>
          <dgm:bulletEnabled val="1"/>
        </dgm:presLayoutVars>
      </dgm:prSet>
      <dgm:spPr/>
    </dgm:pt>
    <dgm:pt modelId="{3E8EAE1F-5A2B-49C4-8F63-78B5CC141187}" type="pres">
      <dgm:prSet presAssocID="{10A4B58F-FFCB-43F3-AA7A-C97C00CB563B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rgbClr val="33CCCC"/>
        </a:solidFill>
      </dgm:spPr>
    </dgm:pt>
    <dgm:pt modelId="{4D5B1794-6F26-415A-840B-5F80F275576F}" type="pres">
      <dgm:prSet presAssocID="{10A4B58F-FFCB-43F3-AA7A-C97C00CB563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F7F8402-26D0-4D97-BF20-DABF6F386B5D}" type="presOf" srcId="{0FE163A7-DE87-4EF4-945C-73052BF776BE}" destId="{4D5B1794-6F26-415A-840B-5F80F275576F}" srcOrd="0" destOrd="0" presId="urn:microsoft.com/office/officeart/2005/8/layout/vList2"/>
    <dgm:cxn modelId="{C8F33414-A1A5-4F9C-8CD4-60C918B965D7}" type="presOf" srcId="{72A8CE9D-1B70-49DB-82DD-C8F99CAD65FE}" destId="{9C225A14-2DAB-490C-B632-2D9FB9F8A718}" srcOrd="0" destOrd="0" presId="urn:microsoft.com/office/officeart/2005/8/layout/vList2"/>
    <dgm:cxn modelId="{37792327-5920-4C35-8B27-C23A1BBE4D37}" type="presOf" srcId="{197EE126-2938-4E05-A1C7-5BA8B3783DC4}" destId="{BBD2583E-D584-47CD-ABC6-BBC7F14F38FC}" srcOrd="0" destOrd="0" presId="urn:microsoft.com/office/officeart/2005/8/layout/vList2"/>
    <dgm:cxn modelId="{22AF3529-CC24-4A7D-9BFD-A071F28200E2}" srcId="{9DD9CDD3-95A5-4E9E-A418-067281B2A8A2}" destId="{267BEB11-04AC-4826-BEF5-0C01866267C6}" srcOrd="2" destOrd="0" parTransId="{422C95BE-333C-45B5-B51D-F835E25F85F5}" sibTransId="{C41810E0-D768-46C2-B2EA-2BC468264244}"/>
    <dgm:cxn modelId="{3BE3262A-0948-4420-923F-E205F6BB1379}" srcId="{E4104D33-B2BD-4E8D-A7DE-564FA995F5FB}" destId="{818F7533-40E7-4F22-B5B7-AA2EBDFE3683}" srcOrd="1" destOrd="0" parTransId="{37AAF11E-6041-4D2A-B393-BB753876E861}" sibTransId="{E07CB8B4-0C95-4AA2-9F98-E2443AA2FA0C}"/>
    <dgm:cxn modelId="{BD9BC83B-B6C0-462B-8EE5-E58C35614982}" type="presOf" srcId="{267BEB11-04AC-4826-BEF5-0C01866267C6}" destId="{9C225A14-2DAB-490C-B632-2D9FB9F8A718}" srcOrd="0" destOrd="5" presId="urn:microsoft.com/office/officeart/2005/8/layout/vList2"/>
    <dgm:cxn modelId="{DD37685C-EF41-44ED-A53F-78EFDE2D630F}" srcId="{197EE126-2938-4E05-A1C7-5BA8B3783DC4}" destId="{E4104D33-B2BD-4E8D-A7DE-564FA995F5FB}" srcOrd="0" destOrd="0" parTransId="{AE24340C-B6EC-4734-B4F3-303C80085431}" sibTransId="{DB71FC74-064F-4158-857D-24F382021BE0}"/>
    <dgm:cxn modelId="{CA3B865C-9350-4D50-9239-C0CA43792544}" srcId="{10A4B58F-FFCB-43F3-AA7A-C97C00CB563B}" destId="{0FE163A7-DE87-4EF4-945C-73052BF776BE}" srcOrd="0" destOrd="0" parTransId="{9A1E0450-65A8-4E71-85F9-774E74F898F1}" sibTransId="{5D5A8A14-3D53-4B73-A2CD-817C8EAF7065}"/>
    <dgm:cxn modelId="{9D61CE65-CE60-4D47-97C2-E0631CF53979}" srcId="{E4104D33-B2BD-4E8D-A7DE-564FA995F5FB}" destId="{A34674E4-01AD-4D12-AF65-AAE702E5C179}" srcOrd="3" destOrd="0" parTransId="{A676DAF5-29DE-45D6-9ED6-DEE4A763BA7A}" sibTransId="{E450FEF2-C8CC-447E-A946-187010B07E7B}"/>
    <dgm:cxn modelId="{8D7DD845-088E-420F-876B-57D9CF9F63EA}" type="presOf" srcId="{10A4B58F-FFCB-43F3-AA7A-C97C00CB563B}" destId="{3E8EAE1F-5A2B-49C4-8F63-78B5CC141187}" srcOrd="0" destOrd="0" presId="urn:microsoft.com/office/officeart/2005/8/layout/vList2"/>
    <dgm:cxn modelId="{61289C6C-5D8B-4300-8F65-FA5CF7553E57}" srcId="{E4104D33-B2BD-4E8D-A7DE-564FA995F5FB}" destId="{37AD7F24-22DB-487E-A2A8-D941F7E7299D}" srcOrd="4" destOrd="0" parTransId="{B7DF0091-846C-44FC-BB2D-CC43DD76BE79}" sibTransId="{01EF4FB2-8D89-4167-808C-761E354154DE}"/>
    <dgm:cxn modelId="{763C6051-8682-4F93-9620-576E4A61356B}" type="presOf" srcId="{9DD9CDD3-95A5-4E9E-A418-067281B2A8A2}" destId="{9C225A14-2DAB-490C-B632-2D9FB9F8A718}" srcOrd="0" destOrd="2" presId="urn:microsoft.com/office/officeart/2005/8/layout/vList2"/>
    <dgm:cxn modelId="{D2B17F72-8AF7-483F-9F0D-33730DFCF2B3}" srcId="{9DD9CDD3-95A5-4E9E-A418-067281B2A8A2}" destId="{7F3E4A32-D119-4D46-B30D-E877B3DFD926}" srcOrd="0" destOrd="0" parTransId="{DE80A7F2-1508-42C1-90B8-A164B30B1700}" sibTransId="{758CD280-D348-4B1F-B2BB-3EF159219B70}"/>
    <dgm:cxn modelId="{E6F25659-AF53-4A8B-88CD-3DFF509D608C}" srcId="{E4104D33-B2BD-4E8D-A7DE-564FA995F5FB}" destId="{9DD9CDD3-95A5-4E9E-A418-067281B2A8A2}" srcOrd="2" destOrd="0" parTransId="{F95E67C1-3661-4767-94C7-C141EFCC2359}" sibTransId="{554F9547-D967-4B40-B8C3-53A3BC9562D9}"/>
    <dgm:cxn modelId="{F325EC99-7467-474A-ADFB-44E4FF920D9F}" type="presOf" srcId="{37AD7F24-22DB-487E-A2A8-D941F7E7299D}" destId="{9C225A14-2DAB-490C-B632-2D9FB9F8A718}" srcOrd="0" destOrd="7" presId="urn:microsoft.com/office/officeart/2005/8/layout/vList2"/>
    <dgm:cxn modelId="{FE3394B0-6D0E-4093-B74E-94CB045281C9}" srcId="{197EE126-2938-4E05-A1C7-5BA8B3783DC4}" destId="{10A4B58F-FFCB-43F3-AA7A-C97C00CB563B}" srcOrd="1" destOrd="0" parTransId="{91EB8157-8809-48D7-9898-26998BA386C0}" sibTransId="{DAA7CA18-C247-477F-A558-639C17C672E0}"/>
    <dgm:cxn modelId="{50B718D3-F94F-4F2C-BADE-FB41AFA0A7DE}" type="presOf" srcId="{818F7533-40E7-4F22-B5B7-AA2EBDFE3683}" destId="{9C225A14-2DAB-490C-B632-2D9FB9F8A718}" srcOrd="0" destOrd="1" presId="urn:microsoft.com/office/officeart/2005/8/layout/vList2"/>
    <dgm:cxn modelId="{2EC1CDDB-2450-49DD-85FB-F03DCD096585}" type="presOf" srcId="{61F903F9-71AF-493E-BC05-183E1335A668}" destId="{9C225A14-2DAB-490C-B632-2D9FB9F8A718}" srcOrd="0" destOrd="4" presId="urn:microsoft.com/office/officeart/2005/8/layout/vList2"/>
    <dgm:cxn modelId="{AF8BDEDE-C938-487F-A8BD-DDAF5D5C0ED2}" srcId="{9DD9CDD3-95A5-4E9E-A418-067281B2A8A2}" destId="{61F903F9-71AF-493E-BC05-183E1335A668}" srcOrd="1" destOrd="0" parTransId="{583C6B7C-7A62-4328-9BDB-F0838BE25058}" sibTransId="{351834CC-5969-4CBA-83EF-F261096F6FDC}"/>
    <dgm:cxn modelId="{00720FEC-8650-4781-9E56-30B1ECF5AB4A}" type="presOf" srcId="{E4104D33-B2BD-4E8D-A7DE-564FA995F5FB}" destId="{67A99153-8885-4C9C-A10B-CF204F71017F}" srcOrd="0" destOrd="0" presId="urn:microsoft.com/office/officeart/2005/8/layout/vList2"/>
    <dgm:cxn modelId="{1A92C0F2-BB73-416D-AE07-27A9966EAB9B}" type="presOf" srcId="{7F3E4A32-D119-4D46-B30D-E877B3DFD926}" destId="{9C225A14-2DAB-490C-B632-2D9FB9F8A718}" srcOrd="0" destOrd="3" presId="urn:microsoft.com/office/officeart/2005/8/layout/vList2"/>
    <dgm:cxn modelId="{612429F3-ED0B-4B00-A7F6-9905EB19D70F}" srcId="{E4104D33-B2BD-4E8D-A7DE-564FA995F5FB}" destId="{72A8CE9D-1B70-49DB-82DD-C8F99CAD65FE}" srcOrd="0" destOrd="0" parTransId="{B152C636-A29F-4EC6-B36C-6D563485ED80}" sibTransId="{889321FF-F507-498A-B55D-F8CDC94967BB}"/>
    <dgm:cxn modelId="{195B6EF5-DACB-495E-9691-C4FD70C77CB2}" type="presOf" srcId="{A34674E4-01AD-4D12-AF65-AAE702E5C179}" destId="{9C225A14-2DAB-490C-B632-2D9FB9F8A718}" srcOrd="0" destOrd="6" presId="urn:microsoft.com/office/officeart/2005/8/layout/vList2"/>
    <dgm:cxn modelId="{9BCBA445-3E22-469D-89A6-A45D26930FB9}" type="presParOf" srcId="{BBD2583E-D584-47CD-ABC6-BBC7F14F38FC}" destId="{67A99153-8885-4C9C-A10B-CF204F71017F}" srcOrd="0" destOrd="0" presId="urn:microsoft.com/office/officeart/2005/8/layout/vList2"/>
    <dgm:cxn modelId="{04B44878-E4BE-4CAD-9B58-D14957220F01}" type="presParOf" srcId="{BBD2583E-D584-47CD-ABC6-BBC7F14F38FC}" destId="{9C225A14-2DAB-490C-B632-2D9FB9F8A718}" srcOrd="1" destOrd="0" presId="urn:microsoft.com/office/officeart/2005/8/layout/vList2"/>
    <dgm:cxn modelId="{E2F47CCA-0A09-4A59-9C48-66CC6D1AED3B}" type="presParOf" srcId="{BBD2583E-D584-47CD-ABC6-BBC7F14F38FC}" destId="{3E8EAE1F-5A2B-49C4-8F63-78B5CC141187}" srcOrd="2" destOrd="0" presId="urn:microsoft.com/office/officeart/2005/8/layout/vList2"/>
    <dgm:cxn modelId="{CBFDCF5B-5F2C-4AED-9995-F1FD349BE108}" type="presParOf" srcId="{BBD2583E-D584-47CD-ABC6-BBC7F14F38FC}" destId="{4D5B1794-6F26-415A-840B-5F80F275576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99153-8885-4C9C-A10B-CF204F71017F}">
      <dsp:nvSpPr>
        <dsp:cNvPr id="0" name=""/>
        <dsp:cNvSpPr/>
      </dsp:nvSpPr>
      <dsp:spPr>
        <a:xfrm>
          <a:off x="0" y="147951"/>
          <a:ext cx="8307312" cy="719549"/>
        </a:xfrm>
        <a:prstGeom prst="roundRect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Arial" panose="020B0604020202020204"/>
            </a:rPr>
            <a:t>Raffle </a:t>
          </a:r>
          <a:endParaRPr lang="en-US" sz="3000" kern="1200" dirty="0"/>
        </a:p>
      </dsp:txBody>
      <dsp:txXfrm>
        <a:off x="35125" y="183076"/>
        <a:ext cx="8237062" cy="649299"/>
      </dsp:txXfrm>
    </dsp:sp>
    <dsp:sp modelId="{9C225A14-2DAB-490C-B632-2D9FB9F8A718}">
      <dsp:nvSpPr>
        <dsp:cNvPr id="0" name=""/>
        <dsp:cNvSpPr/>
      </dsp:nvSpPr>
      <dsp:spPr>
        <a:xfrm>
          <a:off x="0" y="799812"/>
          <a:ext cx="8307312" cy="31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757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latin typeface="Arial" panose="020B0604020202020204"/>
            </a:rPr>
            <a:t>Approx</a:t>
          </a:r>
          <a:r>
            <a:rPr lang="en-US" sz="2300" kern="1200" dirty="0"/>
            <a:t>. 5000 Tickets Printed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$10/ticket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Prizes: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1st Prize: $10,000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2</a:t>
          </a:r>
          <a:r>
            <a:rPr lang="en-US" sz="2300" kern="1200" baseline="30000" dirty="0"/>
            <a:t>nd</a:t>
          </a:r>
          <a:r>
            <a:rPr lang="en-US" sz="2300" kern="1200" dirty="0"/>
            <a:t> Prize: $5,000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3</a:t>
          </a:r>
          <a:r>
            <a:rPr lang="en-US" sz="2300" kern="1200" baseline="30000" dirty="0"/>
            <a:t>rd</a:t>
          </a:r>
          <a:r>
            <a:rPr lang="en-US" sz="2300" kern="1200" dirty="0"/>
            <a:t> Prize: $2,500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Revenue to </a:t>
          </a:r>
          <a:r>
            <a:rPr lang="en-US" sz="2300" kern="1200" dirty="0">
              <a:latin typeface="Tenorite"/>
            </a:rPr>
            <a:t>SLBMA</a:t>
          </a:r>
          <a:r>
            <a:rPr lang="en-US" sz="2300" kern="1200" dirty="0"/>
            <a:t> if Sold Out: $32,750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Draw Date:  June/July* TBD</a:t>
          </a:r>
        </a:p>
      </dsp:txBody>
      <dsp:txXfrm>
        <a:off x="0" y="799812"/>
        <a:ext cx="8307312" cy="3105000"/>
      </dsp:txXfrm>
    </dsp:sp>
    <dsp:sp modelId="{3E8EAE1F-5A2B-49C4-8F63-78B5CC141187}">
      <dsp:nvSpPr>
        <dsp:cNvPr id="0" name=""/>
        <dsp:cNvSpPr/>
      </dsp:nvSpPr>
      <dsp:spPr>
        <a:xfrm>
          <a:off x="0" y="3904812"/>
          <a:ext cx="8307312" cy="719549"/>
        </a:xfrm>
        <a:prstGeom prst="roundRect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Arial" panose="020B0604020202020204"/>
            </a:rPr>
            <a:t>Casino</a:t>
          </a:r>
        </a:p>
      </dsp:txBody>
      <dsp:txXfrm>
        <a:off x="35125" y="3939937"/>
        <a:ext cx="8237062" cy="649299"/>
      </dsp:txXfrm>
    </dsp:sp>
    <dsp:sp modelId="{4D5B1794-6F26-415A-840B-5F80F275576F}">
      <dsp:nvSpPr>
        <dsp:cNvPr id="0" name=""/>
        <dsp:cNvSpPr/>
      </dsp:nvSpPr>
      <dsp:spPr>
        <a:xfrm>
          <a:off x="0" y="4624362"/>
          <a:ext cx="8307312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757" tIns="29210" rIns="163576" bIns="2921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enorite"/>
              <a:ea typeface="+mn-ea"/>
              <a:cs typeface="+mn-cs"/>
            </a:rPr>
            <a:t>Waiting for Next Casino Information (could be late 2025)</a:t>
          </a:r>
        </a:p>
      </dsp:txBody>
      <dsp:txXfrm>
        <a:off x="0" y="4624362"/>
        <a:ext cx="8307312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36D89B3-F721-4A6A-8D1F-5D005BB635AF}" type="datetimeFigureOut">
              <a:rPr lang="en-CA" smtClean="0"/>
              <a:t>2025-09-25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F2C6AB2-5FDA-4DF2-9641-BFBF1BBF4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3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213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Softball Open Discussion </a:t>
            </a:r>
            <a:r>
              <a:rPr lang="en-US" i="1" dirty="0">
                <a:solidFill>
                  <a:schemeClr val="bg1"/>
                </a:solidFill>
              </a:rPr>
              <a:t>(Dave)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‘A’ Level Rep Program Starts this season (2024)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 need of leadership for the program to set the direction, future and growth of the SLMBA Softball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176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Recognition</a:t>
            </a:r>
            <a:endParaRPr lang="en-US" dirty="0"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Kelly </a:t>
            </a:r>
            <a:r>
              <a:rPr lang="en-US" dirty="0" err="1">
                <a:cs typeface="Calibri"/>
              </a:rPr>
              <a:t>Ulseth</a:t>
            </a:r>
            <a:r>
              <a:rPr lang="en-US" dirty="0">
                <a:cs typeface="Calibri"/>
              </a:rPr>
              <a:t> for everything done for SLMBA over the year</a:t>
            </a:r>
          </a:p>
          <a:p>
            <a:r>
              <a:rPr lang="en-US" b="1" dirty="0">
                <a:cs typeface="Calibri"/>
              </a:rPr>
              <a:t>Thank You</a:t>
            </a:r>
          </a:p>
          <a:p>
            <a:pPr marL="285750" indent="-285750">
              <a:buFont typeface="Calibri"/>
              <a:buChar char="-"/>
            </a:pPr>
            <a:r>
              <a:rPr lang="en-US" dirty="0"/>
              <a:t>Jill Olsen &amp; </a:t>
            </a:r>
            <a:r>
              <a:rPr lang="en-US" dirty="0" err="1"/>
              <a:t>KaryAnn</a:t>
            </a:r>
            <a:r>
              <a:rPr lang="en-US" dirty="0"/>
              <a:t> Cains</a:t>
            </a:r>
          </a:p>
          <a:p>
            <a:pPr marL="285750" indent="-285750">
              <a:buFont typeface="Calibri"/>
              <a:buChar char="-"/>
            </a:pPr>
            <a:r>
              <a:rPr lang="en-US" dirty="0"/>
              <a:t>All Board Members</a:t>
            </a:r>
          </a:p>
          <a:p>
            <a:pPr marL="285750" indent="-285750">
              <a:buFont typeface="Calibri"/>
              <a:buChar char="-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507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75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74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 dirty="0"/>
              <a:t>2019 we had 350</a:t>
            </a:r>
          </a:p>
          <a:p>
            <a:pPr defTabSz="939363">
              <a:defRPr/>
            </a:pPr>
            <a:r>
              <a:rPr lang="en-US" dirty="0"/>
              <a:t>2020 we had 308</a:t>
            </a:r>
          </a:p>
          <a:p>
            <a:pPr defTabSz="939363">
              <a:defRPr/>
            </a:pPr>
            <a:r>
              <a:rPr lang="en-US" dirty="0"/>
              <a:t>2021 we had 325</a:t>
            </a:r>
          </a:p>
          <a:p>
            <a:pPr defTabSz="939363">
              <a:defRPr/>
            </a:pPr>
            <a:r>
              <a:rPr lang="en-US" dirty="0"/>
              <a:t>2022 we had 470</a:t>
            </a:r>
          </a:p>
          <a:p>
            <a:pPr defTabSz="939363">
              <a:defRPr/>
            </a:pPr>
            <a:r>
              <a:rPr lang="en-US" dirty="0"/>
              <a:t>2023 we had 390</a:t>
            </a:r>
          </a:p>
          <a:p>
            <a:pPr defTabSz="939363">
              <a:defRPr/>
            </a:pPr>
            <a:r>
              <a:rPr lang="en-US" dirty="0"/>
              <a:t>2024 we had 367</a:t>
            </a:r>
          </a:p>
          <a:p>
            <a:pPr defTabSz="939363">
              <a:defRPr/>
            </a:pPr>
            <a:endParaRPr lang="en-US" dirty="0"/>
          </a:p>
          <a:p>
            <a:pPr defTabSz="939363">
              <a:defRPr/>
            </a:pPr>
            <a:endParaRPr lang="en-US" dirty="0"/>
          </a:p>
          <a:p>
            <a:pPr defTabSz="939363">
              <a:defRPr/>
            </a:pPr>
            <a:r>
              <a:rPr lang="en-US" dirty="0"/>
              <a:t>6.5% decrease from 2022 to 2023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06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15UAA National Anthem Sung by Missy </a:t>
            </a:r>
            <a:r>
              <a:rPr lang="en-US" dirty="0" err="1"/>
              <a:t>Hnderson</a:t>
            </a:r>
            <a:r>
              <a:rPr lang="en-US" dirty="0"/>
              <a:t>, Ceremonial First Pitch Thrown by local vet. Darryl Lickers. First pitch caught by Fire Chief Cliff Brausen and RCMP constable Ryan </a:t>
            </a:r>
            <a:r>
              <a:rPr lang="en-US" dirty="0" err="1"/>
              <a:t>Ducalfe</a:t>
            </a:r>
            <a:r>
              <a:rPr lang="en-US" dirty="0"/>
              <a:t> was flag </a:t>
            </a:r>
            <a:r>
              <a:rPr lang="en-US" dirty="0" err="1"/>
              <a:t>beear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533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41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701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485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932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thanks to the SL Gulls for the Bottle Donation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C6AB2-5FDA-4DF2-9641-BFBF1BBF438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6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5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4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9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3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8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9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5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2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D042B-46F4-4512-8AFD-8CD7B516891C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10D08-B603-43A8-8F0A-1A3C3DA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3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mailto:sylvanlakeminorball@sylvanlakeminorball.ca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@sylvanlakeminorball.ca" TargetMode="External"/><Relationship Id="rId5" Type="http://schemas.openxmlformats.org/officeDocument/2006/relationships/hyperlink" Target="mailto:media@sylvanlakeminorball.ca" TargetMode="External"/><Relationship Id="rId4" Type="http://schemas.openxmlformats.org/officeDocument/2006/relationships/hyperlink" Target="mailto:president@sylvanlakeminorball.ca" TargetMode="Externa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8" name="Isosceles Triangle 16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Isosceles Triangle 16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18A0B-C043-4C9F-868F-7779AE328EE0}"/>
              </a:ext>
            </a:extLst>
          </p:cNvPr>
          <p:cNvSpPr txBox="1"/>
          <p:nvPr/>
        </p:nvSpPr>
        <p:spPr>
          <a:xfrm>
            <a:off x="1415626" y="272701"/>
            <a:ext cx="8754286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0664">
              <a:spcAft>
                <a:spcPts val="600"/>
              </a:spcAft>
            </a:pPr>
            <a:r>
              <a:rPr lang="en-CA" sz="388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Welcome to the Annual General Meeting</a:t>
            </a:r>
            <a:endParaRPr lang="en-CA" sz="4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1C628-5B3F-46B6-81E9-017A572667F3}"/>
              </a:ext>
            </a:extLst>
          </p:cNvPr>
          <p:cNvSpPr txBox="1"/>
          <p:nvPr/>
        </p:nvSpPr>
        <p:spPr>
          <a:xfrm>
            <a:off x="0" y="6373756"/>
            <a:ext cx="2255884" cy="391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740664">
              <a:spcAft>
                <a:spcPts val="600"/>
              </a:spcAft>
            </a:pPr>
            <a:r>
              <a:rPr lang="en-US" sz="1900" b="1" kern="1200" dirty="0">
                <a:latin typeface="+mn-lt"/>
                <a:ea typeface="+mn-ea"/>
                <a:cs typeface="+mn-cs"/>
              </a:rPr>
              <a:t>January </a:t>
            </a:r>
            <a:r>
              <a:rPr lang="en-US" sz="1900" b="1" dirty="0"/>
              <a:t>6</a:t>
            </a:r>
            <a:r>
              <a:rPr lang="en-US" sz="1900" b="1" kern="1200" dirty="0">
                <a:latin typeface="+mn-lt"/>
                <a:ea typeface="+mn-ea"/>
                <a:cs typeface="+mn-cs"/>
              </a:rPr>
              <a:t>, 7pm</a:t>
            </a:r>
            <a:endParaRPr lang="en-CA" sz="1900" b="1" dirty="0"/>
          </a:p>
        </p:txBody>
      </p:sp>
      <p:pic>
        <p:nvPicPr>
          <p:cNvPr id="11" name="Picture 10" descr="A logo with text and clouds&#10;&#10;Description automatically generated">
            <a:extLst>
              <a:ext uri="{FF2B5EF4-FFF2-40B4-BE49-F238E27FC236}">
                <a16:creationId xmlns:a16="http://schemas.microsoft.com/office/drawing/2014/main" id="{909E0489-0E6D-CA67-E519-640A79695B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024" y="766073"/>
            <a:ext cx="7554703" cy="5571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2E620-488D-EE58-B402-B278C57F1B4B}"/>
              </a:ext>
            </a:extLst>
          </p:cNvPr>
          <p:cNvSpPr txBox="1"/>
          <p:nvPr/>
        </p:nvSpPr>
        <p:spPr>
          <a:xfrm>
            <a:off x="7771906" y="2016670"/>
            <a:ext cx="317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Sign In Please!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C90E0-AE94-9332-9B39-A6F6A2DF8560}"/>
              </a:ext>
            </a:extLst>
          </p:cNvPr>
          <p:cNvSpPr txBox="1"/>
          <p:nvPr/>
        </p:nvSpPr>
        <p:spPr>
          <a:xfrm>
            <a:off x="7281701" y="4936464"/>
            <a:ext cx="4159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CCCC"/>
                </a:solidFill>
              </a:rPr>
              <a:t>By Signing in, you will be automatically entered to WIN 1 of 3 FREE Registrations!</a:t>
            </a:r>
          </a:p>
        </p:txBody>
      </p:sp>
      <p:pic>
        <p:nvPicPr>
          <p:cNvPr id="3" name="Picture 2" descr="A qr code with a few squares&#10;&#10;Description automatically generated">
            <a:extLst>
              <a:ext uri="{FF2B5EF4-FFF2-40B4-BE49-F238E27FC236}">
                <a16:creationId xmlns:a16="http://schemas.microsoft.com/office/drawing/2014/main" id="{26AF7B53-6DA7-D023-0AE4-0F22F4790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48" y="2662360"/>
            <a:ext cx="2045649" cy="20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Plans for </a:t>
            </a:r>
            <a:r>
              <a:rPr lang="en-US" sz="5400" b="1" dirty="0">
                <a:latin typeface="+mj-lt"/>
                <a:ea typeface="+mj-ea"/>
                <a:cs typeface="+mj-cs"/>
              </a:rPr>
              <a:t>2025</a:t>
            </a:r>
            <a:endParaRPr lang="en-US" sz="5400" b="1">
              <a:latin typeface="+mj-lt"/>
              <a:ea typeface="+mj-ea"/>
              <a:cs typeface="+mj-cs"/>
            </a:endParaRP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E16762-C3CF-4F33-A860-66C01CB1C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17" y="2707244"/>
            <a:ext cx="4905213" cy="3926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/>
              <a:t>Space at the Dome for 2025 Try Outs</a:t>
            </a:r>
          </a:p>
          <a:p>
            <a:r>
              <a:rPr lang="en-US" sz="1400" dirty="0"/>
              <a:t>Offering 9U Softball for the First Time</a:t>
            </a:r>
          </a:p>
          <a:p>
            <a:r>
              <a:rPr lang="en-US" sz="1400" dirty="0"/>
              <a:t>Continue to Grow Grassroots &amp; Girls Baseball Programs</a:t>
            </a:r>
          </a:p>
          <a:p>
            <a:r>
              <a:rPr lang="en-US" sz="1400" dirty="0"/>
              <a:t>Baseball Winter Camps (November through to February)</a:t>
            </a:r>
          </a:p>
          <a:p>
            <a:r>
              <a:rPr lang="en-US" sz="1400" dirty="0"/>
              <a:t>Inventory of Equipment, Additional Purchases &amp; Repairs</a:t>
            </a:r>
          </a:p>
          <a:p>
            <a:r>
              <a:rPr lang="en-US" sz="1400" dirty="0"/>
              <a:t>Scheduled Equipment &amp; Jersey Pick Up with Acknowledgement of Inventory</a:t>
            </a:r>
          </a:p>
          <a:p>
            <a:r>
              <a:rPr lang="en-US" sz="1400" dirty="0"/>
              <a:t>Baseball Umpire &amp; Coach Development Camps</a:t>
            </a:r>
          </a:p>
          <a:p>
            <a:r>
              <a:rPr lang="en-US" sz="1400" dirty="0"/>
              <a:t>Specific Coaching Camps for Rally Cap &amp; 9U</a:t>
            </a:r>
          </a:p>
          <a:p>
            <a:r>
              <a:rPr lang="en-US" sz="1400"/>
              <a:t>Forever A . . . </a:t>
            </a:r>
            <a:endParaRPr lang="en-US" sz="1400" dirty="0"/>
          </a:p>
          <a:p>
            <a:r>
              <a:rPr lang="en-US" sz="1400" dirty="0"/>
              <a:t>More Provincial Hosting &amp; </a:t>
            </a:r>
            <a:r>
              <a:rPr lang="en-US" sz="1400"/>
              <a:t>Wins!</a:t>
            </a:r>
            <a:endParaRPr lang="en-US" sz="1400" dirty="0"/>
          </a:p>
          <a:p>
            <a:r>
              <a:rPr lang="en-US" sz="1400" dirty="0"/>
              <a:t>Continue to grow players’ love of the game and their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12B7A-50A0-41D1-4767-C47197831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02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99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390525" y="238125"/>
            <a:ext cx="1107213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/>
              <a:t>2025 Fees</a:t>
            </a:r>
            <a:endParaRPr lang="en-CA" sz="4400" b="1" dirty="0"/>
          </a:p>
        </p:txBody>
      </p:sp>
      <p:pic>
        <p:nvPicPr>
          <p:cNvPr id="1026" name="Picture 2" descr="Fundraiser (5)">
            <a:extLst>
              <a:ext uri="{FF2B5EF4-FFF2-40B4-BE49-F238E27FC236}">
                <a16:creationId xmlns:a16="http://schemas.microsoft.com/office/drawing/2014/main" id="{200D54D8-1273-6346-DFF1-3597C19D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4" y="5033763"/>
            <a:ext cx="3965280" cy="15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5Baseball fees">
            <a:extLst>
              <a:ext uri="{FF2B5EF4-FFF2-40B4-BE49-F238E27FC236}">
                <a16:creationId xmlns:a16="http://schemas.microsoft.com/office/drawing/2014/main" id="{FE72F1F4-1667-3C46-5574-0D6079F6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46" y="1169138"/>
            <a:ext cx="36195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25Softball Fees">
            <a:extLst>
              <a:ext uri="{FF2B5EF4-FFF2-40B4-BE49-F238E27FC236}">
                <a16:creationId xmlns:a16="http://schemas.microsoft.com/office/drawing/2014/main" id="{FBF97560-A18A-CD13-A933-C0109B2D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46" y="1565511"/>
            <a:ext cx="3755718" cy="42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88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EBA9E2-C86F-43F3-8AB9-3F6A5DB62AFD}"/>
              </a:ext>
            </a:extLst>
          </p:cNvPr>
          <p:cNvSpPr/>
          <p:nvPr/>
        </p:nvSpPr>
        <p:spPr>
          <a:xfrm>
            <a:off x="-54429" y="0"/>
            <a:ext cx="12246429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390525" y="238125"/>
            <a:ext cx="1107213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/>
              <a:t>Treasurer’s Report</a:t>
            </a:r>
            <a:endParaRPr lang="en-CA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22BE5-B335-4084-8304-A51044B1E631}"/>
              </a:ext>
            </a:extLst>
          </p:cNvPr>
          <p:cNvSpPr txBox="1"/>
          <p:nvPr/>
        </p:nvSpPr>
        <p:spPr>
          <a:xfrm>
            <a:off x="-114286" y="6419820"/>
            <a:ext cx="604087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000" b="1" i="1">
                <a:solidFill>
                  <a:srgbClr val="002144"/>
                </a:solidFill>
                <a:effectLst/>
              </a:defRPr>
            </a:lvl1pPr>
          </a:lstStyle>
          <a:p>
            <a:r>
              <a:rPr lang="en-US" dirty="0"/>
              <a:t>Income Statement  01/01/2024 to 12/31/2024</a:t>
            </a:r>
            <a:endParaRPr lang="en-C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053E76-DEC5-F057-3E8E-63782001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389" y="94467"/>
            <a:ext cx="1535566" cy="16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receipt&#10;&#10;Description automatically generated">
            <a:extLst>
              <a:ext uri="{FF2B5EF4-FFF2-40B4-BE49-F238E27FC236}">
                <a16:creationId xmlns:a16="http://schemas.microsoft.com/office/drawing/2014/main" id="{BE10A491-E6B1-0442-9CD0-EFF0EB8F3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56" y="1247528"/>
            <a:ext cx="3286125" cy="1809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2028BA-124E-D770-4FC4-63E09D4E5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0" y="1195388"/>
            <a:ext cx="3314700" cy="4467225"/>
          </a:xfrm>
          <a:prstGeom prst="rect">
            <a:avLst/>
          </a:prstGeom>
        </p:spPr>
      </p:pic>
      <p:pic>
        <p:nvPicPr>
          <p:cNvPr id="10" name="Picture 9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A1D7748A-D891-060C-D844-45C13751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602" y="5204361"/>
            <a:ext cx="3390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CA11-5959-288B-9A80-1061FF29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Resolutions &amp; Changes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40EE-D720-2DBC-753C-FBE52DA88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Board passed a motion in November 2024 to split the Treasurer Role into Treasurer &amp; Bookkeeper. 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Hiring </a:t>
            </a:r>
            <a:r>
              <a:rPr lang="en-US" dirty="0" err="1"/>
              <a:t>KaryAnne</a:t>
            </a:r>
            <a:r>
              <a:rPr lang="en-US" dirty="0"/>
              <a:t> Caines to act as the Bookkeeper. </a:t>
            </a:r>
            <a:endParaRPr lang="en-US" sz="280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1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B0C8-9AB8-AE59-E581-C24042BF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Nominations &amp; Elections of Directors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FA36-4AFC-6C27-5432-15BFD2922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665"/>
            <a:ext cx="10857854" cy="50392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Board Members for Re-Election</a:t>
            </a:r>
          </a:p>
          <a:p>
            <a:r>
              <a:rPr lang="en-US" sz="2000" dirty="0"/>
              <a:t>President: </a:t>
            </a:r>
            <a:r>
              <a:rPr lang="en-US" sz="2000" b="1" dirty="0">
                <a:solidFill>
                  <a:srgbClr val="33CCCC"/>
                </a:solidFill>
                <a:ea typeface="+mn-lt"/>
                <a:cs typeface="+mn-lt"/>
              </a:rPr>
              <a:t>Seeking Re-Election </a:t>
            </a:r>
            <a:r>
              <a:rPr lang="en-US" sz="2000" b="1" dirty="0">
                <a:solidFill>
                  <a:srgbClr val="002144"/>
                </a:solidFill>
                <a:ea typeface="+mn-lt"/>
                <a:cs typeface="+mn-lt"/>
              </a:rPr>
              <a:t>- </a:t>
            </a:r>
            <a:r>
              <a:rPr lang="en-US" sz="2000" dirty="0">
                <a:ea typeface="+mn-lt"/>
                <a:cs typeface="+mn-lt"/>
              </a:rPr>
              <a:t>Dave </a:t>
            </a:r>
            <a:r>
              <a:rPr lang="en-US" sz="2000" err="1">
                <a:ea typeface="+mn-lt"/>
                <a:cs typeface="+mn-lt"/>
              </a:rPr>
              <a:t>Darbel</a:t>
            </a:r>
            <a:endParaRPr lang="en-US" sz="2000" dirty="0"/>
          </a:p>
          <a:p>
            <a:r>
              <a:rPr lang="en-US" sz="2000" dirty="0"/>
              <a:t>Secretary-Registrar: </a:t>
            </a:r>
            <a:r>
              <a:rPr lang="en-US" sz="2000" b="1" dirty="0">
                <a:solidFill>
                  <a:srgbClr val="33CCCC"/>
                </a:solidFill>
              </a:rPr>
              <a:t>Seeking Re-Election </a:t>
            </a:r>
            <a:r>
              <a:rPr lang="en-US" sz="2000" b="1" dirty="0">
                <a:solidFill>
                  <a:srgbClr val="002144"/>
                </a:solidFill>
              </a:rPr>
              <a:t>- </a:t>
            </a:r>
            <a:r>
              <a:rPr lang="en-US" sz="2000" dirty="0">
                <a:solidFill>
                  <a:srgbClr val="000000"/>
                </a:solidFill>
              </a:rPr>
              <a:t>Jill Olson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Director of 'A' Baseball: </a:t>
            </a:r>
            <a:r>
              <a:rPr lang="en-US" sz="2000" b="1" dirty="0">
                <a:solidFill>
                  <a:srgbClr val="33CCCC"/>
                </a:solidFill>
              </a:rPr>
              <a:t>Seeking Re-Election </a:t>
            </a:r>
            <a:r>
              <a:rPr lang="en-US" sz="2000" b="1" dirty="0">
                <a:solidFill>
                  <a:srgbClr val="002144"/>
                </a:solidFill>
              </a:rPr>
              <a:t>- </a:t>
            </a:r>
            <a:r>
              <a:rPr lang="en-US" sz="2000" dirty="0">
                <a:solidFill>
                  <a:srgbClr val="002144"/>
                </a:solidFill>
              </a:rPr>
              <a:t>Dan Williams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Proposed Board Positions (</a:t>
            </a:r>
            <a:r>
              <a:rPr lang="en-US" sz="2400" b="1" dirty="0">
                <a:solidFill>
                  <a:srgbClr val="002144"/>
                </a:solidFill>
                <a:ea typeface="+mn-lt"/>
                <a:cs typeface="+mn-lt"/>
              </a:rPr>
              <a:t>Voting Positions</a:t>
            </a:r>
            <a:r>
              <a:rPr lang="en-US" sz="2400" b="1" dirty="0"/>
              <a:t>)</a:t>
            </a:r>
          </a:p>
          <a:p>
            <a:r>
              <a:rPr lang="en-US" sz="2000" dirty="0">
                <a:solidFill>
                  <a:srgbClr val="000000"/>
                </a:solidFill>
                <a:latin typeface="Tenorite"/>
                <a:cs typeface="Arial"/>
              </a:rPr>
              <a:t>Treasurer: </a:t>
            </a:r>
            <a:r>
              <a:rPr lang="en-US" sz="2000" b="1" dirty="0">
                <a:solidFill>
                  <a:srgbClr val="002144"/>
                </a:solidFill>
                <a:latin typeface="Tenorite"/>
                <a:cs typeface="Arial"/>
              </a:rPr>
              <a:t>Seeking Election - </a:t>
            </a:r>
            <a:r>
              <a:rPr lang="en-US" sz="2000" dirty="0">
                <a:solidFill>
                  <a:srgbClr val="000000"/>
                </a:solidFill>
                <a:latin typeface="Tenorite"/>
                <a:cs typeface="Arial"/>
              </a:rPr>
              <a:t> Kristin Boomer</a:t>
            </a:r>
          </a:p>
          <a:p>
            <a:r>
              <a:rPr lang="en-US" sz="2000" dirty="0">
                <a:solidFill>
                  <a:srgbClr val="000000"/>
                </a:solidFill>
                <a:latin typeface="Tenorite"/>
                <a:cs typeface="Arial"/>
              </a:rPr>
              <a:t>Director: Softball: </a:t>
            </a:r>
            <a:r>
              <a:rPr lang="en-US" sz="2000" b="1" dirty="0">
                <a:solidFill>
                  <a:srgbClr val="002144"/>
                </a:solidFill>
                <a:latin typeface="Tenorite"/>
                <a:cs typeface="Arial"/>
              </a:rPr>
              <a:t>Seeking Election -</a:t>
            </a:r>
            <a:r>
              <a:rPr lang="en-US" sz="2000" b="1" dirty="0">
                <a:solidFill>
                  <a:srgbClr val="33CCCC"/>
                </a:solidFill>
                <a:latin typeface="Tenorite"/>
                <a:cs typeface="Arial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Tenorite"/>
                <a:cs typeface="Arial"/>
              </a:rPr>
              <a:t>Dallas Olsen</a:t>
            </a:r>
          </a:p>
          <a:p>
            <a:r>
              <a:rPr lang="en-US" sz="2000" dirty="0">
                <a:solidFill>
                  <a:srgbClr val="000000"/>
                </a:solidFill>
                <a:latin typeface="Tenorite"/>
                <a:cs typeface="Arial"/>
              </a:rPr>
              <a:t>Director: 9U Baseball: </a:t>
            </a:r>
            <a:r>
              <a:rPr lang="en-US" sz="2000" b="1" dirty="0">
                <a:solidFill>
                  <a:srgbClr val="002144"/>
                </a:solidFill>
                <a:latin typeface="Tenorite"/>
                <a:cs typeface="Arial"/>
              </a:rPr>
              <a:t>Seeking Election -</a:t>
            </a:r>
            <a:r>
              <a:rPr lang="en-US" sz="2000" b="1" dirty="0">
                <a:solidFill>
                  <a:srgbClr val="33CCCC"/>
                </a:solidFill>
                <a:latin typeface="Tenorite"/>
                <a:cs typeface="Arial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Tenorite"/>
                <a:cs typeface="Arial"/>
              </a:rPr>
              <a:t>Josh Potts</a:t>
            </a:r>
            <a:endParaRPr lang="en-US" sz="2000">
              <a:latin typeface="Tenorite"/>
            </a:endParaRPr>
          </a:p>
          <a:p>
            <a:pPr marL="0" indent="0">
              <a:buNone/>
            </a:pPr>
            <a:r>
              <a:rPr lang="en-US" sz="2400" b="1" dirty="0"/>
              <a:t>Vacant Coordinator Positions (Non-Voting Position)</a:t>
            </a:r>
          </a:p>
          <a:p>
            <a:r>
              <a:rPr lang="en-US" sz="2000" dirty="0"/>
              <a:t>Coordinator: Softball Tournament -  </a:t>
            </a:r>
            <a:r>
              <a:rPr lang="en-US" sz="2000" b="1" dirty="0">
                <a:solidFill>
                  <a:srgbClr val="C00000"/>
                </a:solidFill>
              </a:rPr>
              <a:t>Vacant</a:t>
            </a:r>
          </a:p>
          <a:p>
            <a:r>
              <a:rPr lang="en-US" sz="2000" dirty="0"/>
              <a:t>Coordinator: Baseball Tournament – </a:t>
            </a:r>
            <a:r>
              <a:rPr lang="en-US" sz="2000" b="1" dirty="0">
                <a:solidFill>
                  <a:srgbClr val="C00000"/>
                </a:solidFill>
              </a:rPr>
              <a:t>Vacant</a:t>
            </a:r>
          </a:p>
          <a:p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F1E01-5217-37DB-7E8B-4D5DA72142AE}"/>
              </a:ext>
            </a:extLst>
          </p:cNvPr>
          <p:cNvSpPr txBox="1"/>
          <p:nvPr/>
        </p:nvSpPr>
        <p:spPr>
          <a:xfrm>
            <a:off x="495946" y="6347978"/>
            <a:ext cx="1129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i="1">
                <a:solidFill>
                  <a:srgbClr val="002144"/>
                </a:solidFill>
                <a:effectLst/>
              </a:defRPr>
            </a:lvl1pPr>
          </a:lstStyle>
          <a:p>
            <a:r>
              <a:rPr lang="en-US" sz="2000" dirty="0"/>
              <a:t>“I, (state your name for the minutes), would like to nominate xxx for the position of xxx”.</a:t>
            </a:r>
          </a:p>
        </p:txBody>
      </p:sp>
      <p:pic>
        <p:nvPicPr>
          <p:cNvPr id="2050" name="Picture 2" descr="48,052 App Voting Icon Images, Stock Photos, 3D objects, &amp; Vectors |  Shutterstock">
            <a:extLst>
              <a:ext uri="{FF2B5EF4-FFF2-40B4-BE49-F238E27FC236}">
                <a16:creationId xmlns:a16="http://schemas.microsoft.com/office/drawing/2014/main" id="{ECFD48E7-BF4D-707D-15F5-3EAD6F56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482" y="4461844"/>
            <a:ext cx="1884981" cy="188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8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ckboard, whistle and baseball">
            <a:extLst>
              <a:ext uri="{FF2B5EF4-FFF2-40B4-BE49-F238E27FC236}">
                <a16:creationId xmlns:a16="http://schemas.microsoft.com/office/drawing/2014/main" id="{22E3CB07-48B5-1367-CCF5-365DBB01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71342" cy="854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4076B3-D25C-E0B8-A62C-7B762788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050" y="365125"/>
            <a:ext cx="953274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Orders &amp; General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2A13-8D7B-B0D1-1302-763CB91A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048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??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2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Draw for Free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cs typeface="Arial" panose="020B0604020202020204"/>
              </a:rPr>
              <a:t>Draw 1 Winner:</a:t>
            </a:r>
          </a:p>
          <a:p>
            <a:r>
              <a:rPr lang="en-CA" dirty="0">
                <a:cs typeface="Arial" panose="020B0604020202020204"/>
              </a:rPr>
              <a:t>Draw 2 Winner:</a:t>
            </a:r>
          </a:p>
          <a:p>
            <a:r>
              <a:rPr lang="en-CA" dirty="0">
                <a:cs typeface="Arial" panose="020B0604020202020204"/>
              </a:rPr>
              <a:t>Draw 3 Winner: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A0C787-8D38-43FF-A2DA-4DA32284E93F}"/>
              </a:ext>
            </a:extLst>
          </p:cNvPr>
          <p:cNvSpPr txBox="1"/>
          <p:nvPr/>
        </p:nvSpPr>
        <p:spPr>
          <a:xfrm>
            <a:off x="3612995" y="6176963"/>
            <a:ext cx="835322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>
                <a:solidFill>
                  <a:srgbClr val="002144"/>
                </a:solidFill>
              </a:rPr>
              <a:t>“A Glove, Cleats, Helmet &amp; Travel for ball isn’t cheap, but for a lifetime of friends &amp; memories you’ll never forget, it’s a bargain.”</a:t>
            </a:r>
            <a:endParaRPr lang="en-CA" sz="1600" i="1" dirty="0">
              <a:solidFill>
                <a:srgbClr val="00214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57FFB7-BD23-BC9A-2943-9F11CF1F647D}"/>
              </a:ext>
            </a:extLst>
          </p:cNvPr>
          <p:cNvSpPr txBox="1">
            <a:spLocks/>
          </p:cNvSpPr>
          <p:nvPr/>
        </p:nvSpPr>
        <p:spPr>
          <a:xfrm>
            <a:off x="2583058" y="4313468"/>
            <a:ext cx="77967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33CCCC"/>
                </a:solidFill>
              </a:rPr>
              <a:t>Any Questions/Comments?</a:t>
            </a:r>
          </a:p>
        </p:txBody>
      </p:sp>
      <p:pic>
        <p:nvPicPr>
          <p:cNvPr id="1026" name="Picture 2" descr="Question - Wikipedia">
            <a:extLst>
              <a:ext uri="{FF2B5EF4-FFF2-40B4-BE49-F238E27FC236}">
                <a16:creationId xmlns:a16="http://schemas.microsoft.com/office/drawing/2014/main" id="{296CACA5-84C9-E62B-C6D1-10C29D48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9" y="4350768"/>
            <a:ext cx="1465756" cy="21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A825D-25E2-1C0C-5325-920B73906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7032">
            <a:off x="8191884" y="1027906"/>
            <a:ext cx="3468128" cy="3429000"/>
          </a:xfrm>
          <a:prstGeom prst="rect">
            <a:avLst/>
          </a:prstGeom>
        </p:spPr>
      </p:pic>
      <p:pic>
        <p:nvPicPr>
          <p:cNvPr id="7" name="Picture 6" descr="A qr code with a few squares&#10;&#10;Description automatically generated">
            <a:extLst>
              <a:ext uri="{FF2B5EF4-FFF2-40B4-BE49-F238E27FC236}">
                <a16:creationId xmlns:a16="http://schemas.microsoft.com/office/drawing/2014/main" id="{1AEED2E9-06FD-94C4-85D3-666340430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449" y="1593581"/>
            <a:ext cx="2045649" cy="20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4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D502-A589-C7B8-F56B-25E2C444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7F7B6-706A-A11E-F91E-CA6B4745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Calibri,Sans-Serif" panose="020B0604020202020204" pitchFamily="34" charset="0"/>
              <a:buChar char="-"/>
            </a:pPr>
            <a:endParaRPr lang="en-US" sz="12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Calibri,Sans-Serif" panose="020B0604020202020204" pitchFamily="34" charset="0"/>
              <a:buChar char="-"/>
            </a:pPr>
            <a:endParaRPr lang="en-US" sz="1200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latin typeface="Calibri"/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3" descr="WARRIOR FATBOY NEXT KIDNEY PADS | Slash Sports">
            <a:extLst>
              <a:ext uri="{FF2B5EF4-FFF2-40B4-BE49-F238E27FC236}">
                <a16:creationId xmlns:a16="http://schemas.microsoft.com/office/drawing/2014/main" id="{EE77041B-AF22-A588-48B7-5F0A5558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610" y="3044509"/>
            <a:ext cx="2051384" cy="1039691"/>
          </a:xfrm>
          <a:prstGeom prst="rect">
            <a:avLst/>
          </a:prstGeom>
        </p:spPr>
      </p:pic>
      <p:pic>
        <p:nvPicPr>
          <p:cNvPr id="6" name="Picture 5" descr="Sylvan Lake Gulls - Sylvan Lake Gulls">
            <a:extLst>
              <a:ext uri="{FF2B5EF4-FFF2-40B4-BE49-F238E27FC236}">
                <a16:creationId xmlns:a16="http://schemas.microsoft.com/office/drawing/2014/main" id="{D29955A3-634C-6FF5-1305-BC91E4B4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505" y="4404868"/>
            <a:ext cx="2352174" cy="2342148"/>
          </a:xfrm>
          <a:prstGeom prst="rect">
            <a:avLst/>
          </a:prstGeom>
        </p:spPr>
      </p:pic>
      <p:pic>
        <p:nvPicPr>
          <p:cNvPr id="5" name="Picture 4" descr="A black and gold logo&#10;&#10;Description automatically generated">
            <a:extLst>
              <a:ext uri="{FF2B5EF4-FFF2-40B4-BE49-F238E27FC236}">
                <a16:creationId xmlns:a16="http://schemas.microsoft.com/office/drawing/2014/main" id="{FD949C37-18BF-E13E-C038-90027F869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19" y="5188545"/>
            <a:ext cx="3109161" cy="1033212"/>
          </a:xfrm>
          <a:prstGeom prst="rect">
            <a:avLst/>
          </a:prstGeom>
        </p:spPr>
      </p:pic>
      <p:pic>
        <p:nvPicPr>
          <p:cNvPr id="7" name="Picture 6" descr="A black and orange logo&#10;&#10;Description automatically generated">
            <a:extLst>
              <a:ext uri="{FF2B5EF4-FFF2-40B4-BE49-F238E27FC236}">
                <a16:creationId xmlns:a16="http://schemas.microsoft.com/office/drawing/2014/main" id="{2E103B23-DCFF-9A01-DC06-F5F791653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853" y="1734551"/>
            <a:ext cx="2293019" cy="1405690"/>
          </a:xfrm>
          <a:prstGeom prst="rect">
            <a:avLst/>
          </a:prstGeom>
        </p:spPr>
      </p:pic>
      <p:pic>
        <p:nvPicPr>
          <p:cNvPr id="8" name="Picture 7" descr="A blue and grey logo&#10;&#10;Description automatically generated">
            <a:extLst>
              <a:ext uri="{FF2B5EF4-FFF2-40B4-BE49-F238E27FC236}">
                <a16:creationId xmlns:a16="http://schemas.microsoft.com/office/drawing/2014/main" id="{EE082492-8886-86A0-33A0-2EE69325A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1" y="5123449"/>
            <a:ext cx="1614237" cy="1634290"/>
          </a:xfrm>
          <a:prstGeom prst="rect">
            <a:avLst/>
          </a:prstGeom>
        </p:spPr>
      </p:pic>
      <p:pic>
        <p:nvPicPr>
          <p:cNvPr id="9" name="Picture 8" descr="A blue and green shield with a letter l&#10;&#10;Description automatically generated">
            <a:extLst>
              <a:ext uri="{FF2B5EF4-FFF2-40B4-BE49-F238E27FC236}">
                <a16:creationId xmlns:a16="http://schemas.microsoft.com/office/drawing/2014/main" id="{4ECB2F09-3536-ECDC-D7C0-805A4BCE4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302" y="850074"/>
            <a:ext cx="2314352" cy="1604211"/>
          </a:xfrm>
          <a:prstGeom prst="rect">
            <a:avLst/>
          </a:prstGeom>
        </p:spPr>
      </p:pic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F7385017-1EA8-824E-1353-6576762F2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319" y="1611229"/>
            <a:ext cx="2072941" cy="838200"/>
          </a:xfrm>
          <a:prstGeom prst="rect">
            <a:avLst/>
          </a:prstGeom>
        </p:spPr>
      </p:pic>
      <p:pic>
        <p:nvPicPr>
          <p:cNvPr id="11" name="Picture 10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CA331C2-A263-1938-B4FB-9A53BD344F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735" y="3550318"/>
            <a:ext cx="3844090" cy="1163053"/>
          </a:xfrm>
          <a:prstGeom prst="rect">
            <a:avLst/>
          </a:prstGeom>
        </p:spPr>
      </p:pic>
      <p:pic>
        <p:nvPicPr>
          <p:cNvPr id="15" name="Picture 14" descr="A logo of a softball team&#10;&#10;Description automatically generated">
            <a:extLst>
              <a:ext uri="{FF2B5EF4-FFF2-40B4-BE49-F238E27FC236}">
                <a16:creationId xmlns:a16="http://schemas.microsoft.com/office/drawing/2014/main" id="{6BCA803C-1CC1-EA04-E9AF-4D9CA08651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494" r="-535" b="2809"/>
          <a:stretch/>
        </p:blipFill>
        <p:spPr>
          <a:xfrm>
            <a:off x="10301537" y="3280612"/>
            <a:ext cx="1555088" cy="13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Adjournment</a:t>
            </a:r>
            <a:r>
              <a:rPr lang="en-CA" dirty="0"/>
              <a:t> – </a:t>
            </a:r>
            <a:r>
              <a:rPr lang="en-CA" b="1" dirty="0">
                <a:solidFill>
                  <a:srgbClr val="69B3BC"/>
                </a:solidFill>
              </a:rPr>
              <a:t>Thank you for Attending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/>
              <a:t>Questions? Contact Us:</a:t>
            </a:r>
          </a:p>
          <a:p>
            <a:pPr lvl="1"/>
            <a:r>
              <a:rPr lang="en-CA" dirty="0"/>
              <a:t>Email Us: </a:t>
            </a:r>
          </a:p>
          <a:p>
            <a:pPr lvl="2"/>
            <a:r>
              <a:rPr lang="en-CA" dirty="0"/>
              <a:t>General - </a:t>
            </a:r>
            <a:r>
              <a:rPr lang="en-CA" dirty="0">
                <a:hlinkClick r:id="rId3"/>
              </a:rPr>
              <a:t>sylvanlakeminorball@sylvanlakeminorball.ca</a:t>
            </a:r>
            <a:r>
              <a:rPr lang="en-CA" dirty="0"/>
              <a:t> </a:t>
            </a:r>
          </a:p>
          <a:p>
            <a:pPr lvl="2"/>
            <a:r>
              <a:rPr lang="en-CA" dirty="0"/>
              <a:t>President – </a:t>
            </a:r>
            <a:r>
              <a:rPr lang="en-CA" dirty="0">
                <a:hlinkClick r:id="rId4"/>
              </a:rPr>
              <a:t>president@sylvanlakeminorball.ca</a:t>
            </a:r>
            <a:r>
              <a:rPr lang="en-CA" dirty="0"/>
              <a:t> </a:t>
            </a:r>
          </a:p>
          <a:p>
            <a:pPr lvl="2"/>
            <a:r>
              <a:rPr lang="en-CA" dirty="0"/>
              <a:t>Share Your Photos – </a:t>
            </a:r>
            <a:r>
              <a:rPr lang="en-CA" dirty="0">
                <a:hlinkClick r:id="rId5"/>
              </a:rPr>
              <a:t>media@sylvanlakeminorball.ca</a:t>
            </a:r>
            <a:r>
              <a:rPr lang="en-CA" dirty="0"/>
              <a:t>	</a:t>
            </a:r>
          </a:p>
          <a:p>
            <a:pPr lvl="1"/>
            <a:r>
              <a:rPr lang="en-CA" dirty="0"/>
              <a:t>Social Media:</a:t>
            </a:r>
          </a:p>
          <a:p>
            <a:pPr lvl="2"/>
            <a:r>
              <a:rPr lang="en-CA" dirty="0"/>
              <a:t>Facebook, Twitter/X, Instagram, TikTok - </a:t>
            </a:r>
            <a:r>
              <a:rPr lang="en-CA" dirty="0">
                <a:hlinkClick r:id="rId6"/>
              </a:rPr>
              <a:t>@sylvanlakeminorball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2" descr="Softball Alberta Public Group | Facebook">
            <a:extLst>
              <a:ext uri="{FF2B5EF4-FFF2-40B4-BE49-F238E27FC236}">
                <a16:creationId xmlns:a16="http://schemas.microsoft.com/office/drawing/2014/main" id="{04A61516-2AED-4E10-814E-040C17B53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35463"/>
            <a:ext cx="18415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seball Alberta (@BaseballAlberta) / Twitter">
            <a:extLst>
              <a:ext uri="{FF2B5EF4-FFF2-40B4-BE49-F238E27FC236}">
                <a16:creationId xmlns:a16="http://schemas.microsoft.com/office/drawing/2014/main" id="{9D183789-6245-46DC-A13E-BCA7D17A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290" y="3965575"/>
            <a:ext cx="25273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mpires">
            <a:extLst>
              <a:ext uri="{FF2B5EF4-FFF2-40B4-BE49-F238E27FC236}">
                <a16:creationId xmlns:a16="http://schemas.microsoft.com/office/drawing/2014/main" id="{AEE46303-72A6-F5ED-46E8-EC50D958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67" y="4536667"/>
            <a:ext cx="4603753" cy="1841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4B5542-B52F-444C-AA3A-82EF17CE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712" y="1007566"/>
            <a:ext cx="7306444" cy="561230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Adoption of the Agenda</a:t>
            </a:r>
          </a:p>
          <a:p>
            <a:r>
              <a:rPr lang="en-US" dirty="0"/>
              <a:t>Adoption of Previous AGM Minutes</a:t>
            </a:r>
          </a:p>
          <a:p>
            <a:r>
              <a:rPr lang="en-US" dirty="0"/>
              <a:t>Introductions</a:t>
            </a:r>
          </a:p>
          <a:p>
            <a:r>
              <a:rPr lang="en-US" dirty="0"/>
              <a:t>President’s Report</a:t>
            </a:r>
          </a:p>
          <a:p>
            <a:r>
              <a:rPr lang="en-US" dirty="0"/>
              <a:t>Special or Sub-Committee Reports</a:t>
            </a:r>
          </a:p>
          <a:p>
            <a:r>
              <a:rPr lang="en-US" dirty="0"/>
              <a:t>Treasurer’s Report </a:t>
            </a:r>
          </a:p>
          <a:p>
            <a:r>
              <a:rPr lang="en-US" dirty="0"/>
              <a:t>Resolutions (as applicable)</a:t>
            </a:r>
          </a:p>
          <a:p>
            <a:r>
              <a:rPr lang="en-US" dirty="0"/>
              <a:t>Nomination and Election of Directors; </a:t>
            </a:r>
          </a:p>
          <a:p>
            <a:r>
              <a:rPr lang="en-US" dirty="0"/>
              <a:t>Orders &amp; General Business </a:t>
            </a:r>
          </a:p>
          <a:p>
            <a:r>
              <a:rPr lang="en-US" dirty="0"/>
              <a:t>Adjournment </a:t>
            </a:r>
          </a:p>
          <a:p>
            <a:endParaRPr lang="en-C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390525" y="238125"/>
            <a:ext cx="843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Agenda</a:t>
            </a:r>
            <a:endParaRPr lang="en-CA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DB4EE-1299-41F9-844C-D6F835E1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4890761"/>
            <a:ext cx="1688335" cy="1628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4F39F6-DB82-4713-AFE4-08073F41B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527" y="383050"/>
            <a:ext cx="2596027" cy="1249031"/>
          </a:xfrm>
          <a:prstGeom prst="rect">
            <a:avLst/>
          </a:prstGeom>
        </p:spPr>
      </p:pic>
      <p:pic>
        <p:nvPicPr>
          <p:cNvPr id="3080" name="Picture 8" descr="Untitled design">
            <a:extLst>
              <a:ext uri="{FF2B5EF4-FFF2-40B4-BE49-F238E27FC236}">
                <a16:creationId xmlns:a16="http://schemas.microsoft.com/office/drawing/2014/main" id="{173FB70E-580E-418D-987C-81A1457EF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22792" r="10115" b="21293"/>
          <a:stretch/>
        </p:blipFill>
        <p:spPr bwMode="auto">
          <a:xfrm>
            <a:off x="9058205" y="4848239"/>
            <a:ext cx="2988860" cy="20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3CF0FD-D0F0-3183-B550-CD09CED22167}"/>
              </a:ext>
            </a:extLst>
          </p:cNvPr>
          <p:cNvSpPr txBox="1"/>
          <p:nvPr/>
        </p:nvSpPr>
        <p:spPr>
          <a:xfrm>
            <a:off x="1782305" y="6315559"/>
            <a:ext cx="771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2144"/>
                </a:solidFill>
                <a:effectLst/>
              </a:rPr>
              <a:t>Note: </a:t>
            </a:r>
            <a:r>
              <a:rPr lang="en-US" sz="1200" i="1" dirty="0">
                <a:solidFill>
                  <a:srgbClr val="002144"/>
                </a:solidFill>
                <a:effectLst/>
              </a:rPr>
              <a:t>Business will be conducted in accordance with Robert’s Rules of Order. </a:t>
            </a:r>
          </a:p>
          <a:p>
            <a:pPr algn="ctr"/>
            <a:endParaRPr lang="en-US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7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DFE3-925D-25EE-2F06-49770DEE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Adoption(s)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C861-AB32-ADD3-0E69-544F5C716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4706"/>
            <a:ext cx="10515600" cy="35787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… Adopt the Current Agenda </a:t>
            </a:r>
          </a:p>
          <a:p>
            <a:r>
              <a:rPr lang="en-US" sz="2000" dirty="0"/>
              <a:t>… Adopt 2024 AGM Minutes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31F7F-D563-3C54-9CF3-41F808BB7FFE}"/>
              </a:ext>
            </a:extLst>
          </p:cNvPr>
          <p:cNvSpPr txBox="1"/>
          <p:nvPr/>
        </p:nvSpPr>
        <p:spPr>
          <a:xfrm>
            <a:off x="423020" y="1762642"/>
            <a:ext cx="9082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i="1">
                <a:solidFill>
                  <a:srgbClr val="002144"/>
                </a:solidFill>
                <a:effectLst/>
              </a:defRPr>
            </a:lvl1pPr>
          </a:lstStyle>
          <a:p>
            <a:r>
              <a:rPr lang="en-US" sz="2000" dirty="0"/>
              <a:t>“I, (state your name for the minutes), would like to make a motion to ….”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24213-92DB-4913-A9EB-6A395440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87" y="2861969"/>
            <a:ext cx="4823938" cy="3051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3AA8E-4DE3-7639-DEEC-FB2ED72C0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4334">
            <a:off x="788023" y="3697707"/>
            <a:ext cx="2502408" cy="26473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185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23D92C0-9DAA-6442-1944-43837E4F8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116" y="408799"/>
            <a:ext cx="1114425" cy="94297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6FEF9A2-CA2A-AD3B-DB14-3BCB68AD7EC1}"/>
              </a:ext>
            </a:extLst>
          </p:cNvPr>
          <p:cNvSpPr/>
          <p:nvPr/>
        </p:nvSpPr>
        <p:spPr>
          <a:xfrm>
            <a:off x="5414891" y="915168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President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Dave Darbel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856AE4-8278-D543-E74C-506B2F3DBE52}"/>
              </a:ext>
            </a:extLst>
          </p:cNvPr>
          <p:cNvSpPr/>
          <p:nvPr/>
        </p:nvSpPr>
        <p:spPr>
          <a:xfrm>
            <a:off x="4106507" y="1667932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Vice President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ea typeface="+mn-lt"/>
                <a:cs typeface="+mn-lt"/>
              </a:rPr>
              <a:t>Crystal Walker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F379399-C5A1-EC7F-C0A4-12B5E2D4D7E1}"/>
              </a:ext>
            </a:extLst>
          </p:cNvPr>
          <p:cNvSpPr/>
          <p:nvPr/>
        </p:nvSpPr>
        <p:spPr>
          <a:xfrm>
            <a:off x="6669585" y="1667932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Secretary-Registrar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Gillian Olson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A1DBA62-5743-D459-C206-473AD47C09CD}"/>
              </a:ext>
            </a:extLst>
          </p:cNvPr>
          <p:cNvSpPr/>
          <p:nvPr/>
        </p:nvSpPr>
        <p:spPr>
          <a:xfrm>
            <a:off x="4106507" y="2328332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Treasurer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ea typeface="+mn-lt"/>
                <a:cs typeface="+mn-lt"/>
              </a:rPr>
              <a:t>Kristin Boomer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ACA2C7-ABDC-6F4D-A22D-16CA5621D200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6056818" y="1413932"/>
            <a:ext cx="0" cy="4422679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B591E65-28B0-4F20-FBF1-D8936F9D67F6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5390361" y="1917314"/>
            <a:ext cx="1279224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4CD18AA-A4E2-DB5C-D0D8-5759C25E8918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5390361" y="2577714"/>
            <a:ext cx="666457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3E171E88-9FD4-6067-5602-E054C7CB2824}"/>
              </a:ext>
            </a:extLst>
          </p:cNvPr>
          <p:cNvSpPr/>
          <p:nvPr/>
        </p:nvSpPr>
        <p:spPr>
          <a:xfrm>
            <a:off x="258407" y="4016277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PCUG Development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Ryan Lucas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6CE9B1-6453-3AEC-377E-3D14A37427D8}"/>
              </a:ext>
            </a:extLst>
          </p:cNvPr>
          <p:cNvSpPr/>
          <p:nvPr/>
        </p:nvSpPr>
        <p:spPr>
          <a:xfrm>
            <a:off x="1731607" y="4016277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‘A’ Baseball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Dan Williams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192E9F-0A9E-D78B-426D-712C6AD5880D}"/>
              </a:ext>
            </a:extLst>
          </p:cNvPr>
          <p:cNvSpPr/>
          <p:nvPr/>
        </p:nvSpPr>
        <p:spPr>
          <a:xfrm>
            <a:off x="3204807" y="4016277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‘AA’ Baseball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ea typeface="+mn-lt"/>
                <a:cs typeface="+mn-lt"/>
              </a:rPr>
              <a:t>Kyle Munro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E579B9-4285-67AE-33AE-591125448121}"/>
              </a:ext>
            </a:extLst>
          </p:cNvPr>
          <p:cNvSpPr/>
          <p:nvPr/>
        </p:nvSpPr>
        <p:spPr>
          <a:xfrm>
            <a:off x="7758187" y="4001988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Rep Softball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ea typeface="+mn-lt"/>
                <a:cs typeface="+mn-lt"/>
              </a:rPr>
              <a:t>Dallas Olson</a:t>
            </a:r>
            <a:endParaRPr lang="en-CA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B454502-36FC-AA31-B548-4B527E37D12F}"/>
              </a:ext>
            </a:extLst>
          </p:cNvPr>
          <p:cNvSpPr/>
          <p:nvPr/>
        </p:nvSpPr>
        <p:spPr>
          <a:xfrm>
            <a:off x="9203967" y="4001988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Comm. Softball</a:t>
            </a:r>
          </a:p>
          <a:p>
            <a:pPr algn="ctr"/>
            <a:r>
              <a:rPr lang="en-US" sz="1000">
                <a:solidFill>
                  <a:schemeClr val="bg1"/>
                </a:solidFill>
                <a:ea typeface="+mn-lt"/>
                <a:cs typeface="+mn-lt"/>
              </a:rPr>
              <a:t>Amanda Olson</a:t>
            </a:r>
            <a:endParaRPr lang="en-CA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1F3698-1E7F-D681-4807-249CB1B0F2B7}"/>
              </a:ext>
            </a:extLst>
          </p:cNvPr>
          <p:cNvSpPr/>
          <p:nvPr/>
        </p:nvSpPr>
        <p:spPr>
          <a:xfrm>
            <a:off x="4646687" y="4016277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9U Baseball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ea typeface="+mn-lt"/>
                <a:cs typeface="+mn-lt"/>
              </a:rPr>
              <a:t>Josh Potts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2C5ACC-90A5-9137-E955-9CB639E26F10}"/>
              </a:ext>
            </a:extLst>
          </p:cNvPr>
          <p:cNvSpPr/>
          <p:nvPr/>
        </p:nvSpPr>
        <p:spPr>
          <a:xfrm>
            <a:off x="6284987" y="4001988"/>
            <a:ext cx="1283854" cy="49876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Director –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Rally Cap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Chelsey Simpson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B892432-9220-F836-2711-C94D8F8A8E65}"/>
              </a:ext>
            </a:extLst>
          </p:cNvPr>
          <p:cNvCxnSpPr>
            <a:cxnSpLocks/>
          </p:cNvCxnSpPr>
          <p:nvPr/>
        </p:nvCxnSpPr>
        <p:spPr>
          <a:xfrm>
            <a:off x="900334" y="3482877"/>
            <a:ext cx="8944258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88D5C15-E078-B3CD-A60D-56750A25BEED}"/>
              </a:ext>
            </a:extLst>
          </p:cNvPr>
          <p:cNvCxnSpPr>
            <a:cxnSpLocks/>
            <a:stCxn id="69" idx="0"/>
          </p:cNvCxnSpPr>
          <p:nvPr/>
        </p:nvCxnSpPr>
        <p:spPr>
          <a:xfrm flipV="1">
            <a:off x="900334" y="3482877"/>
            <a:ext cx="0" cy="5334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7F2834C-99DA-A3E5-4907-01665A51FE24}"/>
              </a:ext>
            </a:extLst>
          </p:cNvPr>
          <p:cNvCxnSpPr>
            <a:cxnSpLocks/>
            <a:stCxn id="70" idx="0"/>
          </p:cNvCxnSpPr>
          <p:nvPr/>
        </p:nvCxnSpPr>
        <p:spPr>
          <a:xfrm flipV="1">
            <a:off x="2373534" y="3482877"/>
            <a:ext cx="0" cy="5334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84EEBFF-4882-0B2D-D911-34009DF40460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3846734" y="3482877"/>
            <a:ext cx="0" cy="5334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C4745D4-D335-1FC2-78B6-13814DDD511F}"/>
              </a:ext>
            </a:extLst>
          </p:cNvPr>
          <p:cNvCxnSpPr>
            <a:cxnSpLocks/>
            <a:stCxn id="74" idx="0"/>
          </p:cNvCxnSpPr>
          <p:nvPr/>
        </p:nvCxnSpPr>
        <p:spPr>
          <a:xfrm flipV="1">
            <a:off x="5518652" y="3482877"/>
            <a:ext cx="0" cy="5334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35F746F-C54F-04DC-33C7-88664865EC31}"/>
              </a:ext>
            </a:extLst>
          </p:cNvPr>
          <p:cNvCxnSpPr>
            <a:cxnSpLocks/>
            <a:stCxn id="76" idx="0"/>
          </p:cNvCxnSpPr>
          <p:nvPr/>
        </p:nvCxnSpPr>
        <p:spPr>
          <a:xfrm flipV="1">
            <a:off x="6394952" y="3482877"/>
            <a:ext cx="0" cy="51911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4978CA3-FA75-1E29-B1A6-E76B107BE166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8400114" y="3482877"/>
            <a:ext cx="0" cy="51911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F52E60-4EA0-E075-84CC-8044124416B6}"/>
              </a:ext>
            </a:extLst>
          </p:cNvPr>
          <p:cNvCxnSpPr>
            <a:cxnSpLocks/>
            <a:stCxn id="73" idx="0"/>
          </p:cNvCxnSpPr>
          <p:nvPr/>
        </p:nvCxnSpPr>
        <p:spPr>
          <a:xfrm flipH="1" flipV="1">
            <a:off x="9844592" y="3482877"/>
            <a:ext cx="1302" cy="51911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8097AAC0-2382-D2FD-2C50-D2A4F5428B43}"/>
              </a:ext>
            </a:extLst>
          </p:cNvPr>
          <p:cNvSpPr/>
          <p:nvPr/>
        </p:nvSpPr>
        <p:spPr>
          <a:xfrm>
            <a:off x="1731607" y="4862944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Baseball Tournament Chair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ea typeface="+mn-lt"/>
                <a:cs typeface="+mn-lt"/>
              </a:rPr>
              <a:t>Janelle </a:t>
            </a:r>
            <a:r>
              <a:rPr lang="en-US" sz="1000" b="1" dirty="0" err="1">
                <a:solidFill>
                  <a:schemeClr val="bg1"/>
                </a:solidFill>
                <a:ea typeface="+mn-lt"/>
                <a:cs typeface="+mn-lt"/>
              </a:rPr>
              <a:t>Qualie</a:t>
            </a:r>
            <a:endParaRPr lang="en-CA" dirty="0" err="1">
              <a:solidFill>
                <a:schemeClr val="bg1"/>
              </a:solidFill>
              <a:ea typeface="+mn-lt"/>
              <a:cs typeface="+mn-lt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3AF10E7-F231-F97A-AC59-C40EC49165AD}"/>
              </a:ext>
            </a:extLst>
          </p:cNvPr>
          <p:cNvCxnSpPr>
            <a:cxnSpLocks/>
            <a:endCxn id="70" idx="2"/>
          </p:cNvCxnSpPr>
          <p:nvPr/>
        </p:nvCxnSpPr>
        <p:spPr>
          <a:xfrm flipV="1">
            <a:off x="2373534" y="4515041"/>
            <a:ext cx="0" cy="347903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B982AA0-8769-FD1E-473D-4A2EA6187423}"/>
              </a:ext>
            </a:extLst>
          </p:cNvPr>
          <p:cNvSpPr/>
          <p:nvPr/>
        </p:nvSpPr>
        <p:spPr>
          <a:xfrm>
            <a:off x="9203967" y="4799059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Softball Tournament Chair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  <a:ea typeface="+mn-lt"/>
                <a:cs typeface="+mn-lt"/>
              </a:rPr>
              <a:t>VACANT</a:t>
            </a:r>
            <a:endParaRPr lang="en-CA" dirty="0">
              <a:ea typeface="+mn-lt"/>
              <a:cs typeface="+mn-lt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5A667C5-E0F9-602C-BA4D-58DAA3775015}"/>
              </a:ext>
            </a:extLst>
          </p:cNvPr>
          <p:cNvCxnSpPr>
            <a:cxnSpLocks/>
            <a:endCxn id="73" idx="2"/>
          </p:cNvCxnSpPr>
          <p:nvPr/>
        </p:nvCxnSpPr>
        <p:spPr>
          <a:xfrm flipV="1">
            <a:off x="9845894" y="4500752"/>
            <a:ext cx="0" cy="29830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7C71EF5-BC9B-4F31-E8A0-9E8CFD867829}"/>
              </a:ext>
            </a:extLst>
          </p:cNvPr>
          <p:cNvSpPr/>
          <p:nvPr/>
        </p:nvSpPr>
        <p:spPr>
          <a:xfrm>
            <a:off x="258403" y="6192218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Fundraising &amp; Casino Coord.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Jen Dixon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A7B7C51-E52C-3135-4A23-618144EC24C5}"/>
              </a:ext>
            </a:extLst>
          </p:cNvPr>
          <p:cNvSpPr/>
          <p:nvPr/>
        </p:nvSpPr>
        <p:spPr>
          <a:xfrm>
            <a:off x="1961641" y="6192218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solidFill>
                  <a:schemeClr val="bg1"/>
                </a:solidFill>
                <a:latin typeface="Tenorite" panose="00000500000000000000" pitchFamily="2" charset="0"/>
              </a:rPr>
              <a:t>Donatin</a:t>
            </a:r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 Coordinator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Chris McKenna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8A95CC-FEEF-A71E-8ED6-81FCDD1FF137}"/>
              </a:ext>
            </a:extLst>
          </p:cNvPr>
          <p:cNvSpPr/>
          <p:nvPr/>
        </p:nvSpPr>
        <p:spPr>
          <a:xfrm>
            <a:off x="3708011" y="6192218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/>
              </a:rPr>
              <a:t>Uniform Coordinators</a:t>
            </a:r>
            <a:endParaRPr lang="en-US" sz="12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ea typeface="+mn-lt"/>
                <a:cs typeface="+mn-lt"/>
              </a:rPr>
              <a:t>Simon P. &amp; Phil R. </a:t>
            </a:r>
            <a:endParaRPr lang="en-US" sz="1000" dirty="0">
              <a:solidFill>
                <a:srgbClr val="FF0000"/>
              </a:solidFill>
              <a:ea typeface="+mn-lt"/>
              <a:cs typeface="+mn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DBCB3BB-CA30-BD3F-2525-6776BF050B8F}"/>
              </a:ext>
            </a:extLst>
          </p:cNvPr>
          <p:cNvSpPr/>
          <p:nvPr/>
        </p:nvSpPr>
        <p:spPr>
          <a:xfrm>
            <a:off x="7226221" y="6177929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Equipment &amp; Facilities Coord.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/>
              </a:rPr>
              <a:t>Kyle Munro</a:t>
            </a:r>
            <a:endParaRPr lang="en-CA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2CE66B-67CB-35C9-353D-9FF6382D0A89}"/>
              </a:ext>
            </a:extLst>
          </p:cNvPr>
          <p:cNvSpPr/>
          <p:nvPr/>
        </p:nvSpPr>
        <p:spPr>
          <a:xfrm>
            <a:off x="9060189" y="6177929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Diamond Coordinator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Tara Williams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59A769B-266C-D25F-BA51-073580F4F23B}"/>
              </a:ext>
            </a:extLst>
          </p:cNvPr>
          <p:cNvSpPr/>
          <p:nvPr/>
        </p:nvSpPr>
        <p:spPr>
          <a:xfrm>
            <a:off x="5437438" y="6192218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Social Media &amp; Website Coord.</a:t>
            </a:r>
          </a:p>
          <a:p>
            <a:pPr algn="ctr"/>
            <a:r>
              <a:rPr lang="en-CA" sz="1000" dirty="0">
                <a:solidFill>
                  <a:schemeClr val="bg1"/>
                </a:solidFill>
                <a:latin typeface="Tenorite" panose="00000500000000000000" pitchFamily="2" charset="0"/>
              </a:rPr>
              <a:t>Nikole Munro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E64CC4D-3694-EC03-4703-7C0A3BF2E6A7}"/>
              </a:ext>
            </a:extLst>
          </p:cNvPr>
          <p:cNvSpPr/>
          <p:nvPr/>
        </p:nvSpPr>
        <p:spPr>
          <a:xfrm>
            <a:off x="10649743" y="6177929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Umpire Coordinator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Tenorite" panose="00000500000000000000" pitchFamily="2" charset="0"/>
              </a:rPr>
              <a:t>Ryan Lucas</a:t>
            </a:r>
            <a:endParaRPr lang="en-CA" sz="1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26224FD-2023-FD96-79A3-4CDFD50092E2}"/>
              </a:ext>
            </a:extLst>
          </p:cNvPr>
          <p:cNvCxnSpPr>
            <a:cxnSpLocks/>
          </p:cNvCxnSpPr>
          <p:nvPr/>
        </p:nvCxnSpPr>
        <p:spPr>
          <a:xfrm>
            <a:off x="894550" y="5836611"/>
            <a:ext cx="1039712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4E4FAF7-E14C-F9A4-B475-AF229CAD768C}"/>
              </a:ext>
            </a:extLst>
          </p:cNvPr>
          <p:cNvCxnSpPr>
            <a:cxnSpLocks/>
          </p:cNvCxnSpPr>
          <p:nvPr/>
        </p:nvCxnSpPr>
        <p:spPr>
          <a:xfrm>
            <a:off x="900330" y="5836611"/>
            <a:ext cx="0" cy="35560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7456916-63FA-5734-6B01-BDC1644124F9}"/>
              </a:ext>
            </a:extLst>
          </p:cNvPr>
          <p:cNvCxnSpPr>
            <a:cxnSpLocks/>
          </p:cNvCxnSpPr>
          <p:nvPr/>
        </p:nvCxnSpPr>
        <p:spPr>
          <a:xfrm flipH="1">
            <a:off x="2603568" y="5836611"/>
            <a:ext cx="4" cy="35560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BDE2AB3-831D-226D-0A34-B3AB6160C325}"/>
              </a:ext>
            </a:extLst>
          </p:cNvPr>
          <p:cNvCxnSpPr>
            <a:cxnSpLocks/>
          </p:cNvCxnSpPr>
          <p:nvPr/>
        </p:nvCxnSpPr>
        <p:spPr>
          <a:xfrm>
            <a:off x="4349938" y="5836611"/>
            <a:ext cx="0" cy="35560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E202152-6E12-37C6-5BBE-1A47F3517EDF}"/>
              </a:ext>
            </a:extLst>
          </p:cNvPr>
          <p:cNvCxnSpPr>
            <a:cxnSpLocks/>
          </p:cNvCxnSpPr>
          <p:nvPr/>
        </p:nvCxnSpPr>
        <p:spPr>
          <a:xfrm>
            <a:off x="6079365" y="5836611"/>
            <a:ext cx="0" cy="35560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3F86165-98F3-F47A-2080-F29EED41E729}"/>
              </a:ext>
            </a:extLst>
          </p:cNvPr>
          <p:cNvCxnSpPr>
            <a:cxnSpLocks/>
          </p:cNvCxnSpPr>
          <p:nvPr/>
        </p:nvCxnSpPr>
        <p:spPr>
          <a:xfrm>
            <a:off x="7868148" y="5836611"/>
            <a:ext cx="0" cy="341318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DA774EF-53BD-87F8-CE10-4E9CEBD9A639}"/>
              </a:ext>
            </a:extLst>
          </p:cNvPr>
          <p:cNvCxnSpPr>
            <a:cxnSpLocks/>
          </p:cNvCxnSpPr>
          <p:nvPr/>
        </p:nvCxnSpPr>
        <p:spPr>
          <a:xfrm>
            <a:off x="9702116" y="5836611"/>
            <a:ext cx="0" cy="341318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F6B7F87-2B9B-B4D7-BFB0-02915F383BA5}"/>
              </a:ext>
            </a:extLst>
          </p:cNvPr>
          <p:cNvCxnSpPr>
            <a:cxnSpLocks/>
          </p:cNvCxnSpPr>
          <p:nvPr/>
        </p:nvCxnSpPr>
        <p:spPr>
          <a:xfrm>
            <a:off x="11291670" y="5836611"/>
            <a:ext cx="0" cy="341318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D816D2-1216-A62E-98F8-B7EAAD982185}"/>
              </a:ext>
            </a:extLst>
          </p:cNvPr>
          <p:cNvCxnSpPr>
            <a:cxnSpLocks/>
          </p:cNvCxnSpPr>
          <p:nvPr/>
        </p:nvCxnSpPr>
        <p:spPr>
          <a:xfrm>
            <a:off x="6061723" y="2577714"/>
            <a:ext cx="666457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35B9E3-64FE-DD5C-E200-21D13F746C7F}"/>
              </a:ext>
            </a:extLst>
          </p:cNvPr>
          <p:cNvSpPr/>
          <p:nvPr/>
        </p:nvSpPr>
        <p:spPr>
          <a:xfrm>
            <a:off x="6678257" y="2316140"/>
            <a:ext cx="1283854" cy="498764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</p:spPr>
        <p:txBody>
          <a:bodyPr spcFirstLastPara="0" vert="horz" wrap="square" lIns="5715" tIns="5715" rIns="5715" bIns="571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Bookkeeper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Tenorite" panose="00000500000000000000" pitchFamily="2" charset="0"/>
              </a:rPr>
              <a:t>KaryAnne</a:t>
            </a:r>
            <a:r>
              <a:rPr lang="en-US" sz="1200" dirty="0">
                <a:solidFill>
                  <a:schemeClr val="bg1"/>
                </a:solidFill>
                <a:latin typeface="Tenorite" panose="00000500000000000000" pitchFamily="2" charset="0"/>
              </a:rPr>
              <a:t> Caines </a:t>
            </a:r>
            <a:endParaRPr lang="en-CA" sz="12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6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B97B-F14A-DE75-186F-BFF7D493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 b="1"/>
              <a:t>President’s Report</a:t>
            </a:r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girls in baseball uniforms posing for a photo&#10;&#10;Description automatically generated">
            <a:extLst>
              <a:ext uri="{FF2B5EF4-FFF2-40B4-BE49-F238E27FC236}">
                <a16:creationId xmlns:a16="http://schemas.microsoft.com/office/drawing/2014/main" id="{7A703D8C-4237-96E1-67C2-FA11A681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94" r="7856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07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9BE53-C7FD-61D8-F497-55AE5D6C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2024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Recap &amp; Highlights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2025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Fundraising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Plans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Registration Fees</a:t>
            </a:r>
          </a:p>
        </p:txBody>
      </p:sp>
      <p:sp>
        <p:nvSpPr>
          <p:cNvPr id="207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7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6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2024 Registration Recap</a:t>
            </a:r>
          </a:p>
        </p:txBody>
      </p:sp>
      <p:sp>
        <p:nvSpPr>
          <p:cNvPr id="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0F69EA-86CD-4F2F-96C4-46496CF605C2}"/>
              </a:ext>
            </a:extLst>
          </p:cNvPr>
          <p:cNvSpPr txBox="1">
            <a:spLocks/>
          </p:cNvSpPr>
          <p:nvPr/>
        </p:nvSpPr>
        <p:spPr>
          <a:xfrm>
            <a:off x="572493" y="2044438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CA" sz="3600" b="1" dirty="0"/>
              <a:t>Registrations for </a:t>
            </a:r>
            <a:r>
              <a:rPr lang="en-CA" sz="3600" dirty="0"/>
              <a:t>2024</a:t>
            </a:r>
            <a:r>
              <a:rPr lang="en-CA" sz="3600" b="1" dirty="0"/>
              <a:t>:</a:t>
            </a:r>
          </a:p>
          <a:p>
            <a:pPr lvl="1"/>
            <a:r>
              <a:rPr lang="en-CA" sz="3200" dirty="0"/>
              <a:t>Rally Cap &amp; 9U:</a:t>
            </a:r>
            <a:r>
              <a:rPr lang="en-CA" sz="3200" dirty="0">
                <a:solidFill>
                  <a:srgbClr val="000000"/>
                </a:solidFill>
              </a:rPr>
              <a:t> </a:t>
            </a:r>
            <a:r>
              <a:rPr lang="en-CA" sz="3200" b="1" dirty="0">
                <a:solidFill>
                  <a:srgbClr val="002144"/>
                </a:solidFill>
              </a:rPr>
              <a:t>100 </a:t>
            </a:r>
            <a:r>
              <a:rPr lang="en-CA" sz="3200" dirty="0">
                <a:solidFill>
                  <a:srgbClr val="000000"/>
                </a:solidFill>
              </a:rPr>
              <a:t>(101</a:t>
            </a:r>
            <a:r>
              <a:rPr lang="en-CA" sz="3200" dirty="0"/>
              <a:t>)</a:t>
            </a:r>
            <a:endParaRPr lang="en-CA" sz="3200" dirty="0">
              <a:cs typeface="Arial"/>
            </a:endParaRPr>
          </a:p>
          <a:p>
            <a:pPr lvl="1"/>
            <a:r>
              <a:rPr lang="en-CA" sz="3200" dirty="0">
                <a:sym typeface="Wingdings" panose="05000000000000000000" pitchFamily="2" charset="2"/>
              </a:rPr>
              <a:t>Softball: </a:t>
            </a:r>
            <a:r>
              <a:rPr lang="en-CA" sz="3200" b="1" dirty="0">
                <a:solidFill>
                  <a:srgbClr val="002144"/>
                </a:solidFill>
                <a:sym typeface="Wingdings" panose="05000000000000000000" pitchFamily="2" charset="2"/>
              </a:rPr>
              <a:t>104 </a:t>
            </a:r>
            <a:r>
              <a:rPr lang="en-CA" sz="3200" dirty="0">
                <a:sym typeface="Wingdings" panose="05000000000000000000" pitchFamily="2" charset="2"/>
              </a:rPr>
              <a:t>(125)</a:t>
            </a:r>
            <a:endParaRPr lang="en-CA" sz="3200" dirty="0">
              <a:cs typeface="Arial"/>
            </a:endParaRPr>
          </a:p>
          <a:p>
            <a:pPr lvl="1"/>
            <a:r>
              <a:rPr lang="en-CA" sz="3200" dirty="0">
                <a:sym typeface="Wingdings" panose="05000000000000000000" pitchFamily="2" charset="2"/>
              </a:rPr>
              <a:t>Baseball: </a:t>
            </a:r>
            <a:r>
              <a:rPr lang="en-CA" sz="3200" b="1" dirty="0">
                <a:solidFill>
                  <a:srgbClr val="002144"/>
                </a:solidFill>
                <a:sym typeface="Wingdings" panose="05000000000000000000" pitchFamily="2" charset="2"/>
              </a:rPr>
              <a:t>163 </a:t>
            </a:r>
            <a:r>
              <a:rPr lang="en-CA" sz="3200" dirty="0">
                <a:sym typeface="Wingdings" panose="05000000000000000000" pitchFamily="2" charset="2"/>
              </a:rPr>
              <a:t>(164)</a:t>
            </a:r>
            <a:endParaRPr lang="en-CA" sz="3200" dirty="0">
              <a:cs typeface="Arial"/>
            </a:endParaRPr>
          </a:p>
          <a:p>
            <a:pPr lvl="1"/>
            <a:r>
              <a:rPr lang="en-CA" sz="3200" b="1" u="sng" dirty="0"/>
              <a:t>367 Players Total</a:t>
            </a:r>
            <a:endParaRPr lang="en-CA" sz="2800" b="1" u="sng" dirty="0" err="1"/>
          </a:p>
          <a:p>
            <a:pPr indent="-22860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31EA7C-7EB4-4126-80F4-CF5F76860BE4}"/>
              </a:ext>
            </a:extLst>
          </p:cNvPr>
          <p:cNvSpPr txBox="1">
            <a:spLocks/>
          </p:cNvSpPr>
          <p:nvPr/>
        </p:nvSpPr>
        <p:spPr>
          <a:xfrm>
            <a:off x="6366206" y="2044438"/>
            <a:ext cx="5179087" cy="20099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CA" dirty="0"/>
              <a:t>E</a:t>
            </a:r>
            <a:r>
              <a:rPr lang="en-CA" sz="3200" dirty="0"/>
              <a:t>xtra Programs:</a:t>
            </a:r>
          </a:p>
          <a:p>
            <a:pPr lvl="1">
              <a:lnSpc>
                <a:spcPct val="70000"/>
              </a:lnSpc>
            </a:pPr>
            <a:r>
              <a:rPr lang="en-CA" sz="2800" dirty="0"/>
              <a:t>Fall Ball</a:t>
            </a:r>
          </a:p>
          <a:p>
            <a:pPr lvl="1">
              <a:lnSpc>
                <a:spcPct val="70000"/>
              </a:lnSpc>
            </a:pPr>
            <a:r>
              <a:rPr lang="en-CA" sz="2800" dirty="0">
                <a:cs typeface="Arial"/>
              </a:rPr>
              <a:t>Winter Baseball Camp</a:t>
            </a:r>
            <a:endParaRPr lang="en-CA" sz="2800"/>
          </a:p>
          <a:p>
            <a:pPr lvl="1">
              <a:lnSpc>
                <a:spcPct val="70000"/>
              </a:lnSpc>
            </a:pPr>
            <a:r>
              <a:rPr lang="en-CA" sz="2800" dirty="0">
                <a:cs typeface="Arial"/>
              </a:rPr>
              <a:t>Pre-School Fundamentals</a:t>
            </a:r>
          </a:p>
          <a:p>
            <a:pPr lvl="1">
              <a:lnSpc>
                <a:spcPct val="70000"/>
              </a:lnSpc>
            </a:pPr>
            <a:r>
              <a:rPr lang="en-CA" sz="2800" dirty="0"/>
              <a:t>Pitching/Catching Clinic </a:t>
            </a:r>
          </a:p>
          <a:p>
            <a:pPr lvl="1">
              <a:lnSpc>
                <a:spcPct val="70000"/>
              </a:lnSpc>
            </a:pPr>
            <a:r>
              <a:rPr lang="en-CA" sz="2800" dirty="0">
                <a:cs typeface="Arial"/>
              </a:rPr>
              <a:t>Umpire Clinic </a:t>
            </a:r>
          </a:p>
          <a:p>
            <a:pPr lvl="1">
              <a:lnSpc>
                <a:spcPct val="70000"/>
              </a:lnSpc>
            </a:pPr>
            <a:endParaRPr lang="en-CA" sz="2800" dirty="0"/>
          </a:p>
          <a:p>
            <a:endParaRPr lang="en-CA" sz="3600" dirty="0"/>
          </a:p>
        </p:txBody>
      </p:sp>
      <p:pic>
        <p:nvPicPr>
          <p:cNvPr id="2" name="Picture 1" descr="A group of boys in baseball uniforms posing for a photo&#10;&#10;Description automatically generated">
            <a:extLst>
              <a:ext uri="{FF2B5EF4-FFF2-40B4-BE49-F238E27FC236}">
                <a16:creationId xmlns:a16="http://schemas.microsoft.com/office/drawing/2014/main" id="{7B436123-1CF7-CAAD-27C5-58C8E4B8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137" y="4054641"/>
            <a:ext cx="3044491" cy="26389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1750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5894962" y="479493"/>
            <a:ext cx="5458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Highlights</a:t>
            </a: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0F69EA-86CD-4F2F-96C4-46496CF605C2}"/>
              </a:ext>
            </a:extLst>
          </p:cNvPr>
          <p:cNvSpPr txBox="1">
            <a:spLocks/>
          </p:cNvSpPr>
          <p:nvPr/>
        </p:nvSpPr>
        <p:spPr>
          <a:xfrm>
            <a:off x="4932353" y="1499616"/>
            <a:ext cx="6807613" cy="53447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2100" b="0" dirty="0"/>
              <a:t>Aydan Slade (18UAA) battled &amp; beat Cancer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2100" b="0" dirty="0"/>
              <a:t>Local Sylvan Lake Mariners </a:t>
            </a:r>
            <a:r>
              <a:rPr lang="en-US" sz="2100" dirty="0"/>
              <a:t>Austin Munro </a:t>
            </a:r>
            <a:r>
              <a:rPr lang="en-US" sz="2100" b="0" dirty="0"/>
              <a:t>(15U) &amp; </a:t>
            </a:r>
            <a:r>
              <a:rPr lang="en-US" sz="2100" dirty="0"/>
              <a:t>Brayden Williams</a:t>
            </a:r>
            <a:r>
              <a:rPr lang="en-US" sz="2100" b="0" dirty="0"/>
              <a:t> (13U) travelled to Seattle to rep SLMBA after winning their divisions in the MLB Pitch, Hit &amp; Run Contest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sz="2100" b="0" dirty="0"/>
              <a:t>'A' Baseball</a:t>
            </a:r>
          </a:p>
          <a:p>
            <a:pPr marL="800100" lvl="1"/>
            <a:r>
              <a:rPr lang="en-US" sz="2100" dirty="0"/>
              <a:t>CABL</a:t>
            </a:r>
            <a:r>
              <a:rPr lang="en-US" sz="2100" b="0" dirty="0"/>
              <a:t> </a:t>
            </a:r>
            <a:r>
              <a:rPr lang="en-US" sz="2100" dirty="0"/>
              <a:t>Playoffs</a:t>
            </a:r>
          </a:p>
          <a:p>
            <a:pPr marL="1257300" lvl="2"/>
            <a:r>
              <a:rPr lang="en-US" sz="2100" dirty="0"/>
              <a:t>11 T2</a:t>
            </a:r>
            <a:r>
              <a:rPr lang="en-US" sz="2100" b="0" dirty="0"/>
              <a:t> Bronze</a:t>
            </a:r>
            <a:endParaRPr lang="en-US" sz="2100" dirty="0"/>
          </a:p>
          <a:p>
            <a:pPr marL="1257300" lvl="2"/>
            <a:r>
              <a:rPr lang="en-US" sz="2100" b="0"/>
              <a:t>11U T3 </a:t>
            </a:r>
            <a:r>
              <a:rPr lang="en-US" sz="2100"/>
              <a:t>Silver</a:t>
            </a:r>
          </a:p>
          <a:p>
            <a:pPr marL="1257300" lvl="2"/>
            <a:r>
              <a:rPr lang="en-US" sz="2100" dirty="0"/>
              <a:t>13U</a:t>
            </a:r>
            <a:r>
              <a:rPr lang="en-US" sz="2100" b="0" dirty="0"/>
              <a:t> T2 </a:t>
            </a:r>
            <a:r>
              <a:rPr lang="en-US" sz="2100" dirty="0"/>
              <a:t>Silver</a:t>
            </a:r>
          </a:p>
          <a:p>
            <a:pPr marL="1257300" lvl="2"/>
            <a:r>
              <a:rPr lang="en-US" sz="2100" dirty="0"/>
              <a:t>13U</a:t>
            </a:r>
            <a:r>
              <a:rPr lang="en-US" sz="2100" b="0" dirty="0"/>
              <a:t> T3 Silver</a:t>
            </a:r>
            <a:endParaRPr lang="en-US" sz="2100" dirty="0"/>
          </a:p>
          <a:p>
            <a:pPr marL="800100" lvl="1"/>
            <a:r>
              <a:rPr lang="en-US" sz="2100" b="0" dirty="0"/>
              <a:t>A Provincials</a:t>
            </a:r>
            <a:endParaRPr lang="en-US" sz="2100" b="1" dirty="0"/>
          </a:p>
          <a:p>
            <a:pPr marL="1257300" lvl="2"/>
            <a:r>
              <a:rPr lang="en-US" sz="2100" b="0" dirty="0"/>
              <a:t> 13U T4 Silver in Westlock</a:t>
            </a:r>
            <a:endParaRPr lang="en-US" sz="2100" dirty="0"/>
          </a:p>
          <a:p>
            <a:pPr marL="800100" lvl="1"/>
            <a:r>
              <a:rPr lang="en-US" sz="2100" b="0" dirty="0"/>
              <a:t>Big Summer </a:t>
            </a:r>
            <a:r>
              <a:rPr lang="en-US" sz="2100" dirty="0"/>
              <a:t>Swing</a:t>
            </a:r>
          </a:p>
          <a:p>
            <a:pPr marL="1257300" lvl="2"/>
            <a:r>
              <a:rPr lang="en-US" sz="2100" dirty="0"/>
              <a:t>28</a:t>
            </a:r>
            <a:r>
              <a:rPr lang="en-US" sz="2100" b="0" dirty="0"/>
              <a:t> teams from all over Alberta </a:t>
            </a:r>
            <a:r>
              <a:rPr lang="en-US" sz="2100" dirty="0"/>
              <a:t>&amp; </a:t>
            </a:r>
            <a:r>
              <a:rPr lang="en-US" sz="2100" b="0" dirty="0"/>
              <a:t>1 team from </a:t>
            </a:r>
            <a:r>
              <a:rPr lang="en-US" sz="2100" dirty="0"/>
              <a:t>Sask. with </a:t>
            </a:r>
            <a:r>
              <a:rPr lang="en-US" sz="2100" b="0" dirty="0"/>
              <a:t>over 300 athletes</a:t>
            </a:r>
            <a:endParaRPr lang="en-US" sz="21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100" b="0" dirty="0"/>
              <a:t>'AA' Baseball</a:t>
            </a:r>
          </a:p>
          <a:p>
            <a:pPr marL="914400" lvl="1"/>
            <a:r>
              <a:rPr lang="en-US" sz="2100" dirty="0"/>
              <a:t>AA Provincials</a:t>
            </a:r>
            <a:endParaRPr lang="en-US" sz="2100" b="0" dirty="0"/>
          </a:p>
          <a:p>
            <a:pPr marL="1371600" lvl="2"/>
            <a:r>
              <a:rPr lang="en-US" sz="2100" dirty="0"/>
              <a:t>18U Won T2 Provincials</a:t>
            </a:r>
            <a:endParaRPr lang="en-US" sz="2100" b="0" dirty="0"/>
          </a:p>
          <a:p>
            <a:pPr marL="1371600" lvl="2"/>
            <a:r>
              <a:rPr lang="en-US" sz="2100" dirty="0"/>
              <a:t>15U Hosted Provincials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9" name="Picture 8" descr="A person wearing a black hat and a sweatshirt with white text&#10;&#10;Description automatically generated">
            <a:extLst>
              <a:ext uri="{FF2B5EF4-FFF2-40B4-BE49-F238E27FC236}">
                <a16:creationId xmlns:a16="http://schemas.microsoft.com/office/drawing/2014/main" id="{AD58E280-AD91-8DE1-7A7D-30918B45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77" y="958343"/>
            <a:ext cx="3617367" cy="42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6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More 2024 Highlights</a:t>
            </a:r>
            <a:endParaRPr lang="en-US" sz="5400" b="1" dirty="0">
              <a:latin typeface="+mj-lt"/>
              <a:ea typeface="+mj-ea"/>
              <a:cs typeface="Arial"/>
            </a:endParaRPr>
          </a:p>
        </p:txBody>
      </p:sp>
      <p:sp>
        <p:nvSpPr>
          <p:cNvPr id="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1B2A32-FA51-5825-8006-761622B18C36}"/>
              </a:ext>
            </a:extLst>
          </p:cNvPr>
          <p:cNvSpPr txBox="1">
            <a:spLocks/>
          </p:cNvSpPr>
          <p:nvPr/>
        </p:nvSpPr>
        <p:spPr>
          <a:xfrm>
            <a:off x="572491" y="2121446"/>
            <a:ext cx="7078104" cy="44980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1450" indent="-171450">
              <a:buChar char="•"/>
            </a:pPr>
            <a:r>
              <a:rPr lang="en-US" sz="3200" b="0" dirty="0">
                <a:solidFill>
                  <a:srgbClr val="242424"/>
                </a:solidFill>
                <a:latin typeface="Tenorite"/>
              </a:rPr>
              <a:t>Softball </a:t>
            </a:r>
          </a:p>
          <a:p>
            <a:pPr marL="857250" lvl="1" indent="-171450"/>
            <a:r>
              <a:rPr lang="en-US" sz="3200" dirty="0">
                <a:solidFill>
                  <a:srgbClr val="242424"/>
                </a:solidFill>
                <a:latin typeface="Tenorite"/>
                <a:cs typeface="Arial"/>
              </a:rPr>
              <a:t>U17 Storm took Silver at Provincials &amp; competed in Westerners</a:t>
            </a:r>
          </a:p>
          <a:p>
            <a:pPr marL="857250" lvl="1" indent="-171450"/>
            <a:r>
              <a:rPr lang="en-US" sz="3200" b="0" dirty="0">
                <a:solidFill>
                  <a:srgbClr val="242424"/>
                </a:solidFill>
                <a:latin typeface="Tenorite"/>
                <a:cs typeface="Arial"/>
              </a:rPr>
              <a:t>U15 Storm Rep 1 took Gold in Mother’s Day Tournament</a:t>
            </a:r>
          </a:p>
          <a:p>
            <a:pPr marL="857250" lvl="1" indent="-171450"/>
            <a:r>
              <a:rPr lang="en-US" sz="3200" b="0" dirty="0">
                <a:solidFill>
                  <a:srgbClr val="242424"/>
                </a:solidFill>
                <a:latin typeface="Tenorite"/>
                <a:cs typeface="Arial"/>
              </a:rPr>
              <a:t>U13 Storm Rep 2 took Bronze in Okotoks Tournament</a:t>
            </a:r>
          </a:p>
          <a:p>
            <a:pPr marL="342900" indent="-342900"/>
            <a:endParaRPr lang="en-US" sz="3200" b="0" dirty="0">
              <a:latin typeface="Tenorite"/>
              <a:cs typeface="Arial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3200" dirty="0">
              <a:latin typeface="Tenorite"/>
              <a:cs typeface="Arial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3200" dirty="0">
              <a:latin typeface="Tenorite"/>
              <a:cs typeface="Arial"/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3200" dirty="0">
              <a:latin typeface="Tenorite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 dirty="0">
              <a:latin typeface="Tenorit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33C17-52F6-B7A6-78CE-B733D9BB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6687">
            <a:off x="7165919" y="2328697"/>
            <a:ext cx="4214417" cy="27026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0052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EBA9E2-C86F-43F3-8AB9-3F6A5DB62AFD}"/>
              </a:ext>
            </a:extLst>
          </p:cNvPr>
          <p:cNvSpPr/>
          <p:nvPr/>
        </p:nvSpPr>
        <p:spPr>
          <a:xfrm>
            <a:off x="0" y="0"/>
            <a:ext cx="12246429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5C5-A2D2-44F9-BB55-AC3D7A6A6B6A}"/>
              </a:ext>
            </a:extLst>
          </p:cNvPr>
          <p:cNvSpPr txBox="1"/>
          <p:nvPr/>
        </p:nvSpPr>
        <p:spPr>
          <a:xfrm>
            <a:off x="390525" y="238125"/>
            <a:ext cx="1107213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/>
              <a:t>Fundraising for 2025</a:t>
            </a:r>
            <a:endParaRPr lang="en-CA" sz="4400" b="1" dirty="0"/>
          </a:p>
        </p:txBody>
      </p:sp>
      <p:graphicFrame>
        <p:nvGraphicFramePr>
          <p:cNvPr id="8198" name="TextBox 1">
            <a:extLst>
              <a:ext uri="{FF2B5EF4-FFF2-40B4-BE49-F238E27FC236}">
                <a16:creationId xmlns:a16="http://schemas.microsoft.com/office/drawing/2014/main" id="{59E144C5-E4A6-4148-A599-E2195666D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564727"/>
              </p:ext>
            </p:extLst>
          </p:nvPr>
        </p:nvGraphicFramePr>
        <p:xfrm>
          <a:off x="1000461" y="1194099"/>
          <a:ext cx="8307312" cy="5201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81CB7D8-ACDA-0769-F1F6-73D7E49F46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9615" y="2205368"/>
            <a:ext cx="3133042" cy="2651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48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27ACF0-2489-400E-BCC1-49589A98F17C}" vid="{9E20ABE0-EEDA-4F0D-A042-9A6C3C3797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977</Words>
  <Application>Microsoft Office PowerPoint</Application>
  <PresentationFormat>Widescreen</PresentationFormat>
  <Paragraphs>212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Adoption(s)</vt:lpstr>
      <vt:lpstr>PowerPoint Presentation</vt:lpstr>
      <vt:lpstr>President’s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Resolutions &amp; Changes </vt:lpstr>
      <vt:lpstr>Nominations &amp; Elections of Directors</vt:lpstr>
      <vt:lpstr>Orders &amp; General Business</vt:lpstr>
      <vt:lpstr>Draw for Free Registration</vt:lpstr>
      <vt:lpstr>THANK YOU TO....</vt:lpstr>
      <vt:lpstr>Adjournment – 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Darbel</dc:creator>
  <cp:lastModifiedBy>Dave Darbel</cp:lastModifiedBy>
  <cp:revision>877</cp:revision>
  <cp:lastPrinted>2024-01-12T18:46:17Z</cp:lastPrinted>
  <dcterms:created xsi:type="dcterms:W3CDTF">2020-11-29T16:11:04Z</dcterms:created>
  <dcterms:modified xsi:type="dcterms:W3CDTF">2025-09-25T15:26:07Z</dcterms:modified>
</cp:coreProperties>
</file>