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8"/>
  </p:notesMasterIdLst>
  <p:sldIdLst>
    <p:sldId id="289" r:id="rId2"/>
    <p:sldId id="302" r:id="rId3"/>
    <p:sldId id="303" r:id="rId4"/>
    <p:sldId id="362" r:id="rId5"/>
    <p:sldId id="304" r:id="rId6"/>
    <p:sldId id="363" r:id="rId7"/>
    <p:sldId id="305" r:id="rId8"/>
    <p:sldId id="300" r:id="rId9"/>
    <p:sldId id="292" r:id="rId10"/>
    <p:sldId id="282" r:id="rId11"/>
    <p:sldId id="298" r:id="rId12"/>
    <p:sldId id="299" r:id="rId13"/>
    <p:sldId id="293" r:id="rId14"/>
    <p:sldId id="295" r:id="rId15"/>
    <p:sldId id="364" r:id="rId16"/>
    <p:sldId id="310" r:id="rId17"/>
    <p:sldId id="306" r:id="rId18"/>
    <p:sldId id="307" r:id="rId19"/>
    <p:sldId id="311" r:id="rId20"/>
    <p:sldId id="313" r:id="rId21"/>
    <p:sldId id="314" r:id="rId22"/>
    <p:sldId id="337" r:id="rId23"/>
    <p:sldId id="316" r:id="rId24"/>
    <p:sldId id="324" r:id="rId25"/>
    <p:sldId id="317" r:id="rId26"/>
    <p:sldId id="318" r:id="rId27"/>
    <p:sldId id="320" r:id="rId28"/>
    <p:sldId id="319" r:id="rId29"/>
    <p:sldId id="338" r:id="rId30"/>
    <p:sldId id="321" r:id="rId31"/>
    <p:sldId id="365" r:id="rId32"/>
    <p:sldId id="323" r:id="rId33"/>
    <p:sldId id="325" r:id="rId34"/>
    <p:sldId id="326" r:id="rId35"/>
    <p:sldId id="327" r:id="rId36"/>
    <p:sldId id="366" r:id="rId37"/>
    <p:sldId id="358" r:id="rId38"/>
    <p:sldId id="329" r:id="rId39"/>
    <p:sldId id="361" r:id="rId40"/>
    <p:sldId id="360" r:id="rId41"/>
    <p:sldId id="330" r:id="rId42"/>
    <p:sldId id="331" r:id="rId43"/>
    <p:sldId id="332" r:id="rId44"/>
    <p:sldId id="333" r:id="rId45"/>
    <p:sldId id="334" r:id="rId46"/>
    <p:sldId id="33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C14F"/>
    <a:srgbClr val="EC93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p:restoredTop sz="93029"/>
  </p:normalViewPr>
  <p:slideViewPr>
    <p:cSldViewPr>
      <p:cViewPr varScale="1">
        <p:scale>
          <a:sx n="87" d="100"/>
          <a:sy n="87" d="100"/>
        </p:scale>
        <p:origin x="208" y="10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6D2DA-D184-254F-ADFD-4BA6891CEC9B}" type="datetimeFigureOut">
              <a:rPr lang="en-US" smtClean="0"/>
              <a:t>12/9/24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5806C1-7C5C-1F4E-AF63-0AF7FE48B009}" type="slidenum">
              <a:rPr lang="en-US" smtClean="0"/>
              <a:t>‹#›</a:t>
            </a:fld>
            <a:endParaRPr lang="en-US"/>
          </a:p>
        </p:txBody>
      </p:sp>
    </p:spTree>
    <p:extLst>
      <p:ext uri="{BB962C8B-B14F-4D97-AF65-F5344CB8AC3E}">
        <p14:creationId xmlns:p14="http://schemas.microsoft.com/office/powerpoint/2010/main" val="179574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6C496E-FCB3-414E-B24F-CE346207336C}" type="datetimeFigureOut">
              <a:rPr lang="en-CA" smtClean="0"/>
              <a:t>2024-12-09</a:t>
            </a:fld>
            <a:endParaRPr lang="en-CA"/>
          </a:p>
        </p:txBody>
      </p:sp>
      <p:sp>
        <p:nvSpPr>
          <p:cNvPr id="5" name="Footer Placeholder 4"/>
          <p:cNvSpPr>
            <a:spLocks noGrp="1"/>
          </p:cNvSpPr>
          <p:nvPr>
            <p:ph type="ftr" sz="quarter" idx="11"/>
          </p:nvPr>
        </p:nvSpPr>
        <p:spPr>
          <a:xfrm>
            <a:off x="2396319" y="329308"/>
            <a:ext cx="3086292" cy="309201"/>
          </a:xfrm>
        </p:spPr>
        <p:txBody>
          <a:bodyPr/>
          <a:lstStyle/>
          <a:p>
            <a:endParaRPr lang="en-CA"/>
          </a:p>
        </p:txBody>
      </p:sp>
      <p:sp>
        <p:nvSpPr>
          <p:cNvPr id="6" name="Slide Number Placeholder 5"/>
          <p:cNvSpPr>
            <a:spLocks noGrp="1"/>
          </p:cNvSpPr>
          <p:nvPr>
            <p:ph type="sldNum" sz="quarter" idx="12"/>
          </p:nvPr>
        </p:nvSpPr>
        <p:spPr>
          <a:xfrm>
            <a:off x="1434703" y="798973"/>
            <a:ext cx="802005" cy="503578"/>
          </a:xfrm>
        </p:spPr>
        <p:txBody>
          <a:bodyPr/>
          <a:lstStyle/>
          <a:p>
            <a:fld id="{6C6079EE-3E06-46D8-8C0A-95E34142FD86}" type="slidenum">
              <a:rPr lang="en-CA" smtClean="0"/>
              <a:t>‹#›</a:t>
            </a:fld>
            <a:endParaRPr lang="en-CA"/>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496E-FCB3-414E-B24F-CE346207336C}" type="datetimeFigureOut">
              <a:rPr lang="en-CA" smtClean="0"/>
              <a:t>2024-12-09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6079EE-3E06-46D8-8C0A-95E34142FD86}"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496E-FCB3-414E-B24F-CE346207336C}" type="datetimeFigureOut">
              <a:rPr lang="en-CA" smtClean="0"/>
              <a:t>2024-12-09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6079EE-3E06-46D8-8C0A-95E34142FD86}" type="slidenum">
              <a:rPr lang="en-CA" smtClean="0"/>
              <a:t>‹#›</a:t>
            </a:fld>
            <a:endParaRPr lang="en-CA"/>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496E-FCB3-414E-B24F-CE346207336C}" type="datetimeFigureOut">
              <a:rPr lang="en-CA" smtClean="0"/>
              <a:t>2024-12-09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6079EE-3E06-46D8-8C0A-95E34142FD86}" type="slidenum">
              <a:rPr lang="en-CA" smtClean="0"/>
              <a:t>‹#›</a:t>
            </a:fld>
            <a:endParaRPr lang="en-CA"/>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6C496E-FCB3-414E-B24F-CE346207336C}" type="datetimeFigureOut">
              <a:rPr lang="en-CA" smtClean="0"/>
              <a:t>2024-12-09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6079EE-3E06-46D8-8C0A-95E34142FD86}" type="slidenum">
              <a:rPr lang="en-CA" smtClean="0"/>
              <a:t>‹#›</a:t>
            </a:fld>
            <a:endParaRPr lang="en-CA"/>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6C496E-FCB3-414E-B24F-CE346207336C}" type="datetimeFigureOut">
              <a:rPr lang="en-CA" smtClean="0"/>
              <a:t>2024-12-09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6079EE-3E06-46D8-8C0A-95E34142FD86}" type="slidenum">
              <a:rPr lang="en-CA" smtClean="0"/>
              <a:t>‹#›</a:t>
            </a:fld>
            <a:endParaRPr lang="en-CA"/>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6C496E-FCB3-414E-B24F-CE346207336C}" type="datetimeFigureOut">
              <a:rPr lang="en-CA" smtClean="0"/>
              <a:t>2024-12-09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C6079EE-3E06-46D8-8C0A-95E34142FD86}"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6C496E-FCB3-414E-B24F-CE346207336C}" type="datetimeFigureOut">
              <a:rPr lang="en-CA" smtClean="0"/>
              <a:t>2024-12-09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C6079EE-3E06-46D8-8C0A-95E34142FD86}"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6C496E-FCB3-414E-B24F-CE346207336C}" type="datetimeFigureOut">
              <a:rPr lang="en-CA" smtClean="0"/>
              <a:t>2024-12-09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C6079EE-3E06-46D8-8C0A-95E34142FD86}"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6C496E-FCB3-414E-B24F-CE346207336C}" type="datetimeFigureOut">
              <a:rPr lang="en-CA" smtClean="0"/>
              <a:t>2024-12-09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6079EE-3E06-46D8-8C0A-95E34142FD86}" type="slidenum">
              <a:rPr lang="en-CA" smtClean="0"/>
              <a:t>‹#›</a:t>
            </a:fld>
            <a:endParaRPr lang="en-CA"/>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E86C496E-FCB3-414E-B24F-CE346207336C}" type="datetimeFigureOut">
              <a:rPr lang="en-CA" smtClean="0"/>
              <a:t>2024-12-09</a:t>
            </a:fld>
            <a:endParaRPr lang="en-CA"/>
          </a:p>
        </p:txBody>
      </p:sp>
      <p:sp>
        <p:nvSpPr>
          <p:cNvPr id="6" name="Footer Placeholder 5"/>
          <p:cNvSpPr>
            <a:spLocks noGrp="1"/>
          </p:cNvSpPr>
          <p:nvPr>
            <p:ph type="ftr" sz="quarter" idx="11"/>
          </p:nvPr>
        </p:nvSpPr>
        <p:spPr>
          <a:xfrm>
            <a:off x="1437530" y="318641"/>
            <a:ext cx="3251553" cy="320931"/>
          </a:xfrm>
        </p:spPr>
        <p:txBody>
          <a:bodyPr/>
          <a:lstStyle/>
          <a:p>
            <a:endParaRPr lang="en-CA"/>
          </a:p>
        </p:txBody>
      </p:sp>
      <p:sp>
        <p:nvSpPr>
          <p:cNvPr id="7" name="Slide Number Placeholder 6"/>
          <p:cNvSpPr>
            <a:spLocks noGrp="1"/>
          </p:cNvSpPr>
          <p:nvPr>
            <p:ph type="sldNum" sz="quarter" idx="12"/>
          </p:nvPr>
        </p:nvSpPr>
        <p:spPr/>
        <p:txBody>
          <a:bodyPr/>
          <a:lstStyle/>
          <a:p>
            <a:fld id="{6C6079EE-3E06-46D8-8C0A-95E34142FD86}" type="slidenum">
              <a:rPr lang="en-CA" smtClean="0"/>
              <a:t>‹#›</a:t>
            </a:fld>
            <a:endParaRPr lang="en-CA"/>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100000">
              <a:schemeClr val="accent6">
                <a:lumMod val="35000"/>
                <a:lumOff val="65000"/>
              </a:schemeClr>
            </a:gs>
            <a:gs pos="93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86C496E-FCB3-414E-B24F-CE346207336C}" type="datetimeFigureOut">
              <a:rPr lang="en-CA" smtClean="0"/>
              <a:t>2024-12-09</a:t>
            </a:fld>
            <a:endParaRPr lang="en-CA"/>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C6079EE-3E06-46D8-8C0A-95E34142FD86}" type="slidenum">
              <a:rPr lang="en-CA" smtClean="0"/>
              <a:t>‹#›</a:t>
            </a:fld>
            <a:endParaRPr lang="en-CA"/>
          </a:p>
        </p:txBody>
      </p:sp>
    </p:spTree>
    <p:extLst>
      <p:ext uri="{BB962C8B-B14F-4D97-AF65-F5344CB8AC3E}">
        <p14:creationId xmlns:p14="http://schemas.microsoft.com/office/powerpoint/2010/main" val="15558297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3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3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4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1844824"/>
            <a:ext cx="4377151" cy="533660"/>
          </a:xfrm>
        </p:spPr>
        <p:txBody>
          <a:bodyPr>
            <a:normAutofit/>
          </a:bodyPr>
          <a:lstStyle/>
          <a:p>
            <a:pPr algn="ctr"/>
            <a:r>
              <a:rPr lang="en-CA" dirty="0">
                <a:latin typeface="Calibri" panose="020F0502020204030204" pitchFamily="34" charset="0"/>
                <a:cs typeface="Calibri" panose="020F0502020204030204" pitchFamily="34" charset="0"/>
              </a:rPr>
              <a:t>CMBA ESSENTIALS</a:t>
            </a:r>
            <a:endParaRPr lang="en-CA" sz="2200" dirty="0">
              <a:latin typeface="Calibri" panose="020F0502020204030204" pitchFamily="34" charset="0"/>
              <a:cs typeface="Calibri" panose="020F0502020204030204" pitchFamily="34" charset="0"/>
            </a:endParaRPr>
          </a:p>
        </p:txBody>
      </p:sp>
      <p:pic>
        <p:nvPicPr>
          <p:cNvPr id="3074" name="Picture 2" descr="http://www.jrnba.ca/uploads/Image/sublarge-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2780928"/>
            <a:ext cx="6329064" cy="2573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707102-B67D-4947-BD9F-89C350E32B5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extBox 8">
            <a:extLst>
              <a:ext uri="{FF2B5EF4-FFF2-40B4-BE49-F238E27FC236}">
                <a16:creationId xmlns:a16="http://schemas.microsoft.com/office/drawing/2014/main" id="{6DB9DB56-60AA-0146-8D15-D62114DF5483}"/>
              </a:ext>
            </a:extLst>
          </p:cNvPr>
          <p:cNvSpPr txBox="1"/>
          <p:nvPr/>
        </p:nvSpPr>
        <p:spPr>
          <a:xfrm>
            <a:off x="755576" y="5373216"/>
            <a:ext cx="7704856" cy="553998"/>
          </a:xfrm>
          <a:prstGeom prst="rect">
            <a:avLst/>
          </a:prstGeom>
          <a:noFill/>
        </p:spPr>
        <p:txBody>
          <a:bodyPr wrap="square" rtlCol="0">
            <a:spAutoFit/>
          </a:bodyPr>
          <a:lstStyle/>
          <a:p>
            <a:pPr algn="ctr"/>
            <a:r>
              <a:rPr lang="en-US" sz="3000" dirty="0">
                <a:latin typeface="Calibri" panose="020F0502020204030204" pitchFamily="34" charset="0"/>
                <a:cs typeface="Calibri" panose="020F0502020204030204" pitchFamily="34" charset="0"/>
              </a:rPr>
              <a:t>Coach Education &amp; Coach Development Program</a:t>
            </a:r>
          </a:p>
        </p:txBody>
      </p:sp>
      <p:pic>
        <p:nvPicPr>
          <p:cNvPr id="10" name="Picture 9">
            <a:extLst>
              <a:ext uri="{FF2B5EF4-FFF2-40B4-BE49-F238E27FC236}">
                <a16:creationId xmlns:a16="http://schemas.microsoft.com/office/drawing/2014/main" id="{7D19B963-4F2E-F84C-816D-22D820E99C1C}"/>
              </a:ext>
            </a:extLst>
          </p:cNvPr>
          <p:cNvPicPr>
            <a:picLocks noChangeAspect="1"/>
          </p:cNvPicPr>
          <p:nvPr/>
        </p:nvPicPr>
        <p:blipFill>
          <a:blip r:embed="rId4"/>
          <a:stretch>
            <a:fillRect/>
          </a:stretch>
        </p:blipFill>
        <p:spPr>
          <a:xfrm>
            <a:off x="3563888" y="-99392"/>
            <a:ext cx="2132572" cy="2132572"/>
          </a:xfrm>
          <a:prstGeom prst="rect">
            <a:avLst/>
          </a:prstGeom>
        </p:spPr>
      </p:pic>
      <p:pic>
        <p:nvPicPr>
          <p:cNvPr id="11" name="Picture 10">
            <a:extLst>
              <a:ext uri="{FF2B5EF4-FFF2-40B4-BE49-F238E27FC236}">
                <a16:creationId xmlns:a16="http://schemas.microsoft.com/office/drawing/2014/main" id="{554F4410-A16A-4744-805F-185FD0919FD6}"/>
              </a:ext>
            </a:extLst>
          </p:cNvPr>
          <p:cNvPicPr>
            <a:picLocks noChangeAspect="1"/>
          </p:cNvPicPr>
          <p:nvPr/>
        </p:nvPicPr>
        <p:blipFill>
          <a:blip r:embed="rId4"/>
          <a:stretch>
            <a:fillRect/>
          </a:stretch>
        </p:blipFill>
        <p:spPr>
          <a:xfrm>
            <a:off x="179512" y="6037004"/>
            <a:ext cx="864096" cy="864096"/>
          </a:xfrm>
          <a:prstGeom prst="rect">
            <a:avLst/>
          </a:prstGeom>
        </p:spPr>
      </p:pic>
      <p:sp>
        <p:nvSpPr>
          <p:cNvPr id="8" name="Title 1">
            <a:extLst>
              <a:ext uri="{FF2B5EF4-FFF2-40B4-BE49-F238E27FC236}">
                <a16:creationId xmlns:a16="http://schemas.microsoft.com/office/drawing/2014/main" id="{931CC367-C39B-3740-8250-025AFC897270}"/>
              </a:ext>
            </a:extLst>
          </p:cNvPr>
          <p:cNvSpPr txBox="1">
            <a:spLocks/>
          </p:cNvSpPr>
          <p:nvPr/>
        </p:nvSpPr>
        <p:spPr>
          <a:xfrm>
            <a:off x="2411760" y="2204864"/>
            <a:ext cx="4377151" cy="53366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CA" sz="2000" dirty="0">
                <a:latin typeface="Calibri" panose="020F0502020204030204" pitchFamily="34" charset="0"/>
                <a:cs typeface="Calibri" panose="020F0502020204030204" pitchFamily="34" charset="0"/>
              </a:rPr>
              <a:t>2024 Fall &amp; 2025 Winter</a:t>
            </a:r>
          </a:p>
        </p:txBody>
      </p:sp>
    </p:spTree>
    <p:extLst>
      <p:ext uri="{BB962C8B-B14F-4D97-AF65-F5344CB8AC3E}">
        <p14:creationId xmlns:p14="http://schemas.microsoft.com/office/powerpoint/2010/main" val="1343933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031" name="Picture 7" descr="whistle-black-out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972" y="2112382"/>
            <a:ext cx="1469132" cy="9565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883132" y="3365554"/>
            <a:ext cx="7649308" cy="222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pPr lvl="0" algn="ctr" eaLnBrk="0" fontAlgn="base" hangingPunct="0">
              <a:spcBef>
                <a:spcPct val="0"/>
              </a:spcBef>
              <a:spcAft>
                <a:spcPct val="0"/>
              </a:spcAft>
            </a:pPr>
            <a:r>
              <a:rPr lang="en-CA" altLang="x-none" sz="2000" dirty="0">
                <a:latin typeface="Calibri" panose="020F0502020204030204" pitchFamily="34" charset="0"/>
                <a:cs typeface="Calibri" panose="020F0502020204030204" pitchFamily="34" charset="0"/>
              </a:rPr>
              <a:t>T</a:t>
            </a:r>
            <a:r>
              <a:rPr lang="x-none" altLang="x-none" sz="2000" dirty="0">
                <a:latin typeface="Calibri" panose="020F0502020204030204" pitchFamily="34" charset="0"/>
                <a:cs typeface="Calibri" panose="020F0502020204030204" pitchFamily="34" charset="0"/>
              </a:rPr>
              <a:t>o create a positi</a:t>
            </a:r>
            <a:r>
              <a:rPr lang="en-CA" altLang="x-none" sz="2000" dirty="0">
                <a:latin typeface="Calibri" panose="020F0502020204030204" pitchFamily="34" charset="0"/>
                <a:cs typeface="Calibri" panose="020F0502020204030204" pitchFamily="34" charset="0"/>
              </a:rPr>
              <a:t>v</a:t>
            </a:r>
            <a:r>
              <a:rPr lang="x-none" altLang="x-none" sz="2000" dirty="0">
                <a:latin typeface="Calibri" panose="020F0502020204030204" pitchFamily="34" charset="0"/>
                <a:cs typeface="Calibri" panose="020F0502020204030204" pitchFamily="34" charset="0"/>
              </a:rPr>
              <a:t>e experience</a:t>
            </a:r>
            <a:r>
              <a:rPr lang="en-CA" altLang="x-none" sz="2000" dirty="0">
                <a:latin typeface="Calibri" panose="020F0502020204030204" pitchFamily="34" charset="0"/>
                <a:cs typeface="Calibri" panose="020F0502020204030204" pitchFamily="34" charset="0"/>
              </a:rPr>
              <a:t> and gym </a:t>
            </a:r>
            <a:r>
              <a:rPr lang="x-none" altLang="x-none" sz="2000" dirty="0">
                <a:latin typeface="Calibri" panose="020F0502020204030204" pitchFamily="34" charset="0"/>
                <a:cs typeface="Calibri" panose="020F0502020204030204" pitchFamily="34" charset="0"/>
              </a:rPr>
              <a:t>environment for </a:t>
            </a:r>
            <a:endParaRPr lang="en-CA" altLang="x-none" sz="2000" dirty="0">
              <a:latin typeface="Calibri" panose="020F0502020204030204" pitchFamily="34" charset="0"/>
              <a:cs typeface="Calibri" panose="020F0502020204030204" pitchFamily="34" charset="0"/>
            </a:endParaRPr>
          </a:p>
          <a:p>
            <a:pPr lvl="0" algn="ctr" eaLnBrk="0" fontAlgn="base" hangingPunct="0">
              <a:spcBef>
                <a:spcPct val="0"/>
              </a:spcBef>
              <a:spcAft>
                <a:spcPct val="0"/>
              </a:spcAft>
            </a:pPr>
            <a:r>
              <a:rPr lang="x-none" altLang="x-none" sz="2000" b="1" dirty="0">
                <a:latin typeface="Calibri" panose="020F0502020204030204" pitchFamily="34" charset="0"/>
                <a:cs typeface="Calibri" panose="020F0502020204030204" pitchFamily="34" charset="0"/>
              </a:rPr>
              <a:t>new basketball officials</a:t>
            </a:r>
            <a:r>
              <a:rPr lang="en-CA" altLang="x-none" sz="2000" dirty="0">
                <a:latin typeface="Calibri" panose="020F0502020204030204" pitchFamily="34" charset="0"/>
                <a:cs typeface="Calibri" panose="020F0502020204030204" pitchFamily="34" charset="0"/>
              </a:rPr>
              <a:t>.</a:t>
            </a:r>
          </a:p>
          <a:p>
            <a:pPr algn="ctr" defTabSz="685800" eaLnBrk="0" fontAlgn="base" hangingPunct="0">
              <a:spcBef>
                <a:spcPct val="0"/>
              </a:spcBef>
              <a:spcAft>
                <a:spcPct val="0"/>
              </a:spcAft>
            </a:pPr>
            <a:endParaRPr lang="x-none" altLang="x-none" sz="2000" dirty="0">
              <a:latin typeface="Calibri" panose="020F0502020204030204" pitchFamily="34" charset="0"/>
              <a:cs typeface="Calibri" panose="020F0502020204030204" pitchFamily="34" charset="0"/>
            </a:endParaRPr>
          </a:p>
          <a:p>
            <a:pPr algn="ctr" defTabSz="685800" eaLnBrk="0" fontAlgn="base" hangingPunct="0">
              <a:spcBef>
                <a:spcPct val="0"/>
              </a:spcBef>
              <a:spcAft>
                <a:spcPct val="0"/>
              </a:spcAft>
            </a:pPr>
            <a:r>
              <a:rPr lang="x-none" altLang="x-none" sz="2000" dirty="0">
                <a:latin typeface="Calibri" panose="020F0502020204030204" pitchFamily="34" charset="0"/>
                <a:cs typeface="Calibri" panose="020F0502020204030204" pitchFamily="34" charset="0"/>
              </a:rPr>
              <a:t>A referee wearing a white whistle is not to be </a:t>
            </a:r>
            <a:r>
              <a:rPr lang="en-CA" altLang="x-none" sz="2000" dirty="0">
                <a:latin typeface="Calibri" panose="020F0502020204030204" pitchFamily="34" charset="0"/>
                <a:cs typeface="Calibri" panose="020F0502020204030204" pitchFamily="34" charset="0"/>
              </a:rPr>
              <a:t>challenged </a:t>
            </a:r>
            <a:r>
              <a:rPr lang="x-none" altLang="x-none" sz="2000" dirty="0">
                <a:latin typeface="Calibri" panose="020F0502020204030204" pitchFamily="34" charset="0"/>
                <a:cs typeface="Calibri" panose="020F0502020204030204" pitchFamily="34" charset="0"/>
              </a:rPr>
              <a:t>before, during, and</a:t>
            </a:r>
            <a:r>
              <a:rPr lang="en-CA" altLang="x-none" sz="2000" dirty="0">
                <a:latin typeface="Calibri" panose="020F0502020204030204" pitchFamily="34" charset="0"/>
                <a:cs typeface="Calibri" panose="020F0502020204030204" pitchFamily="34" charset="0"/>
              </a:rPr>
              <a:t>/or</a:t>
            </a:r>
            <a:r>
              <a:rPr lang="x-none" altLang="x-none" sz="2000" dirty="0">
                <a:latin typeface="Calibri" panose="020F0502020204030204" pitchFamily="34" charset="0"/>
                <a:cs typeface="Calibri" panose="020F0502020204030204" pitchFamily="34" charset="0"/>
              </a:rPr>
              <a:t> after games.</a:t>
            </a:r>
            <a:endParaRPr lang="en-CA" altLang="x-none" sz="2000" dirty="0">
              <a:latin typeface="Calibri" panose="020F0502020204030204" pitchFamily="34" charset="0"/>
              <a:cs typeface="Calibri" panose="020F0502020204030204" pitchFamily="34" charset="0"/>
            </a:endParaRPr>
          </a:p>
          <a:p>
            <a:pPr algn="ctr" defTabSz="685800" eaLnBrk="0" fontAlgn="base" hangingPunct="0">
              <a:spcBef>
                <a:spcPct val="0"/>
              </a:spcBef>
              <a:spcAft>
                <a:spcPct val="0"/>
              </a:spcAft>
            </a:pPr>
            <a:endParaRPr lang="x-none" altLang="x-none" sz="2000" dirty="0">
              <a:latin typeface="Calibri" panose="020F0502020204030204" pitchFamily="34" charset="0"/>
              <a:cs typeface="Calibri" panose="020F0502020204030204" pitchFamily="34" charset="0"/>
            </a:endParaRPr>
          </a:p>
          <a:p>
            <a:pPr algn="ctr" defTabSz="685800" eaLnBrk="0" fontAlgn="base" hangingPunct="0">
              <a:spcBef>
                <a:spcPct val="0"/>
              </a:spcBef>
              <a:spcAft>
                <a:spcPct val="0"/>
              </a:spcAft>
            </a:pPr>
            <a:r>
              <a:rPr lang="x-none" altLang="x-none" sz="2000" dirty="0">
                <a:latin typeface="Calibri" panose="020F0502020204030204" pitchFamily="34" charset="0"/>
                <a:cs typeface="Calibri" panose="020F0502020204030204" pitchFamily="34" charset="0"/>
              </a:rPr>
              <a:t>Remember we are all here for the kids!</a:t>
            </a:r>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1" name="TextBox 10"/>
          <p:cNvSpPr txBox="1"/>
          <p:nvPr/>
        </p:nvSpPr>
        <p:spPr>
          <a:xfrm>
            <a:off x="1732479" y="1218818"/>
            <a:ext cx="6079881" cy="492443"/>
          </a:xfrm>
          <a:prstGeom prst="rect">
            <a:avLst/>
          </a:prstGeom>
          <a:noFill/>
        </p:spPr>
        <p:txBody>
          <a:bodyPr wrap="square" rtlCol="0">
            <a:spAutoFit/>
          </a:bodyPr>
          <a:lstStyle/>
          <a:p>
            <a:pPr algn="ctr"/>
            <a:r>
              <a:rPr lang="en-US" sz="2600" dirty="0">
                <a:latin typeface="Calibri" panose="020F0502020204030204" pitchFamily="34" charset="0"/>
                <a:cs typeface="Calibri" panose="020F0502020204030204" pitchFamily="34" charset="0"/>
              </a:rPr>
              <a:t>White Whistle Program</a:t>
            </a:r>
          </a:p>
        </p:txBody>
      </p:sp>
      <p:pic>
        <p:nvPicPr>
          <p:cNvPr id="12" name="Picture 11">
            <a:extLst>
              <a:ext uri="{FF2B5EF4-FFF2-40B4-BE49-F238E27FC236}">
                <a16:creationId xmlns:a16="http://schemas.microsoft.com/office/drawing/2014/main" id="{3DBD094A-1440-4847-BB2A-5A635733664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TextBox 1">
            <a:extLst>
              <a:ext uri="{FF2B5EF4-FFF2-40B4-BE49-F238E27FC236}">
                <a16:creationId xmlns:a16="http://schemas.microsoft.com/office/drawing/2014/main" id="{D7B00016-BDE7-994F-B393-D8739A909F12}"/>
              </a:ext>
            </a:extLst>
          </p:cNvPr>
          <p:cNvSpPr txBox="1"/>
          <p:nvPr/>
        </p:nvSpPr>
        <p:spPr>
          <a:xfrm>
            <a:off x="1043608" y="404664"/>
            <a:ext cx="7361276" cy="600164"/>
          </a:xfrm>
          <a:prstGeom prst="rect">
            <a:avLst/>
          </a:prstGeom>
          <a:noFill/>
        </p:spPr>
        <p:txBody>
          <a:bodyPr wrap="square" rtlCol="0">
            <a:spAutoFit/>
          </a:bodyPr>
          <a:lstStyle/>
          <a:p>
            <a:pPr algn="ctr"/>
            <a:r>
              <a:rPr lang="en-US" sz="3300" dirty="0">
                <a:latin typeface="Calibri" panose="020F0502020204030204" pitchFamily="34" charset="0"/>
                <a:cs typeface="Calibri" panose="020F0502020204030204" pitchFamily="34" charset="0"/>
              </a:rPr>
              <a:t>CMBA Coach Education &amp; Development</a:t>
            </a:r>
          </a:p>
        </p:txBody>
      </p:sp>
      <p:pic>
        <p:nvPicPr>
          <p:cNvPr id="13" name="Picture 12">
            <a:extLst>
              <a:ext uri="{FF2B5EF4-FFF2-40B4-BE49-F238E27FC236}">
                <a16:creationId xmlns:a16="http://schemas.microsoft.com/office/drawing/2014/main" id="{2413BF44-60A9-D542-90D1-5DEDABED8D9A}"/>
              </a:ext>
            </a:extLst>
          </p:cNvPr>
          <p:cNvPicPr>
            <a:picLocks noChangeAspect="1"/>
          </p:cNvPicPr>
          <p:nvPr/>
        </p:nvPicPr>
        <p:blipFill>
          <a:blip r:embed="rId4"/>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74141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749" y="395733"/>
            <a:ext cx="7886699" cy="1521099"/>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US" cap="none" dirty="0">
                <a:latin typeface="Calibri" panose="020F0502020204030204" pitchFamily="34" charset="0"/>
                <a:cs typeface="Calibri" panose="020F0502020204030204" pitchFamily="34" charset="0"/>
              </a:rPr>
            </a:br>
            <a:br>
              <a:rPr lang="en-CA" sz="2700" cap="none" dirty="0">
                <a:latin typeface="Calibri" panose="020F0502020204030204" pitchFamily="34" charset="0"/>
                <a:cs typeface="Calibri" panose="020F0502020204030204" pitchFamily="34" charset="0"/>
              </a:rPr>
            </a:br>
            <a:br>
              <a:rPr lang="en-CA" sz="12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Addressing Officials </a:t>
            </a:r>
          </a:p>
        </p:txBody>
      </p:sp>
      <p:sp>
        <p:nvSpPr>
          <p:cNvPr id="3" name="Content Placeholder 2"/>
          <p:cNvSpPr>
            <a:spLocks noGrp="1"/>
          </p:cNvSpPr>
          <p:nvPr>
            <p:ph idx="1"/>
          </p:nvPr>
        </p:nvSpPr>
        <p:spPr>
          <a:xfrm>
            <a:off x="467544" y="2248356"/>
            <a:ext cx="8191822" cy="3484900"/>
          </a:xfrm>
        </p:spPr>
        <p:txBody>
          <a:bodyPr>
            <a:noAutofit/>
          </a:bodyPr>
          <a:lstStyle/>
          <a:p>
            <a:pPr marL="0" indent="0">
              <a:buNone/>
            </a:pPr>
            <a:r>
              <a:rPr lang="en-CA" sz="1800" dirty="0">
                <a:latin typeface="Calibri" panose="020F0502020204030204" pitchFamily="34" charset="0"/>
                <a:cs typeface="Calibri" panose="020F0502020204030204" pitchFamily="34" charset="0"/>
              </a:rPr>
              <a:t>If you have a concern about either how the game is being officiated or calls that are being made:</a:t>
            </a:r>
          </a:p>
          <a:p>
            <a:r>
              <a:rPr lang="en-CA" sz="1800" dirty="0">
                <a:latin typeface="Calibri" panose="020F0502020204030204" pitchFamily="34" charset="0"/>
                <a:cs typeface="Calibri" panose="020F0502020204030204" pitchFamily="34" charset="0"/>
              </a:rPr>
              <a:t>Please </a:t>
            </a:r>
            <a:r>
              <a:rPr lang="en-CA" sz="1800" b="1" dirty="0">
                <a:latin typeface="Calibri" panose="020F0502020204030204" pitchFamily="34" charset="0"/>
                <a:cs typeface="Calibri" panose="020F0502020204030204" pitchFamily="34" charset="0"/>
              </a:rPr>
              <a:t>address officials</a:t>
            </a:r>
            <a:r>
              <a:rPr lang="en-CA" sz="1800" dirty="0">
                <a:latin typeface="Calibri" panose="020F0502020204030204" pitchFamily="34" charset="0"/>
                <a:cs typeface="Calibri" panose="020F0502020204030204" pitchFamily="34" charset="0"/>
              </a:rPr>
              <a:t> in a timeout, quarter, or half time break. </a:t>
            </a:r>
          </a:p>
          <a:p>
            <a:r>
              <a:rPr lang="en-CA" sz="1800" dirty="0">
                <a:latin typeface="Calibri" panose="020F0502020204030204" pitchFamily="34" charset="0"/>
                <a:cs typeface="Calibri" panose="020F0502020204030204" pitchFamily="34" charset="0"/>
              </a:rPr>
              <a:t>Please use the official(s) </a:t>
            </a:r>
            <a:r>
              <a:rPr lang="en-CA" sz="1800" b="1" dirty="0">
                <a:latin typeface="Calibri" panose="020F0502020204030204" pitchFamily="34" charset="0"/>
                <a:cs typeface="Calibri" panose="020F0502020204030204" pitchFamily="34" charset="0"/>
              </a:rPr>
              <a:t>first name </a:t>
            </a:r>
            <a:r>
              <a:rPr lang="en-CA" sz="1800" dirty="0">
                <a:latin typeface="Calibri" panose="020F0502020204030204" pitchFamily="34" charset="0"/>
                <a:cs typeface="Calibri" panose="020F0502020204030204" pitchFamily="34" charset="0"/>
              </a:rPr>
              <a:t>when addressing them. If you forget their name(s) refer to your team stat sheet, note pad, or whiteboard for their name. </a:t>
            </a:r>
          </a:p>
          <a:p>
            <a:r>
              <a:rPr lang="en-CA" sz="1800" dirty="0">
                <a:latin typeface="Calibri" panose="020F0502020204030204" pitchFamily="34" charset="0"/>
                <a:cs typeface="Calibri" panose="020F0502020204030204" pitchFamily="34" charset="0"/>
              </a:rPr>
              <a:t>Please keep in mind the CMBA trains and has 14 year old officials that are just starting out in officiating (</a:t>
            </a:r>
            <a:r>
              <a:rPr lang="en-CA" sz="1800" b="1" dirty="0">
                <a:latin typeface="Calibri" panose="020F0502020204030204" pitchFamily="34" charset="0"/>
                <a:cs typeface="Calibri" panose="020F0502020204030204" pitchFamily="34" charset="0"/>
              </a:rPr>
              <a:t>beginners</a:t>
            </a:r>
            <a:r>
              <a:rPr lang="en-CA" sz="1800" dirty="0">
                <a:latin typeface="Calibri" panose="020F0502020204030204" pitchFamily="34" charset="0"/>
                <a:cs typeface="Calibri" panose="020F0502020204030204" pitchFamily="34" charset="0"/>
              </a:rPr>
              <a:t>). Keep your points limited in what you are concerned about. Then there isn’t confusion about what you are primarily concerned about. </a:t>
            </a:r>
          </a:p>
        </p:txBody>
      </p:sp>
      <p:pic>
        <p:nvPicPr>
          <p:cNvPr id="5" name="Picture 4">
            <a:extLst>
              <a:ext uri="{FF2B5EF4-FFF2-40B4-BE49-F238E27FC236}">
                <a16:creationId xmlns:a16="http://schemas.microsoft.com/office/drawing/2014/main" id="{92616BDB-EDDC-1F42-9B7D-49C86BAF6A7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pic>
        <p:nvPicPr>
          <p:cNvPr id="6" name="Picture 5">
            <a:extLst>
              <a:ext uri="{FF2B5EF4-FFF2-40B4-BE49-F238E27FC236}">
                <a16:creationId xmlns:a16="http://schemas.microsoft.com/office/drawing/2014/main" id="{30E0AB26-1CD5-1745-92C1-87D052191C8B}"/>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4008625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a:spLocks noGrp="1"/>
          </p:cNvSpPr>
          <p:nvPr>
            <p:ph type="title"/>
          </p:nvPr>
        </p:nvSpPr>
        <p:spPr>
          <a:xfrm>
            <a:off x="790997" y="548680"/>
            <a:ext cx="7813451" cy="528015"/>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US" sz="2800" cap="none" dirty="0">
                <a:latin typeface="Calibri" panose="020F0502020204030204" pitchFamily="34" charset="0"/>
                <a:cs typeface="Calibri" panose="020F0502020204030204" pitchFamily="34" charset="0"/>
              </a:rPr>
            </a:br>
            <a:br>
              <a:rPr lang="en-CA" sz="2600"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What is a Game Report?</a:t>
            </a:r>
            <a:r>
              <a:rPr lang="en-CA" sz="2600" dirty="0">
                <a:latin typeface="Calibri" panose="020F0502020204030204" pitchFamily="34" charset="0"/>
                <a:cs typeface="Calibri" panose="020F0502020204030204" pitchFamily="34" charset="0"/>
              </a:rPr>
              <a:t>	</a:t>
            </a:r>
          </a:p>
        </p:txBody>
      </p:sp>
      <p:sp>
        <p:nvSpPr>
          <p:cNvPr id="4" name="Rectangle 3"/>
          <p:cNvSpPr/>
          <p:nvPr/>
        </p:nvSpPr>
        <p:spPr>
          <a:xfrm>
            <a:off x="1187624" y="2613293"/>
            <a:ext cx="7272808" cy="2687915"/>
          </a:xfrm>
          <a:prstGeom prst="rect">
            <a:avLst/>
          </a:prstGeom>
        </p:spPr>
        <p:txBody>
          <a:bodyPr wrap="square">
            <a:spAutoFit/>
          </a:bodyPr>
          <a:lstStyle/>
          <a:p>
            <a:pPr>
              <a:lnSpc>
                <a:spcPct val="90000"/>
              </a:lnSpc>
              <a:spcBef>
                <a:spcPts val="750"/>
              </a:spcBef>
            </a:pPr>
            <a:r>
              <a:rPr lang="en-CA" sz="2000" dirty="0">
                <a:solidFill>
                  <a:prstClr val="black"/>
                </a:solidFill>
                <a:latin typeface="Calibri" panose="020F0502020204030204" pitchFamily="34" charset="0"/>
                <a:cs typeface="Calibri" panose="020F0502020204030204" pitchFamily="34" charset="0"/>
              </a:rPr>
              <a:t>A game report gives anyone playing, coaching, officiating, and attending a CMBA game the opportunity and ability to report both positive acts of sportsmanship, outstanding performance of  officials and negative acts of sportsmanship, or poor performance that occurred in or around the game played in the CMBA League. </a:t>
            </a:r>
            <a:br>
              <a:rPr lang="en-CA" sz="2000" dirty="0">
                <a:solidFill>
                  <a:prstClr val="black"/>
                </a:solidFill>
                <a:latin typeface="Calibri" panose="020F0502020204030204" pitchFamily="34" charset="0"/>
                <a:cs typeface="Calibri" panose="020F0502020204030204" pitchFamily="34" charset="0"/>
              </a:rPr>
            </a:br>
            <a:endParaRPr lang="en-CA" sz="2000" dirty="0">
              <a:solidFill>
                <a:prstClr val="black"/>
              </a:solidFill>
              <a:latin typeface="Calibri" panose="020F0502020204030204" pitchFamily="34" charset="0"/>
              <a:cs typeface="Calibri" panose="020F0502020204030204" pitchFamily="34" charset="0"/>
            </a:endParaRPr>
          </a:p>
          <a:p>
            <a:pPr>
              <a:lnSpc>
                <a:spcPct val="90000"/>
              </a:lnSpc>
              <a:spcBef>
                <a:spcPts val="750"/>
              </a:spcBef>
            </a:pPr>
            <a:r>
              <a:rPr lang="en-CA" sz="2000" dirty="0">
                <a:solidFill>
                  <a:prstClr val="black"/>
                </a:solidFill>
                <a:latin typeface="Calibri" panose="020F0502020204030204" pitchFamily="34" charset="0"/>
                <a:cs typeface="Calibri" panose="020F0502020204030204" pitchFamily="34" charset="0"/>
              </a:rPr>
              <a:t>Game Reports are used by CMBA to identify both positive and negative behavior of players, coaches, officials, and fans. It is also used to support disciplinary action after investigation. </a:t>
            </a:r>
          </a:p>
        </p:txBody>
      </p:sp>
      <p:pic>
        <p:nvPicPr>
          <p:cNvPr id="6" name="Picture 5">
            <a:extLst>
              <a:ext uri="{FF2B5EF4-FFF2-40B4-BE49-F238E27FC236}">
                <a16:creationId xmlns:a16="http://schemas.microsoft.com/office/drawing/2014/main" id="{04F35FFE-38F5-2B49-A805-27DC95AA80A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pic>
        <p:nvPicPr>
          <p:cNvPr id="7" name="Picture 6">
            <a:extLst>
              <a:ext uri="{FF2B5EF4-FFF2-40B4-BE49-F238E27FC236}">
                <a16:creationId xmlns:a16="http://schemas.microsoft.com/office/drawing/2014/main" id="{9795646C-6FDD-734D-B329-123E62643550}"/>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710539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440856"/>
            <a:ext cx="8089464" cy="1980032"/>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US" dirty="0">
                <a:latin typeface="Calibri" panose="020F0502020204030204" pitchFamily="34" charset="0"/>
                <a:cs typeface="Calibri" panose="020F0502020204030204" pitchFamily="34" charset="0"/>
              </a:rPr>
            </a:br>
            <a:br>
              <a:rPr lang="en-CA"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Pre-game Meeting</a:t>
            </a:r>
            <a:r>
              <a:rPr lang="en-US" sz="2600" cap="none" dirty="0">
                <a:latin typeface="Calibri" panose="020F0502020204030204" pitchFamily="34" charset="0"/>
                <a:cs typeface="Calibri" panose="020F0502020204030204" pitchFamily="34" charset="0"/>
              </a:rPr>
              <a:t>—</a:t>
            </a:r>
            <a:r>
              <a:rPr lang="en-CA" sz="2600" cap="none" dirty="0">
                <a:latin typeface="Calibri" panose="020F0502020204030204" pitchFamily="34" charset="0"/>
                <a:cs typeface="Calibri" panose="020F0502020204030204" pitchFamily="34" charset="0"/>
              </a:rPr>
              <a:t>Referee Lead</a:t>
            </a:r>
            <a:br>
              <a:rPr lang="en-CA" dirty="0">
                <a:latin typeface="Calibri" panose="020F0502020204030204" pitchFamily="34" charset="0"/>
                <a:cs typeface="Calibri" panose="020F0502020204030204" pitchFamily="34" charset="0"/>
              </a:rPr>
            </a:br>
            <a:br>
              <a:rPr lang="en-CA" sz="1200" dirty="0">
                <a:latin typeface="Calibri" panose="020F0502020204030204" pitchFamily="34" charset="0"/>
                <a:cs typeface="Calibri" panose="020F0502020204030204" pitchFamily="34" charset="0"/>
              </a:rPr>
            </a:br>
            <a:br>
              <a:rPr lang="en-CA" sz="1200"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Coaches / Officials / Gym Monitors / Team Captains</a:t>
            </a:r>
            <a:endParaRPr lang="en-CA" sz="22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28650" y="2816744"/>
            <a:ext cx="8089465" cy="2628480"/>
          </a:xfrm>
        </p:spPr>
        <p:txBody>
          <a:bodyPr>
            <a:normAutofit fontScale="70000" lnSpcReduction="20000"/>
          </a:bodyPr>
          <a:lstStyle/>
          <a:p>
            <a:pPr marL="0" indent="0">
              <a:buNone/>
            </a:pPr>
            <a:endParaRPr lang="en-CA" dirty="0"/>
          </a:p>
          <a:p>
            <a:pPr marL="0" indent="0" algn="ctr">
              <a:buNone/>
            </a:pPr>
            <a:r>
              <a:rPr lang="en-CA" sz="3200" dirty="0"/>
              <a:t>What is a Gym Monitor?</a:t>
            </a:r>
          </a:p>
          <a:p>
            <a:pPr marL="0" indent="0" algn="ctr">
              <a:buNone/>
            </a:pPr>
            <a:endParaRPr lang="en-CA" sz="3200" dirty="0"/>
          </a:p>
          <a:p>
            <a:pPr marL="0" indent="0" algn="ctr">
              <a:buNone/>
            </a:pPr>
            <a:r>
              <a:rPr lang="en-CA" sz="3200" dirty="0"/>
              <a:t>How effective is your Gym Monitor?</a:t>
            </a:r>
          </a:p>
          <a:p>
            <a:pPr marL="0" indent="0" algn="ctr">
              <a:buNone/>
            </a:pPr>
            <a:endParaRPr lang="en-CA" sz="3200" dirty="0"/>
          </a:p>
          <a:p>
            <a:pPr marL="0" indent="0" algn="ctr">
              <a:buNone/>
            </a:pPr>
            <a:r>
              <a:rPr lang="en-CA" sz="3200" dirty="0"/>
              <a:t>Do your Players/Parents understand the Participation Agreement?</a:t>
            </a:r>
          </a:p>
        </p:txBody>
      </p:sp>
      <p:pic>
        <p:nvPicPr>
          <p:cNvPr id="5" name="Picture 4">
            <a:extLst>
              <a:ext uri="{FF2B5EF4-FFF2-40B4-BE49-F238E27FC236}">
                <a16:creationId xmlns:a16="http://schemas.microsoft.com/office/drawing/2014/main" id="{279CC5A2-608A-2C44-8B9E-66648523D5F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pic>
        <p:nvPicPr>
          <p:cNvPr id="6" name="Picture 5">
            <a:extLst>
              <a:ext uri="{FF2B5EF4-FFF2-40B4-BE49-F238E27FC236}">
                <a16:creationId xmlns:a16="http://schemas.microsoft.com/office/drawing/2014/main" id="{56A9FF15-7D72-7A4C-98C0-A3D3F4BA0512}"/>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409997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9552" y="404664"/>
            <a:ext cx="8352928" cy="1944216"/>
          </a:xfrm>
        </p:spPr>
        <p:txBody>
          <a:bodyPr>
            <a:normAutofit/>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US" sz="2800" dirty="0">
                <a:latin typeface="Calibri" panose="020F0502020204030204" pitchFamily="34" charset="0"/>
                <a:cs typeface="Calibri" panose="020F0502020204030204" pitchFamily="34" charset="0"/>
              </a:rPr>
            </a:br>
            <a:br>
              <a:rPr lang="en-CA" sz="2700"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Parent/Player Team Expectation Meeting</a:t>
            </a:r>
            <a:br>
              <a:rPr lang="en-CA" sz="2600" dirty="0">
                <a:latin typeface="Calibri" panose="020F0502020204030204" pitchFamily="34" charset="0"/>
                <a:cs typeface="Calibri" panose="020F0502020204030204" pitchFamily="34" charset="0"/>
              </a:rPr>
            </a:br>
            <a:br>
              <a:rPr lang="en-CA" sz="1800"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Partner With A Coach To Discuss The 3 Questions Below</a:t>
            </a:r>
            <a:endParaRPr lang="en-CA" sz="2000" b="1" dirty="0">
              <a:latin typeface="Calibri" panose="020F0502020204030204" pitchFamily="34" charset="0"/>
              <a:cs typeface="Calibri" panose="020F0502020204030204" pitchFamily="34" charset="0"/>
            </a:endParaRPr>
          </a:p>
        </p:txBody>
      </p:sp>
      <p:sp>
        <p:nvSpPr>
          <p:cNvPr id="9" name="Content Placeholder 8"/>
          <p:cNvSpPr>
            <a:spLocks noGrp="1"/>
          </p:cNvSpPr>
          <p:nvPr>
            <p:ph sz="half" idx="1"/>
          </p:nvPr>
        </p:nvSpPr>
        <p:spPr>
          <a:xfrm>
            <a:off x="622472" y="2613768"/>
            <a:ext cx="3886200" cy="3263504"/>
          </a:xfrm>
        </p:spPr>
        <p:txBody>
          <a:bodyPr>
            <a:noAutofit/>
          </a:bodyPr>
          <a:lstStyle/>
          <a:p>
            <a:pPr marL="0" indent="0">
              <a:buNone/>
            </a:pPr>
            <a:r>
              <a:rPr lang="en-CA" dirty="0">
                <a:latin typeface="Calibri" panose="020F0502020204030204" pitchFamily="34" charset="0"/>
                <a:cs typeface="Calibri" panose="020F0502020204030204" pitchFamily="34" charset="0"/>
              </a:rPr>
              <a:t>1. Why have a Parent/Player Meeting? </a:t>
            </a:r>
            <a:br>
              <a:rPr lang="en-CA" dirty="0">
                <a:latin typeface="Calibri" panose="020F0502020204030204" pitchFamily="34" charset="0"/>
                <a:cs typeface="Calibri" panose="020F0502020204030204" pitchFamily="34" charset="0"/>
              </a:rPr>
            </a:b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2.  What topics do you cover in your Parent/Player meeting?</a:t>
            </a:r>
            <a:br>
              <a:rPr lang="en-CA" dirty="0">
                <a:latin typeface="Calibri" panose="020F0502020204030204" pitchFamily="34" charset="0"/>
                <a:cs typeface="Calibri" panose="020F0502020204030204" pitchFamily="34" charset="0"/>
              </a:rPr>
            </a:b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3. Is the Parent/Player Meeting required by CMBA? </a:t>
            </a:r>
          </a:p>
        </p:txBody>
      </p:sp>
      <p:pic>
        <p:nvPicPr>
          <p:cNvPr id="1027" name="Picture 3" descr="https://facingarthritis.files.wordpress.com/2011/06/basketball20090221_3650.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29150" y="2782416"/>
            <a:ext cx="3886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370ED82-6DEE-834B-A064-75CC5BACE33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pic>
        <p:nvPicPr>
          <p:cNvPr id="7" name="Picture 6">
            <a:extLst>
              <a:ext uri="{FF2B5EF4-FFF2-40B4-BE49-F238E27FC236}">
                <a16:creationId xmlns:a16="http://schemas.microsoft.com/office/drawing/2014/main" id="{9DFDA662-9F71-1C4D-A504-A857ACE5B521}"/>
              </a:ext>
            </a:extLst>
          </p:cNvPr>
          <p:cNvPicPr>
            <a:picLocks noChangeAspect="1"/>
          </p:cNvPicPr>
          <p:nvPr/>
        </p:nvPicPr>
        <p:blipFill>
          <a:blip r:embed="rId4"/>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071356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CC5A2-608A-2C44-8B9E-66648523D5F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8" name="Rectangle 7">
            <a:extLst>
              <a:ext uri="{FF2B5EF4-FFF2-40B4-BE49-F238E27FC236}">
                <a16:creationId xmlns:a16="http://schemas.microsoft.com/office/drawing/2014/main" id="{9318921B-AE94-5042-A812-66B46EBBB647}"/>
              </a:ext>
            </a:extLst>
          </p:cNvPr>
          <p:cNvSpPr/>
          <p:nvPr/>
        </p:nvSpPr>
        <p:spPr>
          <a:xfrm>
            <a:off x="683568" y="404664"/>
            <a:ext cx="7992888" cy="4508927"/>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CA" sz="4400" dirty="0">
                <a:latin typeface="Calibri" panose="020F0502020204030204" pitchFamily="34" charset="0"/>
                <a:cs typeface="Calibri" panose="020F0502020204030204" pitchFamily="34" charset="0"/>
              </a:rPr>
              <a:t>Parent Meeting</a:t>
            </a:r>
          </a:p>
          <a:p>
            <a:pPr algn="ctr"/>
            <a:r>
              <a:rPr lang="en-CA" sz="1600" i="1" dirty="0">
                <a:latin typeface="Calibri" panose="020F0502020204030204" pitchFamily="34" charset="0"/>
                <a:cs typeface="Calibri" panose="020F0502020204030204" pitchFamily="34" charset="0"/>
              </a:rPr>
              <a:t>Pages 7-9 in Essentials Manual</a:t>
            </a:r>
          </a:p>
          <a:p>
            <a:pPr algn="ctr"/>
            <a:endParaRPr lang="en-CA" sz="4400" dirty="0">
              <a:latin typeface="Calibri" panose="020F0502020204030204" pitchFamily="34" charset="0"/>
              <a:cs typeface="Calibri" panose="020F0502020204030204" pitchFamily="34" charset="0"/>
            </a:endParaRPr>
          </a:p>
          <a:p>
            <a:pPr algn="ctr"/>
            <a:r>
              <a:rPr lang="en-CA" sz="4400" dirty="0">
                <a:latin typeface="Calibri" panose="020F0502020204030204" pitchFamily="34" charset="0"/>
                <a:cs typeface="Calibri" panose="020F0502020204030204" pitchFamily="34" charset="0"/>
              </a:rPr>
              <a:t>Dealing with Difficult Parents</a:t>
            </a:r>
          </a:p>
          <a:p>
            <a:pPr algn="ctr"/>
            <a:r>
              <a:rPr lang="en-CA" sz="1600" i="1" dirty="0">
                <a:latin typeface="Calibri" panose="020F0502020204030204" pitchFamily="34" charset="0"/>
                <a:cs typeface="Calibri" panose="020F0502020204030204" pitchFamily="34" charset="0"/>
              </a:rPr>
              <a:t>Pages 10-12 in Essentials Manual</a:t>
            </a:r>
          </a:p>
        </p:txBody>
      </p:sp>
      <p:pic>
        <p:nvPicPr>
          <p:cNvPr id="6" name="Picture 5">
            <a:extLst>
              <a:ext uri="{FF2B5EF4-FFF2-40B4-BE49-F238E27FC236}">
                <a16:creationId xmlns:a16="http://schemas.microsoft.com/office/drawing/2014/main" id="{FA4916E7-13F7-8848-BCBD-3B11F62CA8D0}"/>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511329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17749" y="404664"/>
            <a:ext cx="7886699" cy="5400600"/>
          </a:xfrm>
        </p:spPr>
        <p:txBody>
          <a:bodyPr>
            <a:normAutofit/>
          </a:bodyPr>
          <a:lstStyle/>
          <a:p>
            <a:pPr algn="ctr">
              <a:lnSpc>
                <a:spcPct val="100000"/>
              </a:lnSpc>
            </a:pPr>
            <a:r>
              <a:rPr lang="en-US" sz="3300" cap="none" dirty="0">
                <a:latin typeface="Calibri" panose="020F0502020204030204" pitchFamily="34" charset="0"/>
                <a:cs typeface="Calibri" panose="020F0502020204030204" pitchFamily="34" charset="0"/>
              </a:rPr>
              <a:t>CMBA Coach Education &amp; Development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Coaches Association of Canada</a:t>
            </a:r>
            <a:br>
              <a:rPr lang="en-CA" sz="2900" cap="none" dirty="0">
                <a:latin typeface="Calibri" panose="020F0502020204030204" pitchFamily="34" charset="0"/>
                <a:cs typeface="Calibri" panose="020F0502020204030204" pitchFamily="34" charset="0"/>
              </a:rPr>
            </a:br>
            <a:br>
              <a:rPr lang="en-CA" sz="1000"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Responsible Coaching Movement</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Rule of Two</a:t>
            </a:r>
            <a:br>
              <a:rPr lang="en-CA" sz="2000" cap="none" dirty="0">
                <a:latin typeface="Calibri" panose="020F0502020204030204" pitchFamily="34" charset="0"/>
                <a:cs typeface="Calibri" panose="020F0502020204030204" pitchFamily="34" charset="0"/>
              </a:rPr>
            </a:br>
            <a:br>
              <a:rPr lang="en-CA" sz="20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Background Screening</a:t>
            </a:r>
            <a:br>
              <a:rPr lang="en-CA" sz="2000" cap="none" dirty="0">
                <a:latin typeface="Calibri" panose="020F0502020204030204" pitchFamily="34" charset="0"/>
                <a:cs typeface="Calibri" panose="020F0502020204030204" pitchFamily="34" charset="0"/>
              </a:rPr>
            </a:br>
            <a:br>
              <a:rPr lang="en-CA" sz="20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Ethics Training</a:t>
            </a:r>
          </a:p>
        </p:txBody>
      </p:sp>
      <p:pic>
        <p:nvPicPr>
          <p:cNvPr id="2" name="Picture 1">
            <a:extLst>
              <a:ext uri="{FF2B5EF4-FFF2-40B4-BE49-F238E27FC236}">
                <a16:creationId xmlns:a16="http://schemas.microsoft.com/office/drawing/2014/main" id="{03584620-1158-6743-9C5F-A6C84D46F6C4}"/>
              </a:ext>
            </a:extLst>
          </p:cNvPr>
          <p:cNvPicPr>
            <a:picLocks noChangeAspect="1"/>
          </p:cNvPicPr>
          <p:nvPr/>
        </p:nvPicPr>
        <p:blipFill>
          <a:blip r:embed="rId3"/>
          <a:stretch>
            <a:fillRect/>
          </a:stretch>
        </p:blipFill>
        <p:spPr>
          <a:xfrm>
            <a:off x="717749" y="3294792"/>
            <a:ext cx="1927126" cy="1927126"/>
          </a:xfrm>
          <a:prstGeom prst="rect">
            <a:avLst/>
          </a:prstGeom>
        </p:spPr>
      </p:pic>
      <p:pic>
        <p:nvPicPr>
          <p:cNvPr id="6" name="Picture 5">
            <a:extLst>
              <a:ext uri="{FF2B5EF4-FFF2-40B4-BE49-F238E27FC236}">
                <a16:creationId xmlns:a16="http://schemas.microsoft.com/office/drawing/2014/main" id="{8E8E4462-7107-9C43-9711-D2B253D80CD2}"/>
              </a:ext>
            </a:extLst>
          </p:cNvPr>
          <p:cNvPicPr/>
          <p:nvPr/>
        </p:nvPicPr>
        <p:blipFill rotWithShape="1">
          <a:blip r:embed="rId4">
            <a:extLst>
              <a:ext uri="{28A0092B-C50C-407E-A947-70E740481C1C}">
                <a14:useLocalDpi xmlns:a14="http://schemas.microsoft.com/office/drawing/2010/main" val="0"/>
              </a:ext>
            </a:extLst>
          </a:blip>
          <a:srcRect l="31918" t="14593" r="31422" b="8224"/>
          <a:stretch/>
        </p:blipFill>
        <p:spPr bwMode="auto">
          <a:xfrm>
            <a:off x="6300193" y="2492896"/>
            <a:ext cx="2304255" cy="3312368"/>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8BBF5962-2A3E-EA4F-96C1-FB2D9E4A38D6}"/>
              </a:ext>
            </a:extLst>
          </p:cNvPr>
          <p:cNvPicPr>
            <a:picLocks noChangeAspect="1"/>
          </p:cNvPicPr>
          <p:nvPr/>
        </p:nvPicPr>
        <p:blipFill>
          <a:blip r:embed="rId5"/>
          <a:stretch>
            <a:fillRect/>
          </a:stretch>
        </p:blipFill>
        <p:spPr>
          <a:xfrm>
            <a:off x="179512" y="6037004"/>
            <a:ext cx="864096" cy="864096"/>
          </a:xfrm>
          <a:prstGeom prst="rect">
            <a:avLst/>
          </a:prstGeom>
        </p:spPr>
      </p:pic>
    </p:spTree>
    <p:extLst>
      <p:ext uri="{BB962C8B-B14F-4D97-AF65-F5344CB8AC3E}">
        <p14:creationId xmlns:p14="http://schemas.microsoft.com/office/powerpoint/2010/main" val="1304022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CC5A2-608A-2C44-8B9E-66648523D5F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8215700A-8EC1-234A-87A2-036616AAB972}"/>
              </a:ext>
            </a:extLst>
          </p:cNvPr>
          <p:cNvSpPr/>
          <p:nvPr/>
        </p:nvSpPr>
        <p:spPr>
          <a:xfrm>
            <a:off x="611560" y="260648"/>
            <a:ext cx="8064896" cy="5301451"/>
          </a:xfrm>
          <a:prstGeom prst="rect">
            <a:avLst/>
          </a:prstGeom>
        </p:spPr>
        <p:txBody>
          <a:bodyPr wrap="square">
            <a:spAutoFit/>
          </a:bodyPr>
          <a:lstStyle/>
          <a:p>
            <a:pPr algn="ctr">
              <a:lnSpc>
                <a:spcPct val="150000"/>
              </a:lnSpc>
            </a:pPr>
            <a:r>
              <a:rPr lang="en-US" sz="3300" dirty="0">
                <a:latin typeface="Calibri" panose="020F0502020204030204" pitchFamily="34" charset="0"/>
                <a:cs typeface="Calibri" panose="020F0502020204030204" pitchFamily="34" charset="0"/>
              </a:rPr>
              <a:t>CMBA Coach Education &amp; Development</a:t>
            </a:r>
            <a:endParaRPr lang="en-CA" altLang="en-US" sz="3300" dirty="0">
              <a:latin typeface="Calibri" panose="020F0502020204030204" pitchFamily="34" charset="0"/>
              <a:cs typeface="Calibri" panose="020F0502020204030204" pitchFamily="34" charset="0"/>
            </a:endParaRPr>
          </a:p>
          <a:p>
            <a:pPr algn="ctr"/>
            <a:r>
              <a:rPr lang="en-CA" sz="1600" i="1" dirty="0">
                <a:latin typeface="Calibri" panose="020F0502020204030204" pitchFamily="34" charset="0"/>
                <a:cs typeface="Calibri" panose="020F0502020204030204" pitchFamily="34" charset="0"/>
              </a:rPr>
              <a:t>Page 13-15 in Essentials Manual</a:t>
            </a:r>
            <a:endParaRPr lang="en-CA" altLang="en-US" sz="2000" dirty="0">
              <a:latin typeface="Calibri" panose="020F0502020204030204" pitchFamily="34" charset="0"/>
              <a:cs typeface="Calibri" panose="020F0502020204030204" pitchFamily="34" charset="0"/>
            </a:endParaRPr>
          </a:p>
          <a:p>
            <a:pPr algn="ctr">
              <a:lnSpc>
                <a:spcPct val="100000"/>
              </a:lnSpc>
            </a:pPr>
            <a:endParaRPr lang="en-CA" altLang="en-US" sz="800" dirty="0">
              <a:latin typeface="Calibri" panose="020F0502020204030204" pitchFamily="34" charset="0"/>
              <a:cs typeface="Calibri" panose="020F0502020204030204" pitchFamily="34" charset="0"/>
            </a:endParaRPr>
          </a:p>
          <a:p>
            <a:pPr algn="ctr">
              <a:lnSpc>
                <a:spcPct val="100000"/>
              </a:lnSpc>
            </a:pPr>
            <a:r>
              <a:rPr lang="en-CA" altLang="en-US" sz="2600" dirty="0">
                <a:latin typeface="Calibri" panose="020F0502020204030204" pitchFamily="34" charset="0"/>
                <a:cs typeface="Calibri" panose="020F0502020204030204" pitchFamily="34" charset="0"/>
              </a:rPr>
              <a:t>Practice Planning</a:t>
            </a:r>
          </a:p>
          <a:p>
            <a:pPr algn="ctr">
              <a:lnSpc>
                <a:spcPct val="100000"/>
              </a:lnSpc>
            </a:pPr>
            <a:br>
              <a:rPr lang="en-CA" altLang="en-US" sz="500" dirty="0">
                <a:latin typeface="Calibri" panose="020F0502020204030204" pitchFamily="34" charset="0"/>
                <a:cs typeface="Calibri" panose="020F0502020204030204" pitchFamily="34" charset="0"/>
              </a:rPr>
            </a:br>
            <a:br>
              <a:rPr lang="en-CA" altLang="en-US" sz="500" dirty="0">
                <a:latin typeface="Calibri" panose="020F0502020204030204" pitchFamily="34" charset="0"/>
                <a:cs typeface="Calibri" panose="020F0502020204030204" pitchFamily="34" charset="0"/>
              </a:rPr>
            </a:br>
            <a:endParaRPr lang="en-CA" altLang="en-US" sz="500" dirty="0">
              <a:latin typeface="Calibri" panose="020F0502020204030204" pitchFamily="34" charset="0"/>
              <a:cs typeface="Calibri" panose="020F0502020204030204" pitchFamily="34" charset="0"/>
            </a:endParaRPr>
          </a:p>
          <a:p>
            <a:pPr algn="ctr">
              <a:lnSpc>
                <a:spcPct val="100000"/>
              </a:lnSpc>
            </a:pPr>
            <a:r>
              <a:rPr lang="en-CA" altLang="en-US" sz="3200" dirty="0">
                <a:latin typeface="Calibri" panose="020F0502020204030204" pitchFamily="34" charset="0"/>
                <a:cs typeface="Calibri" panose="020F0502020204030204" pitchFamily="34" charset="0"/>
              </a:rPr>
              <a:t>Do you have a Practice Plan (PP)?</a:t>
            </a:r>
          </a:p>
          <a:p>
            <a:pPr algn="ctr">
              <a:lnSpc>
                <a:spcPct val="100000"/>
              </a:lnSpc>
            </a:pPr>
            <a:endParaRPr lang="en-CA" altLang="en-US" sz="3200" dirty="0">
              <a:latin typeface="Calibri" panose="020F0502020204030204" pitchFamily="34" charset="0"/>
              <a:cs typeface="Calibri" panose="020F0502020204030204" pitchFamily="34" charset="0"/>
            </a:endParaRPr>
          </a:p>
          <a:p>
            <a:pPr algn="ctr">
              <a:lnSpc>
                <a:spcPct val="100000"/>
              </a:lnSpc>
            </a:pPr>
            <a:endParaRPr lang="en-CA" altLang="en-US" sz="3200" dirty="0">
              <a:latin typeface="Calibri" panose="020F0502020204030204" pitchFamily="34" charset="0"/>
              <a:cs typeface="Calibri" panose="020F0502020204030204" pitchFamily="34" charset="0"/>
            </a:endParaRPr>
          </a:p>
          <a:p>
            <a:pPr algn="ctr">
              <a:lnSpc>
                <a:spcPct val="100000"/>
              </a:lnSpc>
            </a:pPr>
            <a:r>
              <a:rPr lang="en-CA" altLang="en-US" sz="3200" dirty="0">
                <a:latin typeface="Calibri" panose="020F0502020204030204" pitchFamily="34" charset="0"/>
                <a:cs typeface="Calibri" panose="020F0502020204030204" pitchFamily="34" charset="0"/>
              </a:rPr>
              <a:t>Do you have 5 Segments in your PP?</a:t>
            </a:r>
          </a:p>
          <a:p>
            <a:pPr algn="ctr">
              <a:lnSpc>
                <a:spcPct val="100000"/>
              </a:lnSpc>
            </a:pPr>
            <a:endParaRPr lang="en-CA" altLang="en-US" sz="3200" dirty="0">
              <a:latin typeface="Calibri" panose="020F0502020204030204" pitchFamily="34" charset="0"/>
              <a:cs typeface="Calibri" panose="020F0502020204030204" pitchFamily="34" charset="0"/>
            </a:endParaRPr>
          </a:p>
          <a:p>
            <a:pPr algn="ctr">
              <a:lnSpc>
                <a:spcPct val="100000"/>
              </a:lnSpc>
            </a:pPr>
            <a:endParaRPr lang="en-CA" altLang="en-US" sz="3200" dirty="0">
              <a:latin typeface="Calibri" panose="020F0502020204030204" pitchFamily="34" charset="0"/>
              <a:cs typeface="Calibri" panose="020F0502020204030204" pitchFamily="34" charset="0"/>
            </a:endParaRPr>
          </a:p>
          <a:p>
            <a:pPr algn="ctr">
              <a:lnSpc>
                <a:spcPct val="100000"/>
              </a:lnSpc>
            </a:pPr>
            <a:r>
              <a:rPr lang="en-CA" altLang="en-US" sz="3200" dirty="0">
                <a:latin typeface="Calibri" panose="020F0502020204030204" pitchFamily="34" charset="0"/>
                <a:cs typeface="Calibri" panose="020F0502020204030204" pitchFamily="34" charset="0"/>
              </a:rPr>
              <a:t>Can your PP be enhanced?</a:t>
            </a:r>
          </a:p>
        </p:txBody>
      </p:sp>
      <p:pic>
        <p:nvPicPr>
          <p:cNvPr id="6" name="Picture 5">
            <a:extLst>
              <a:ext uri="{FF2B5EF4-FFF2-40B4-BE49-F238E27FC236}">
                <a16:creationId xmlns:a16="http://schemas.microsoft.com/office/drawing/2014/main" id="{B86DF96F-79C0-E242-8B24-9E27CDED282C}"/>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18521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CC5A2-608A-2C44-8B9E-66648523D5F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C2C1F4E-058E-2A45-A111-43D6189C8AFB}"/>
              </a:ext>
            </a:extLst>
          </p:cNvPr>
          <p:cNvSpPr/>
          <p:nvPr/>
        </p:nvSpPr>
        <p:spPr>
          <a:xfrm>
            <a:off x="683568" y="404664"/>
            <a:ext cx="8064896" cy="5355312"/>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16 in Essentials Manual</a:t>
            </a:r>
          </a:p>
          <a:p>
            <a:pPr algn="ctr"/>
            <a:endParaRPr lang="en-CA" sz="1200" dirty="0">
              <a:latin typeface="Calibri" panose="020F0502020204030204" pitchFamily="34" charset="0"/>
              <a:cs typeface="Calibri" panose="020F0502020204030204" pitchFamily="34" charset="0"/>
            </a:endParaRPr>
          </a:p>
          <a:p>
            <a:pPr algn="ctr"/>
            <a:r>
              <a:rPr lang="en-CA" sz="2600" dirty="0">
                <a:latin typeface="Calibri" panose="020F0502020204030204" pitchFamily="34" charset="0"/>
                <a:cs typeface="Calibri" panose="020F0502020204030204" pitchFamily="34" charset="0"/>
              </a:rPr>
              <a:t>Actions, Style of Play &amp; Concepts</a:t>
            </a:r>
            <a:br>
              <a:rPr lang="en-CA" sz="2400" dirty="0">
                <a:latin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a:p>
            <a:pPr lvl="0" algn="ctr"/>
            <a:endParaRPr lang="en-CA" dirty="0">
              <a:latin typeface="Calibri" panose="020F0502020204030204" pitchFamily="34" charset="0"/>
              <a:cs typeface="Calibri" panose="020F0502020204030204" pitchFamily="34" charset="0"/>
            </a:endParaRPr>
          </a:p>
          <a:p>
            <a:pPr lvl="0" algn="ctr"/>
            <a:r>
              <a:rPr lang="en-CA" sz="2000" dirty="0">
                <a:latin typeface="Calibri" panose="020F0502020204030204" pitchFamily="34" charset="0"/>
                <a:cs typeface="Calibri" panose="020F0502020204030204" pitchFamily="34" charset="0"/>
              </a:rPr>
              <a:t>Do you have an established </a:t>
            </a:r>
            <a:r>
              <a:rPr lang="en-CA" sz="2000" b="1" i="1" dirty="0">
                <a:latin typeface="Calibri" panose="020F0502020204030204" pitchFamily="34" charset="0"/>
                <a:cs typeface="Calibri" panose="020F0502020204030204" pitchFamily="34" charset="0"/>
              </a:rPr>
              <a:t>Style of Play</a:t>
            </a:r>
            <a:r>
              <a:rPr lang="en-CA" sz="2000" dirty="0">
                <a:latin typeface="Calibri" panose="020F0502020204030204" pitchFamily="34" charset="0"/>
                <a:cs typeface="Calibri" panose="020F0502020204030204" pitchFamily="34" charset="0"/>
              </a:rPr>
              <a:t>?</a:t>
            </a:r>
          </a:p>
          <a:p>
            <a:pPr algn="ctr"/>
            <a:endParaRPr lang="en-CA" sz="2000"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Actions</a:t>
            </a:r>
          </a:p>
          <a:p>
            <a:pPr algn="ctr"/>
            <a:endParaRPr lang="en-CA" sz="2000" dirty="0">
              <a:latin typeface="Calibri" panose="020F0502020204030204" pitchFamily="34" charset="0"/>
              <a:cs typeface="Calibri" panose="020F0502020204030204" pitchFamily="34" charset="0"/>
            </a:endParaRPr>
          </a:p>
          <a:p>
            <a:pPr algn="ctr"/>
            <a:endParaRPr lang="en-CA" sz="2000"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Style of Play</a:t>
            </a:r>
          </a:p>
          <a:p>
            <a:pPr algn="ctr"/>
            <a:endParaRPr lang="en-CA" sz="2000" dirty="0">
              <a:latin typeface="Calibri" panose="020F0502020204030204" pitchFamily="34" charset="0"/>
              <a:cs typeface="Calibri" panose="020F0502020204030204" pitchFamily="34" charset="0"/>
            </a:endParaRPr>
          </a:p>
          <a:p>
            <a:pPr algn="ctr"/>
            <a:endParaRPr lang="en-CA" sz="2000" dirty="0">
              <a:latin typeface="Calibri" panose="020F0502020204030204" pitchFamily="34" charset="0"/>
              <a:cs typeface="Calibri" panose="020F0502020204030204" pitchFamily="34" charset="0"/>
            </a:endParaRPr>
          </a:p>
          <a:p>
            <a:pPr algn="ctr"/>
            <a:r>
              <a:rPr lang="en-CA" sz="3300" dirty="0">
                <a:latin typeface="Calibri" panose="020F0502020204030204" pitchFamily="34" charset="0"/>
                <a:cs typeface="Calibri" panose="020F0502020204030204" pitchFamily="34" charset="0"/>
              </a:rPr>
              <a:t>Coaching Concepts</a:t>
            </a:r>
          </a:p>
        </p:txBody>
      </p:sp>
      <p:pic>
        <p:nvPicPr>
          <p:cNvPr id="6" name="Picture 5">
            <a:extLst>
              <a:ext uri="{FF2B5EF4-FFF2-40B4-BE49-F238E27FC236}">
                <a16:creationId xmlns:a16="http://schemas.microsoft.com/office/drawing/2014/main" id="{8ED7A82D-93C5-E744-B14C-A47557FD4781}"/>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133578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5400600"/>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6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Page 18-20 In Essentials Manual</a:t>
            </a:r>
            <a:br>
              <a:rPr lang="en-CA" sz="1600" i="1" cap="none" dirty="0">
                <a:latin typeface="Calibri" panose="020F0502020204030204" pitchFamily="34" charset="0"/>
                <a:cs typeface="Calibri" panose="020F0502020204030204" pitchFamily="34" charset="0"/>
              </a:rPr>
            </a:br>
            <a:br>
              <a:rPr lang="en-CA" sz="10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Every Practice Needs a Little TLC</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4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Create a list of effective </a:t>
            </a:r>
            <a:r>
              <a:rPr lang="en-CA" sz="2400" b="1" i="1" cap="none" dirty="0">
                <a:latin typeface="Calibri" panose="020F0502020204030204" pitchFamily="34" charset="0"/>
                <a:cs typeface="Calibri" panose="020F0502020204030204" pitchFamily="34" charset="0"/>
              </a:rPr>
              <a:t>Teaching </a:t>
            </a:r>
            <a:r>
              <a:rPr lang="en-CA" sz="2400" cap="none" dirty="0">
                <a:latin typeface="Calibri" panose="020F0502020204030204" pitchFamily="34" charset="0"/>
                <a:cs typeface="Calibri" panose="020F0502020204030204" pitchFamily="34" charset="0"/>
              </a:rPr>
              <a:t>techniques.</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How do you know that your players are </a:t>
            </a:r>
            <a:r>
              <a:rPr lang="en-CA" sz="2400" b="1" i="1" cap="none" dirty="0">
                <a:latin typeface="Calibri" panose="020F0502020204030204" pitchFamily="34" charset="0"/>
                <a:cs typeface="Calibri" panose="020F0502020204030204" pitchFamily="34" charset="0"/>
              </a:rPr>
              <a:t>Learning</a:t>
            </a:r>
            <a:r>
              <a:rPr lang="en-CA" sz="2400" cap="none" dirty="0">
                <a:latin typeface="Calibri" panose="020F0502020204030204" pitchFamily="34" charset="0"/>
                <a:cs typeface="Calibri" panose="020F0502020204030204" pitchFamily="34" charset="0"/>
              </a:rPr>
              <a:t>?</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What is your favourite </a:t>
            </a:r>
            <a:r>
              <a:rPr lang="en-CA" sz="2400" b="1" i="1" cap="none" dirty="0">
                <a:latin typeface="Calibri" panose="020F0502020204030204" pitchFamily="34" charset="0"/>
                <a:cs typeface="Calibri" panose="020F0502020204030204" pitchFamily="34" charset="0"/>
              </a:rPr>
              <a:t>Competitive</a:t>
            </a:r>
            <a:r>
              <a:rPr lang="en-CA" sz="2400" cap="none" dirty="0">
                <a:latin typeface="Calibri" panose="020F0502020204030204" pitchFamily="34" charset="0"/>
                <a:cs typeface="Calibri" panose="020F0502020204030204" pitchFamily="34" charset="0"/>
              </a:rPr>
              <a:t> drill?</a:t>
            </a:r>
          </a:p>
        </p:txBody>
      </p:sp>
      <p:pic>
        <p:nvPicPr>
          <p:cNvPr id="5" name="Picture 4">
            <a:extLst>
              <a:ext uri="{FF2B5EF4-FFF2-40B4-BE49-F238E27FC236}">
                <a16:creationId xmlns:a16="http://schemas.microsoft.com/office/drawing/2014/main" id="{334406DC-48E8-6240-8432-7908156BAF2F}"/>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435331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4" name="Rectangle 3">
            <a:extLst>
              <a:ext uri="{FF2B5EF4-FFF2-40B4-BE49-F238E27FC236}">
                <a16:creationId xmlns:a16="http://schemas.microsoft.com/office/drawing/2014/main" id="{44B84FBE-8258-8F41-B8E4-82E7ACEA6690}"/>
              </a:ext>
            </a:extLst>
          </p:cNvPr>
          <p:cNvSpPr/>
          <p:nvPr/>
        </p:nvSpPr>
        <p:spPr>
          <a:xfrm>
            <a:off x="1195264" y="404664"/>
            <a:ext cx="7049144" cy="1908215"/>
          </a:xfrm>
          <a:prstGeom prst="rect">
            <a:avLst/>
          </a:prstGeom>
        </p:spPr>
        <p:txBody>
          <a:bodyPr wrap="square">
            <a:spAutoFit/>
          </a:bodyPr>
          <a:lstStyle/>
          <a:p>
            <a:pPr algn="ctr">
              <a:spcAft>
                <a:spcPts val="0"/>
              </a:spcAft>
            </a:pPr>
            <a:r>
              <a:rPr lang="en-US" sz="3300" dirty="0">
                <a:latin typeface="Calibri" panose="020F0502020204030204" pitchFamily="34" charset="0"/>
                <a:ea typeface="Calibri" panose="020F0502020204030204" pitchFamily="34" charset="0"/>
                <a:cs typeface="Calibri" panose="020F0502020204030204" pitchFamily="34" charset="0"/>
              </a:rPr>
              <a:t>Welcome</a:t>
            </a:r>
            <a:endParaRPr lang="en-CA" sz="3300" dirty="0">
              <a:latin typeface="Times New Roman" panose="02020603050405020304" pitchFamily="18" charset="0"/>
              <a:ea typeface="Times New Roman" panose="02020603050405020304" pitchFamily="18" charset="0"/>
            </a:endParaRPr>
          </a:p>
          <a:p>
            <a:pPr algn="ctr">
              <a:spcAft>
                <a:spcPts val="0"/>
              </a:spcAft>
            </a:pPr>
            <a:r>
              <a:rPr lang="en-US" sz="2000" dirty="0">
                <a:latin typeface="Calibri" panose="020F0502020204030204" pitchFamily="34" charset="0"/>
                <a:ea typeface="Calibri" panose="020F0502020204030204" pitchFamily="34" charset="0"/>
                <a:cs typeface="Calibri" panose="020F0502020204030204" pitchFamily="34" charset="0"/>
              </a:rPr>
              <a:t>to</a:t>
            </a:r>
            <a:endParaRPr lang="en-CA" sz="2000" dirty="0">
              <a:latin typeface="Times New Roman" panose="02020603050405020304" pitchFamily="18" charset="0"/>
              <a:ea typeface="Times New Roman" panose="02020603050405020304" pitchFamily="18" charset="0"/>
            </a:endParaRPr>
          </a:p>
          <a:p>
            <a:pPr algn="ctr"/>
            <a:r>
              <a:rPr lang="en-US" sz="3300" dirty="0">
                <a:latin typeface="Calibri" panose="020F0502020204030204" pitchFamily="34" charset="0"/>
                <a:ea typeface="Calibri" panose="020F0502020204030204" pitchFamily="34" charset="0"/>
                <a:cs typeface="Calibri" panose="020F0502020204030204" pitchFamily="34" charset="0"/>
              </a:rPr>
              <a:t>CMBA Coach Education &amp; Development</a:t>
            </a:r>
          </a:p>
          <a:p>
            <a:pPr algn="ctr"/>
            <a:endParaRPr lang="en-US" sz="1400" dirty="0">
              <a:latin typeface="Calibri" panose="020F0502020204030204" pitchFamily="34" charset="0"/>
              <a:cs typeface="Calibri" panose="020F0502020204030204" pitchFamily="34" charset="0"/>
            </a:endParaRPr>
          </a:p>
          <a:p>
            <a:pPr algn="ctr"/>
            <a:r>
              <a:rPr lang="en-US" sz="1600" i="1" dirty="0">
                <a:latin typeface="Calibri" panose="020F0502020204030204" pitchFamily="34" charset="0"/>
                <a:cs typeface="Calibri" panose="020F0502020204030204" pitchFamily="34" charset="0"/>
              </a:rPr>
              <a:t>Page 2 in Essentials Manual</a:t>
            </a:r>
            <a:endParaRPr lang="en-US" sz="1600" i="1" dirty="0"/>
          </a:p>
        </p:txBody>
      </p:sp>
      <p:pic>
        <p:nvPicPr>
          <p:cNvPr id="11" name="Picture 10" descr="../../../../Pictures/Photos%20Library.photoslibrary/resources/proxies/derivatives/00/00/5/UNADJUSTEDNONRAW_thumb_5.jpg">
            <a:extLst>
              <a:ext uri="{FF2B5EF4-FFF2-40B4-BE49-F238E27FC236}">
                <a16:creationId xmlns:a16="http://schemas.microsoft.com/office/drawing/2014/main" id="{FA3297F1-9BDC-A940-848D-FF13FC471CC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780928"/>
            <a:ext cx="2520280" cy="2808312"/>
          </a:xfrm>
          <a:prstGeom prst="rect">
            <a:avLst/>
          </a:prstGeom>
          <a:noFill/>
          <a:ln>
            <a:noFill/>
          </a:ln>
        </p:spPr>
      </p:pic>
      <p:pic>
        <p:nvPicPr>
          <p:cNvPr id="8" name="Picture 7">
            <a:extLst>
              <a:ext uri="{FF2B5EF4-FFF2-40B4-BE49-F238E27FC236}">
                <a16:creationId xmlns:a16="http://schemas.microsoft.com/office/drawing/2014/main" id="{684BC429-E051-BF46-AF18-38642598190C}"/>
              </a:ext>
            </a:extLst>
          </p:cNvPr>
          <p:cNvPicPr>
            <a:picLocks noChangeAspect="1"/>
          </p:cNvPicPr>
          <p:nvPr/>
        </p:nvPicPr>
        <p:blipFill>
          <a:blip r:embed="rId4"/>
          <a:stretch>
            <a:fillRect/>
          </a:stretch>
        </p:blipFill>
        <p:spPr>
          <a:xfrm>
            <a:off x="179512" y="6037004"/>
            <a:ext cx="864096" cy="864096"/>
          </a:xfrm>
          <a:prstGeom prst="rect">
            <a:avLst/>
          </a:prstGeom>
        </p:spPr>
      </p:pic>
    </p:spTree>
    <p:extLst>
      <p:ext uri="{BB962C8B-B14F-4D97-AF65-F5344CB8AC3E}">
        <p14:creationId xmlns:p14="http://schemas.microsoft.com/office/powerpoint/2010/main" val="113637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5400600"/>
          </a:xfrm>
        </p:spPr>
        <p:txBody>
          <a:bodyPr>
            <a:normAutofit fontScale="90000"/>
          </a:bodyPr>
          <a:lstStyle/>
          <a:p>
            <a:pPr algn="ctr">
              <a:lnSpc>
                <a:spcPct val="100000"/>
              </a:lnSpc>
            </a:pP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Games Approach To Teaching Skills</a:t>
            </a:r>
            <a:br>
              <a:rPr lang="en-CA" sz="3600" cap="none" dirty="0">
                <a:latin typeface="Calibri" panose="020F0502020204030204" pitchFamily="34" charset="0"/>
                <a:cs typeface="Calibri" panose="020F0502020204030204" pitchFamily="34" charset="0"/>
              </a:rPr>
            </a:br>
            <a:br>
              <a:rPr lang="en-CA" sz="2800" cap="none" dirty="0">
                <a:latin typeface="Calibri" panose="020F0502020204030204" pitchFamily="34" charset="0"/>
                <a:cs typeface="Calibri" panose="020F0502020204030204" pitchFamily="34" charset="0"/>
              </a:rPr>
            </a:br>
            <a:r>
              <a:rPr lang="en-CA" sz="2400" b="1" cap="none" dirty="0">
                <a:latin typeface="Calibri" panose="020F0502020204030204" pitchFamily="34" charset="0"/>
                <a:cs typeface="Calibri" panose="020F0502020204030204" pitchFamily="34" charset="0"/>
              </a:rPr>
              <a:t>FUN i</a:t>
            </a:r>
            <a:r>
              <a:rPr lang="en-CA" sz="2400" cap="none" dirty="0">
                <a:latin typeface="Calibri" panose="020F0502020204030204" pitchFamily="34" charset="0"/>
                <a:cs typeface="Calibri" panose="020F0502020204030204" pitchFamily="34" charset="0"/>
              </a:rPr>
              <a:t>s an Important Component of Teaching</a:t>
            </a:r>
            <a:br>
              <a:rPr lang="en-CA" sz="2400" cap="none" dirty="0">
                <a:latin typeface="Calibri" panose="020F0502020204030204" pitchFamily="34" charset="0"/>
                <a:cs typeface="Calibri" panose="020F0502020204030204" pitchFamily="34" charset="0"/>
              </a:rPr>
            </a:br>
            <a:br>
              <a:rPr lang="en-CA" sz="12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FUN </a:t>
            </a:r>
            <a:r>
              <a:rPr lang="en-CA" sz="2400" b="1" cap="none" dirty="0">
                <a:latin typeface="Calibri" panose="020F0502020204030204" pitchFamily="34" charset="0"/>
                <a:cs typeface="Calibri" panose="020F0502020204030204" pitchFamily="34" charset="0"/>
              </a:rPr>
              <a:t>Competitions</a:t>
            </a:r>
            <a:br>
              <a:rPr lang="en-CA" sz="2400" b="1" cap="none" dirty="0">
                <a:latin typeface="Calibri" panose="020F0502020204030204" pitchFamily="34" charset="0"/>
                <a:cs typeface="Calibri" panose="020F0502020204030204" pitchFamily="34" charset="0"/>
              </a:rPr>
            </a:br>
            <a:br>
              <a:rPr lang="en-CA" sz="2400" b="1" cap="none" dirty="0">
                <a:latin typeface="Calibri" panose="020F0502020204030204" pitchFamily="34" charset="0"/>
                <a:cs typeface="Calibri" panose="020F0502020204030204" pitchFamily="34" charset="0"/>
              </a:rPr>
            </a:br>
            <a:br>
              <a:rPr lang="en-CA" sz="2400" b="1"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Big Island, Small Island</a:t>
            </a:r>
            <a:br>
              <a:rPr lang="en-CA" sz="2400" cap="none" dirty="0">
                <a:latin typeface="Calibri" panose="020F0502020204030204" pitchFamily="34" charset="0"/>
                <a:cs typeface="Calibri" panose="020F0502020204030204" pitchFamily="34" charset="0"/>
              </a:rPr>
            </a:br>
            <a:br>
              <a:rPr lang="en-CA" sz="24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35-25</a:t>
            </a:r>
            <a:br>
              <a:rPr lang="en-CA" sz="2400" dirty="0">
                <a:latin typeface="Calibri" panose="020F0502020204030204" pitchFamily="34" charset="0"/>
                <a:cs typeface="Calibri" panose="020F0502020204030204" pitchFamily="34" charset="0"/>
              </a:rPr>
            </a:br>
            <a:br>
              <a:rPr lang="en-CA" sz="2400"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72 | 52 | 51 | </a:t>
            </a:r>
            <a:r>
              <a:rPr lang="en-CA" sz="2400" b="1" u="sng" dirty="0">
                <a:latin typeface="Calibri" panose="020F0502020204030204" pitchFamily="34" charset="0"/>
                <a:cs typeface="Calibri" panose="020F0502020204030204" pitchFamily="34" charset="0"/>
              </a:rPr>
              <a:t>31</a:t>
            </a:r>
            <a:br>
              <a:rPr lang="en-CA" sz="2400" dirty="0">
                <a:latin typeface="Calibri" panose="020F0502020204030204" pitchFamily="34" charset="0"/>
                <a:cs typeface="Calibri" panose="020F0502020204030204" pitchFamily="34" charset="0"/>
              </a:rPr>
            </a:br>
            <a:endParaRPr lang="en-CA" sz="2400" cap="non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77308AD-9FDB-D445-8E25-9757B840AE71}"/>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187320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5400600"/>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800" i="1" cap="none" dirty="0">
                <a:latin typeface="Calibri" panose="020F0502020204030204" pitchFamily="34" charset="0"/>
                <a:cs typeface="Calibri" panose="020F0502020204030204" pitchFamily="34" charset="0"/>
              </a:rPr>
            </a:br>
            <a:br>
              <a:rPr lang="en-CA" sz="1000" i="1" cap="none" dirty="0">
                <a:latin typeface="Calibri" panose="020F0502020204030204" pitchFamily="34" charset="0"/>
                <a:cs typeface="Calibri" panose="020F0502020204030204" pitchFamily="34" charset="0"/>
              </a:rPr>
            </a:br>
            <a:br>
              <a:rPr lang="en-CA" sz="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Games Approach To Teaching Skills</a:t>
            </a:r>
            <a:br>
              <a:rPr lang="en-CA" sz="3600" cap="none" dirty="0">
                <a:latin typeface="Calibri" panose="020F0502020204030204" pitchFamily="34" charset="0"/>
                <a:cs typeface="Calibri" panose="020F0502020204030204" pitchFamily="34" charset="0"/>
              </a:rPr>
            </a:br>
            <a:br>
              <a:rPr lang="en-CA" sz="20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More </a:t>
            </a:r>
            <a:r>
              <a:rPr lang="en-CA" sz="2700" b="1" cap="none" dirty="0">
                <a:latin typeface="Calibri" panose="020F0502020204030204" pitchFamily="34" charset="0"/>
                <a:cs typeface="Calibri" panose="020F0502020204030204" pitchFamily="34" charset="0"/>
              </a:rPr>
              <a:t>FUN </a:t>
            </a:r>
            <a:r>
              <a:rPr lang="en-CA" sz="2700" cap="none" dirty="0">
                <a:latin typeface="Calibri" panose="020F0502020204030204" pitchFamily="34" charset="0"/>
                <a:cs typeface="Calibri" panose="020F0502020204030204" pitchFamily="34" charset="0"/>
              </a:rPr>
              <a:t>Games</a:t>
            </a:r>
            <a:br>
              <a:rPr lang="en-CA" sz="27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T-Rex</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Pirates</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Super 7</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Octopus</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Frozen Cones</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British Bull Dog</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Dribble Knockout</a:t>
            </a:r>
            <a:br>
              <a:rPr lang="en-CA" sz="2400" cap="none" dirty="0">
                <a:latin typeface="Calibri" panose="020F0502020204030204" pitchFamily="34" charset="0"/>
                <a:cs typeface="Calibri" panose="020F0502020204030204" pitchFamily="34" charset="0"/>
              </a:rPr>
            </a:br>
            <a:r>
              <a:rPr lang="en-CA" sz="2400" b="1" i="1" cap="none" dirty="0">
                <a:latin typeface="Calibri" panose="020F0502020204030204" pitchFamily="34" charset="0"/>
                <a:cs typeface="Calibri" panose="020F0502020204030204" pitchFamily="34" charset="0"/>
              </a:rPr>
              <a:t>Sharks &amp; Minnows</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Red Light Green Light</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Rock Paper Scissors Football</a:t>
            </a:r>
          </a:p>
        </p:txBody>
      </p:sp>
      <p:pic>
        <p:nvPicPr>
          <p:cNvPr id="5" name="Picture 4">
            <a:extLst>
              <a:ext uri="{FF2B5EF4-FFF2-40B4-BE49-F238E27FC236}">
                <a16:creationId xmlns:a16="http://schemas.microsoft.com/office/drawing/2014/main" id="{C42DDECB-C525-8941-B0FA-DF4A4E340980}"/>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1285469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512168"/>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31 Drills &amp; Games for Kids</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email: </a:t>
            </a:r>
            <a:r>
              <a:rPr lang="en-CA" sz="2900" cap="none" dirty="0" err="1">
                <a:latin typeface="Calibri" panose="020F0502020204030204" pitchFamily="34" charset="0"/>
                <a:cs typeface="Calibri" panose="020F0502020204030204" pitchFamily="34" charset="0"/>
              </a:rPr>
              <a:t>markjonhogan@gmail.com</a:t>
            </a:r>
            <a:r>
              <a:rPr lang="en-CA" sz="2900" cap="none" dirty="0">
                <a:latin typeface="Calibri" panose="020F0502020204030204" pitchFamily="34" charset="0"/>
                <a:cs typeface="Calibri" panose="020F0502020204030204" pitchFamily="34" charset="0"/>
              </a:rPr>
              <a:t> </a:t>
            </a:r>
            <a:endParaRPr lang="en-CA" sz="2200" cap="none"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F254765-6609-F746-AF82-9C42567A174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9172" y="3041139"/>
            <a:ext cx="7389252" cy="1251957"/>
          </a:xfrm>
          <a:prstGeom prst="rect">
            <a:avLst/>
          </a:prstGeom>
          <a:noFill/>
          <a:ln>
            <a:noFill/>
          </a:ln>
        </p:spPr>
      </p:pic>
      <p:pic>
        <p:nvPicPr>
          <p:cNvPr id="10" name="Picture 9">
            <a:extLst>
              <a:ext uri="{FF2B5EF4-FFF2-40B4-BE49-F238E27FC236}">
                <a16:creationId xmlns:a16="http://schemas.microsoft.com/office/drawing/2014/main" id="{C3ACE9B0-8A4F-CA45-8F08-14F1A90AEF4E}"/>
              </a:ext>
            </a:extLst>
          </p:cNvPr>
          <p:cNvPicPr>
            <a:picLocks noChangeAspect="1"/>
          </p:cNvPicPr>
          <p:nvPr/>
        </p:nvPicPr>
        <p:blipFill>
          <a:blip r:embed="rId4"/>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07552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2160240"/>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17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B1-E2-C4</a:t>
            </a:r>
            <a:br>
              <a:rPr lang="en-CA" sz="26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A Simple Concept that Works!</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endParaRPr lang="en-CA" sz="2200" cap="none"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8047F36-EB7D-6D4D-B907-C3A6662DE423}"/>
              </a:ext>
            </a:extLst>
          </p:cNvPr>
          <p:cNvSpPr txBox="1"/>
          <p:nvPr/>
        </p:nvSpPr>
        <p:spPr>
          <a:xfrm>
            <a:off x="2483768" y="2636912"/>
            <a:ext cx="5544616" cy="3508653"/>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B1</a:t>
            </a:r>
            <a:r>
              <a:rPr lang="en-CA" sz="2000" dirty="0">
                <a:latin typeface="Calibri" panose="020F0502020204030204" pitchFamily="34" charset="0"/>
                <a:cs typeface="Calibri" panose="020F0502020204030204" pitchFamily="34" charset="0"/>
              </a:rPr>
              <a:t>	</a:t>
            </a:r>
            <a:r>
              <a:rPr lang="en-CA" dirty="0">
                <a:latin typeface="Calibri" panose="020F0502020204030204" pitchFamily="34" charset="0"/>
                <a:cs typeface="Calibri" panose="020F0502020204030204" pitchFamily="34" charset="0"/>
              </a:rPr>
              <a:t>BEAT ONE Defender</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 Attack The Defender</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 Read The Shoulder / Sever the Angle</a:t>
            </a:r>
            <a:br>
              <a:rPr lang="en-CA" dirty="0">
                <a:latin typeface="Calibri" panose="020F0502020204030204" pitchFamily="34" charset="0"/>
                <a:cs typeface="Calibri" panose="020F0502020204030204" pitchFamily="34" charset="0"/>
              </a:rPr>
            </a:br>
            <a:br>
              <a:rPr lang="en-CA"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E2</a:t>
            </a:r>
            <a:r>
              <a:rPr lang="en-CA" sz="2000" dirty="0">
                <a:latin typeface="Calibri" panose="020F0502020204030204" pitchFamily="34" charset="0"/>
                <a:cs typeface="Calibri" panose="020F0502020204030204" pitchFamily="34" charset="0"/>
              </a:rPr>
              <a:t>	</a:t>
            </a:r>
            <a:r>
              <a:rPr lang="en-CA" dirty="0">
                <a:latin typeface="Calibri" panose="020F0502020204030204" pitchFamily="34" charset="0"/>
                <a:cs typeface="Calibri" panose="020F0502020204030204" pitchFamily="34" charset="0"/>
              </a:rPr>
              <a:t>ENGAGE A SECOND Defender</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 Pass To A Teammate</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 Pass </a:t>
            </a:r>
            <a:r>
              <a:rPr lang="en-CA" b="1" i="1" dirty="0">
                <a:latin typeface="Calibri" panose="020F0502020204030204" pitchFamily="34" charset="0"/>
                <a:cs typeface="Calibri" panose="020F0502020204030204" pitchFamily="34" charset="0"/>
              </a:rPr>
              <a:t>Before</a:t>
            </a:r>
            <a:r>
              <a:rPr lang="en-CA" dirty="0">
                <a:latin typeface="Calibri" panose="020F0502020204030204" pitchFamily="34" charset="0"/>
                <a:cs typeface="Calibri" panose="020F0502020204030204" pitchFamily="34" charset="0"/>
              </a:rPr>
              <a:t> A Double Team Or Trap</a:t>
            </a:r>
            <a:br>
              <a:rPr lang="en-CA" dirty="0">
                <a:latin typeface="Calibri" panose="020F0502020204030204" pitchFamily="34" charset="0"/>
                <a:cs typeface="Calibri" panose="020F0502020204030204" pitchFamily="34" charset="0"/>
              </a:rPr>
            </a:br>
            <a:br>
              <a:rPr lang="en-CA" dirty="0">
                <a:latin typeface="Calibri" panose="020F0502020204030204" pitchFamily="34" charset="0"/>
                <a:cs typeface="Calibri" panose="020F0502020204030204" pitchFamily="34" charset="0"/>
              </a:rPr>
            </a:br>
            <a:r>
              <a:rPr lang="en-CA" sz="2400" dirty="0">
                <a:latin typeface="Calibri" panose="020F0502020204030204" pitchFamily="34" charset="0"/>
                <a:cs typeface="Calibri" panose="020F0502020204030204" pitchFamily="34" charset="0"/>
              </a:rPr>
              <a:t>C4</a:t>
            </a:r>
            <a:r>
              <a:rPr lang="en-CA" sz="2000" dirty="0">
                <a:latin typeface="Calibri" panose="020F0502020204030204" pitchFamily="34" charset="0"/>
                <a:cs typeface="Calibri" panose="020F0502020204030204" pitchFamily="34" charset="0"/>
              </a:rPr>
              <a:t>	</a:t>
            </a:r>
            <a:r>
              <a:rPr lang="en-CA" dirty="0">
                <a:latin typeface="Calibri" panose="020F0502020204030204" pitchFamily="34" charset="0"/>
                <a:cs typeface="Calibri" panose="020F0502020204030204" pitchFamily="34" charset="0"/>
              </a:rPr>
              <a:t>SEE Your FOUR Teammates</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 Know Where Your Teammates Are</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 Decision-making</a:t>
            </a:r>
            <a:endParaRPr lang="en-US" dirty="0"/>
          </a:p>
        </p:txBody>
      </p:sp>
      <p:pic>
        <p:nvPicPr>
          <p:cNvPr id="6" name="Picture 5">
            <a:extLst>
              <a:ext uri="{FF2B5EF4-FFF2-40B4-BE49-F238E27FC236}">
                <a16:creationId xmlns:a16="http://schemas.microsoft.com/office/drawing/2014/main" id="{01DD149A-DFB6-CF44-A337-00F39F09B7CE}"/>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1949347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728192"/>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Good Offense Starts with Good Spacing</a:t>
            </a:r>
            <a:br>
              <a:rPr lang="en-CA" sz="1600" i="1" cap="none" dirty="0">
                <a:latin typeface="Calibri" panose="020F0502020204030204" pitchFamily="34" charset="0"/>
                <a:cs typeface="Calibri" panose="020F0502020204030204" pitchFamily="34" charset="0"/>
              </a:rPr>
            </a:br>
            <a:br>
              <a:rPr lang="en-CA" sz="22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SPACING—a vital Concept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endParaRPr lang="en-CA" sz="2200" cap="none"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94722DD-7066-8C46-BFB6-1F1C1980D142}"/>
              </a:ext>
            </a:extLst>
          </p:cNvPr>
          <p:cNvPicPr/>
          <p:nvPr/>
        </p:nvPicPr>
        <p:blipFill rotWithShape="1">
          <a:blip r:embed="rId3">
            <a:extLst>
              <a:ext uri="{28A0092B-C50C-407E-A947-70E740481C1C}">
                <a14:useLocalDpi xmlns:a14="http://schemas.microsoft.com/office/drawing/2010/main" val="0"/>
              </a:ext>
            </a:extLst>
          </a:blip>
          <a:srcRect t="25084" r="34844"/>
          <a:stretch/>
        </p:blipFill>
        <p:spPr bwMode="auto">
          <a:xfrm>
            <a:off x="2003410" y="2097404"/>
            <a:ext cx="5448910" cy="3923883"/>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AB3E3D4-40F5-9942-A369-FFDC09BF0A66}"/>
              </a:ext>
            </a:extLst>
          </p:cNvPr>
          <p:cNvPicPr>
            <a:picLocks noChangeAspect="1"/>
          </p:cNvPicPr>
          <p:nvPr/>
        </p:nvPicPr>
        <p:blipFill>
          <a:blip r:embed="rId4"/>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827461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323528" y="404664"/>
            <a:ext cx="8496943" cy="2160240"/>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20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Five Stage Teaching Method &amp; Learning Styles</a:t>
            </a:r>
            <a:br>
              <a:rPr lang="en-CA" sz="26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4200" cap="none" dirty="0">
                <a:latin typeface="Calibri" panose="020F0502020204030204" pitchFamily="34" charset="0"/>
                <a:cs typeface="Calibri" panose="020F0502020204030204" pitchFamily="34" charset="0"/>
              </a:rPr>
              <a:t>Explanation—Demonstration—Application—EDC—Repetition</a:t>
            </a:r>
            <a:br>
              <a:rPr lang="en-CA" sz="4200" cap="none" dirty="0">
                <a:latin typeface="Calibri" panose="020F0502020204030204" pitchFamily="34" charset="0"/>
                <a:cs typeface="Calibri" panose="020F0502020204030204" pitchFamily="34" charset="0"/>
              </a:rPr>
            </a:br>
            <a:br>
              <a:rPr lang="en-CA" sz="3700" cap="none" dirty="0">
                <a:latin typeface="Calibri" panose="020F0502020204030204" pitchFamily="34" charset="0"/>
                <a:cs typeface="Calibri" panose="020F0502020204030204" pitchFamily="34" charset="0"/>
              </a:rPr>
            </a:br>
            <a:r>
              <a:rPr lang="en-CA" sz="3100" cap="none" dirty="0">
                <a:latin typeface="Calibri" panose="020F0502020204030204" pitchFamily="34" charset="0"/>
                <a:cs typeface="Calibri" panose="020F0502020204030204" pitchFamily="34" charset="0"/>
              </a:rPr>
              <a:t>Watch Your Language (Elephant &amp; Giraffe)</a:t>
            </a:r>
            <a:br>
              <a:rPr lang="en-CA" sz="3100" cap="none" dirty="0">
                <a:latin typeface="Calibri" panose="020F0502020204030204" pitchFamily="34" charset="0"/>
                <a:cs typeface="Calibri" panose="020F0502020204030204" pitchFamily="34" charset="0"/>
              </a:rPr>
            </a:br>
            <a:br>
              <a:rPr lang="en-CA" sz="3100" cap="none" dirty="0">
                <a:latin typeface="Calibri" panose="020F0502020204030204" pitchFamily="34" charset="0"/>
                <a:cs typeface="Calibri" panose="020F0502020204030204" pitchFamily="34" charset="0"/>
              </a:rPr>
            </a:br>
            <a:r>
              <a:rPr lang="en-CA" sz="3100" cap="none" dirty="0">
                <a:latin typeface="Calibri" panose="020F0502020204030204" pitchFamily="34" charset="0"/>
                <a:cs typeface="Calibri" panose="020F0502020204030204" pitchFamily="34" charset="0"/>
              </a:rPr>
              <a:t>The Greatest (Kenny Rogers)</a:t>
            </a:r>
          </a:p>
        </p:txBody>
      </p:sp>
      <p:pic>
        <p:nvPicPr>
          <p:cNvPr id="5" name="Picture 4">
            <a:extLst>
              <a:ext uri="{FF2B5EF4-FFF2-40B4-BE49-F238E27FC236}">
                <a16:creationId xmlns:a16="http://schemas.microsoft.com/office/drawing/2014/main" id="{2176BEE7-DDDD-414E-8C4C-18AB8EED11C6}"/>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606680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2160240"/>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21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ABCD Teaching Technique</a:t>
            </a:r>
            <a:br>
              <a:rPr lang="en-CA" sz="26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A = No Defense</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B = Guided Defense</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C = Live Breakdown Drills</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 = Live 5v5 (4v4 for U11)</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900" b="1" i="1" cap="none" dirty="0">
                <a:latin typeface="Calibri" panose="020F0502020204030204" pitchFamily="34" charset="0"/>
                <a:cs typeface="Calibri" panose="020F0502020204030204" pitchFamily="34" charset="0"/>
              </a:rPr>
              <a:t>Training Ugly!</a:t>
            </a:r>
          </a:p>
        </p:txBody>
      </p:sp>
      <p:pic>
        <p:nvPicPr>
          <p:cNvPr id="5" name="Picture 4">
            <a:extLst>
              <a:ext uri="{FF2B5EF4-FFF2-40B4-BE49-F238E27FC236}">
                <a16:creationId xmlns:a16="http://schemas.microsoft.com/office/drawing/2014/main" id="{0632931E-1FB8-2349-9D00-9DF3ACD5825C}"/>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437334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5472608"/>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Page 22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ABCD Debrief Technique</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Arguably the most important technique to teach </a:t>
            </a:r>
            <a:r>
              <a:rPr lang="en-CA" sz="2000" b="1" i="1" cap="none" dirty="0">
                <a:latin typeface="Calibri" panose="020F0502020204030204" pitchFamily="34" charset="0"/>
                <a:cs typeface="Calibri" panose="020F0502020204030204" pitchFamily="34" charset="0"/>
              </a:rPr>
              <a:t>Decision-making</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A = Agree</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B = Build</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C = Challenge</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 = Deeper</a:t>
            </a:r>
          </a:p>
        </p:txBody>
      </p:sp>
      <p:pic>
        <p:nvPicPr>
          <p:cNvPr id="5" name="Picture 4">
            <a:extLst>
              <a:ext uri="{FF2B5EF4-FFF2-40B4-BE49-F238E27FC236}">
                <a16:creationId xmlns:a16="http://schemas.microsoft.com/office/drawing/2014/main" id="{67DF882D-3717-0E4F-B644-5AB4C978FDEB}"/>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476438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2160240"/>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23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Measuring Drills</a:t>
            </a:r>
            <a:br>
              <a:rPr lang="en-CA" sz="26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18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Measuring Drills will Produce Greater Results</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Rebounding Example</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Lay-up Example</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Share your Favourite Drills that can be </a:t>
            </a:r>
            <a:r>
              <a:rPr lang="en-CA" sz="2700" b="1" i="1" cap="none" dirty="0">
                <a:latin typeface="Calibri" panose="020F0502020204030204" pitchFamily="34" charset="0"/>
                <a:cs typeface="Calibri" panose="020F0502020204030204" pitchFamily="34" charset="0"/>
              </a:rPr>
              <a:t>Measured</a:t>
            </a:r>
            <a:r>
              <a:rPr lang="en-CA" sz="2700" cap="none" dirty="0">
                <a:latin typeface="Calibri" panose="020F0502020204030204" pitchFamily="34" charset="0"/>
                <a:cs typeface="Calibri" panose="020F0502020204030204" pitchFamily="34" charset="0"/>
              </a:rPr>
              <a:t>…</a:t>
            </a:r>
            <a:endParaRPr lang="en-CA" sz="2700" b="1" i="1" cap="non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5039AF7-552E-F448-90DB-063AF8B411AC}"/>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654756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728192"/>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24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ROB Shot—BRAD Shot—</a:t>
            </a:r>
            <a:r>
              <a:rPr lang="en-CA" sz="2900" cap="none" dirty="0" err="1">
                <a:latin typeface="Calibri" panose="020F0502020204030204" pitchFamily="34" charset="0"/>
                <a:cs typeface="Calibri" panose="020F0502020204030204" pitchFamily="34" charset="0"/>
              </a:rPr>
              <a:t>REP’ing</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endParaRPr lang="en-CA" sz="2200" cap="none"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12F781E-8C06-9C4B-BCE6-D5DBE0FBFAE7}"/>
              </a:ext>
            </a:extLst>
          </p:cNvPr>
          <p:cNvSpPr txBox="1"/>
          <p:nvPr/>
        </p:nvSpPr>
        <p:spPr>
          <a:xfrm>
            <a:off x="2555776" y="2060848"/>
            <a:ext cx="3456384" cy="3970318"/>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ROB		</a:t>
            </a:r>
            <a:r>
              <a:rPr lang="en-US" sz="2000" dirty="0">
                <a:latin typeface="Calibri" panose="020F0502020204030204" pitchFamily="34" charset="0"/>
                <a:cs typeface="Calibri" panose="020F0502020204030204" pitchFamily="34" charset="0"/>
              </a:rPr>
              <a:t>Range</a:t>
            </a:r>
          </a:p>
          <a:p>
            <a:r>
              <a:rPr lang="en-US" sz="2000" dirty="0">
                <a:latin typeface="Calibri" panose="020F0502020204030204" pitchFamily="34" charset="0"/>
                <a:cs typeface="Calibri" panose="020F0502020204030204" pitchFamily="34" charset="0"/>
              </a:rPr>
              <a:t>		Open</a:t>
            </a:r>
          </a:p>
          <a:p>
            <a:r>
              <a:rPr lang="en-US" sz="2000" dirty="0">
                <a:latin typeface="Calibri" panose="020F0502020204030204" pitchFamily="34" charset="0"/>
                <a:cs typeface="Calibri" panose="020F0502020204030204" pitchFamily="34" charset="0"/>
              </a:rPr>
              <a:t>		Balanced</a:t>
            </a:r>
          </a:p>
          <a:p>
            <a:endParaRPr lang="en-US" sz="20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BRAD		</a:t>
            </a:r>
            <a:r>
              <a:rPr lang="en-US" sz="2000" dirty="0">
                <a:latin typeface="Calibri" panose="020F0502020204030204" pitchFamily="34" charset="0"/>
                <a:cs typeface="Calibri" panose="020F0502020204030204" pitchFamily="34" charset="0"/>
              </a:rPr>
              <a:t>Back</a:t>
            </a:r>
          </a:p>
          <a:p>
            <a:r>
              <a:rPr lang="en-US" sz="2000" dirty="0">
                <a:latin typeface="Calibri" panose="020F0502020204030204" pitchFamily="34" charset="0"/>
                <a:cs typeface="Calibri" panose="020F0502020204030204" pitchFamily="34" charset="0"/>
              </a:rPr>
              <a:t>		Rim</a:t>
            </a:r>
          </a:p>
          <a:p>
            <a:r>
              <a:rPr lang="en-US" sz="2000" dirty="0">
                <a:latin typeface="Calibri" panose="020F0502020204030204" pitchFamily="34" charset="0"/>
                <a:cs typeface="Calibri" panose="020F0502020204030204" pitchFamily="34" charset="0"/>
              </a:rPr>
              <a:t>		And</a:t>
            </a:r>
          </a:p>
          <a:p>
            <a:r>
              <a:rPr lang="en-US" sz="2000" dirty="0">
                <a:latin typeface="Calibri" panose="020F0502020204030204" pitchFamily="34" charset="0"/>
                <a:cs typeface="Calibri" panose="020F0502020204030204" pitchFamily="34" charset="0"/>
              </a:rPr>
              <a:t>		Down</a:t>
            </a:r>
          </a:p>
          <a:p>
            <a:endParaRPr lang="en-US" sz="20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REP’ing</a:t>
            </a:r>
            <a:r>
              <a:rPr lang="en-US" sz="24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Reminders</a:t>
            </a:r>
          </a:p>
          <a:p>
            <a:r>
              <a:rPr lang="en-US" sz="2000" dirty="0">
                <a:latin typeface="Calibri" panose="020F0502020204030204" pitchFamily="34" charset="0"/>
                <a:cs typeface="Calibri" panose="020F0502020204030204" pitchFamily="34" charset="0"/>
              </a:rPr>
              <a:t>		Encouraging</a:t>
            </a:r>
          </a:p>
          <a:p>
            <a:r>
              <a:rPr lang="en-US" sz="2000" dirty="0">
                <a:latin typeface="Calibri" panose="020F0502020204030204" pitchFamily="34" charset="0"/>
                <a:cs typeface="Calibri" panose="020F0502020204030204" pitchFamily="34" charset="0"/>
              </a:rPr>
              <a:t>		Praise</a:t>
            </a:r>
          </a:p>
        </p:txBody>
      </p:sp>
      <p:pic>
        <p:nvPicPr>
          <p:cNvPr id="6" name="Picture 5">
            <a:extLst>
              <a:ext uri="{FF2B5EF4-FFF2-40B4-BE49-F238E27FC236}">
                <a16:creationId xmlns:a16="http://schemas.microsoft.com/office/drawing/2014/main" id="{91EBBF52-6770-214E-B568-1EB31CDD777B}"/>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95078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AFBF9B0-7A50-574C-8445-65E7BE2E80D0}"/>
              </a:ext>
            </a:extLst>
          </p:cNvPr>
          <p:cNvSpPr/>
          <p:nvPr/>
        </p:nvSpPr>
        <p:spPr>
          <a:xfrm>
            <a:off x="683568" y="404664"/>
            <a:ext cx="7992888" cy="5216813"/>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endParaRPr lang="en-US" sz="2000" dirty="0">
              <a:latin typeface="Calibri" panose="020F0502020204030204" pitchFamily="34" charset="0"/>
              <a:cs typeface="Calibri" panose="020F0502020204030204" pitchFamily="34" charset="0"/>
            </a:endParaRPr>
          </a:p>
          <a:p>
            <a:pPr algn="ctr"/>
            <a:r>
              <a:rPr lang="en-US" sz="2600" dirty="0">
                <a:latin typeface="Calibri" panose="020F0502020204030204" pitchFamily="34" charset="0"/>
                <a:cs typeface="Calibri" panose="020F0502020204030204" pitchFamily="34" charset="0"/>
              </a:rPr>
              <a:t> is designed to</a:t>
            </a:r>
            <a:endParaRPr lang="en-CA" sz="2600"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  </a:t>
            </a:r>
          </a:p>
          <a:p>
            <a:pPr algn="ctr"/>
            <a:endParaRPr lang="en-CA"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Promote </a:t>
            </a:r>
            <a:r>
              <a:rPr lang="en-US" sz="2000" b="1" i="1" dirty="0">
                <a:latin typeface="Calibri" panose="020F0502020204030204" pitchFamily="34" charset="0"/>
                <a:cs typeface="Calibri" panose="020F0502020204030204" pitchFamily="34" charset="0"/>
              </a:rPr>
              <a:t>Style of Play</a:t>
            </a:r>
            <a:r>
              <a:rPr lang="en-US" sz="2000" dirty="0">
                <a:latin typeface="Calibri" panose="020F0502020204030204" pitchFamily="34" charset="0"/>
                <a:cs typeface="Calibri" panose="020F0502020204030204" pitchFamily="34" charset="0"/>
              </a:rPr>
              <a:t> with an emphasis on </a:t>
            </a:r>
            <a:r>
              <a:rPr lang="en-US" sz="2000" b="1" i="1" dirty="0">
                <a:latin typeface="Calibri" panose="020F0502020204030204" pitchFamily="34" charset="0"/>
                <a:cs typeface="Calibri" panose="020F0502020204030204" pitchFamily="34" charset="0"/>
              </a:rPr>
              <a:t>Actions</a:t>
            </a:r>
            <a:r>
              <a:rPr lang="en-US" sz="2000" dirty="0">
                <a:latin typeface="Calibri" panose="020F0502020204030204" pitchFamily="34" charset="0"/>
                <a:cs typeface="Calibri" panose="020F0502020204030204" pitchFamily="34" charset="0"/>
              </a:rPr>
              <a:t> &amp; </a:t>
            </a:r>
            <a:r>
              <a:rPr lang="en-US" sz="2000" b="1" i="1" dirty="0">
                <a:latin typeface="Calibri" panose="020F0502020204030204" pitchFamily="34" charset="0"/>
                <a:cs typeface="Calibri" panose="020F0502020204030204" pitchFamily="34" charset="0"/>
              </a:rPr>
              <a:t>Concepts</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 </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 </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Promote </a:t>
            </a:r>
            <a:r>
              <a:rPr lang="en-US" sz="2000" b="1" i="1" dirty="0">
                <a:latin typeface="Calibri" panose="020F0502020204030204" pitchFamily="34" charset="0"/>
                <a:cs typeface="Calibri" panose="020F0502020204030204" pitchFamily="34" charset="0"/>
              </a:rPr>
              <a:t>Best Practices</a:t>
            </a:r>
            <a:r>
              <a:rPr lang="en-US" sz="2000" dirty="0">
                <a:latin typeface="Calibri" panose="020F0502020204030204" pitchFamily="34" charset="0"/>
                <a:cs typeface="Calibri" panose="020F0502020204030204" pitchFamily="34" charset="0"/>
              </a:rPr>
              <a:t> &amp; leading </a:t>
            </a:r>
            <a:r>
              <a:rPr lang="en-US" sz="2000" b="1" i="1" dirty="0">
                <a:latin typeface="Calibri" panose="020F0502020204030204" pitchFamily="34" charset="0"/>
                <a:cs typeface="Calibri" panose="020F0502020204030204" pitchFamily="34" charset="0"/>
              </a:rPr>
              <a:t>Coaching Methods</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 </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 </a:t>
            </a:r>
            <a:endParaRPr lang="en-CA"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Promote a </a:t>
            </a:r>
            <a:r>
              <a:rPr lang="en-US" sz="2000" b="1" i="1" dirty="0">
                <a:latin typeface="Calibri" panose="020F0502020204030204" pitchFamily="34" charset="0"/>
                <a:cs typeface="Calibri" panose="020F0502020204030204" pitchFamily="34" charset="0"/>
              </a:rPr>
              <a:t>Decision-Making Model</a:t>
            </a:r>
            <a:r>
              <a:rPr lang="en-US" sz="2000" dirty="0">
                <a:latin typeface="Calibri" panose="020F0502020204030204" pitchFamily="34" charset="0"/>
                <a:cs typeface="Calibri" panose="020F0502020204030204" pitchFamily="34" charset="0"/>
              </a:rPr>
              <a:t> for players</a:t>
            </a:r>
            <a:r>
              <a:rPr lang="en-CA" sz="2000" dirty="0">
                <a:latin typeface="Calibri" panose="020F0502020204030204" pitchFamily="34" charset="0"/>
                <a:cs typeface="Calibri" panose="020F0502020204030204" pitchFamily="34" charset="0"/>
              </a:rPr>
              <a:t> </a:t>
            </a:r>
          </a:p>
          <a:p>
            <a:pPr algn="ctr"/>
            <a:endParaRPr lang="en-CA" sz="2000" dirty="0">
              <a:latin typeface="Calibri" panose="020F0502020204030204" pitchFamily="34" charset="0"/>
              <a:cs typeface="Calibri" panose="020F0502020204030204" pitchFamily="34" charset="0"/>
            </a:endParaRPr>
          </a:p>
          <a:p>
            <a:pPr algn="ctr"/>
            <a:endParaRPr lang="en-CA" sz="2000" dirty="0">
              <a:latin typeface="Calibri" panose="020F0502020204030204" pitchFamily="34" charset="0"/>
              <a:cs typeface="Calibri" panose="020F0502020204030204" pitchFamily="34" charset="0"/>
            </a:endParaRPr>
          </a:p>
          <a:p>
            <a:pPr algn="ctr"/>
            <a:r>
              <a:rPr lang="en-CA" sz="2000" b="1" dirty="0">
                <a:latin typeface="Calibri" panose="020F0502020204030204" pitchFamily="34" charset="0"/>
                <a:cs typeface="Calibri" panose="020F0502020204030204" pitchFamily="34" charset="0"/>
              </a:rPr>
              <a:t>Defensive Considerations </a:t>
            </a:r>
            <a:r>
              <a:rPr lang="en-CA" sz="2000" dirty="0">
                <a:latin typeface="Calibri" panose="020F0502020204030204" pitchFamily="34" charset="0"/>
                <a:cs typeface="Calibri" panose="020F0502020204030204" pitchFamily="34" charset="0"/>
              </a:rPr>
              <a:t>(Paris 2024)</a:t>
            </a:r>
            <a:endParaRPr lang="en-US" sz="20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C71CD6D-C681-CC4C-A76F-3CB07F0F4F50}"/>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869537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5771172"/>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Page 25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Scoring the Ball</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Canada’s SWNT Top 4 Scoring Priorities</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1. Attack the Rim</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2. 3 Point Shots </a:t>
            </a:r>
            <a:r>
              <a:rPr lang="en-CA" sz="1400" cap="none" dirty="0">
                <a:latin typeface="Calibri" panose="020F0502020204030204" pitchFamily="34" charset="0"/>
                <a:cs typeface="Calibri" panose="020F0502020204030204" pitchFamily="34" charset="0"/>
              </a:rPr>
              <a:t>(long-range shots)</a:t>
            </a:r>
            <a:br>
              <a:rPr lang="en-CA" sz="14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3. Free Throws</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4. Mid-range Shots</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1600" b="1" i="1" cap="none" dirty="0">
                <a:latin typeface="Calibri" panose="020F0502020204030204" pitchFamily="34" charset="0"/>
                <a:cs typeface="Calibri" panose="020F0502020204030204" pitchFamily="34" charset="0"/>
              </a:rPr>
              <a:t>Coach Activity</a:t>
            </a:r>
            <a:r>
              <a:rPr lang="en-CA" sz="1600" cap="none" dirty="0">
                <a:latin typeface="Calibri" panose="020F0502020204030204" pitchFamily="34" charset="0"/>
                <a:cs typeface="Calibri" panose="020F0502020204030204" pitchFamily="34" charset="0"/>
              </a:rPr>
              <a:t>—what drills do you do to support these Top 4 Priorities?</a:t>
            </a:r>
            <a:endParaRPr lang="en-CA" sz="2200" cap="non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5763EDA-B88D-3C4B-934D-7185776138A7}"/>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105005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5771172"/>
          </a:xfrm>
        </p:spPr>
        <p:txBody>
          <a:bodyPr>
            <a:normAutofit fontScale="90000"/>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25 in Essentials Manual</a:t>
            </a:r>
            <a:br>
              <a:rPr lang="en-CA" sz="2700" i="1" cap="none" dirty="0">
                <a:latin typeface="Calibri" panose="020F0502020204030204" pitchFamily="34" charset="0"/>
                <a:cs typeface="Calibri" panose="020F0502020204030204" pitchFamily="34" charset="0"/>
              </a:rPr>
            </a:br>
            <a:br>
              <a:rPr lang="en-CA" sz="24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Scoring the Ball</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Canada’s SWNT Top 6 Scoring Priorities</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1. Attack the Rim</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2. Attack the Paint</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3. Free Throws</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4. 3 Point Shot from the Corner</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5. 3 Point Shot from the Top</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6. Mid-range Shots</a:t>
            </a:r>
          </a:p>
        </p:txBody>
      </p:sp>
      <p:pic>
        <p:nvPicPr>
          <p:cNvPr id="5" name="Picture 4">
            <a:extLst>
              <a:ext uri="{FF2B5EF4-FFF2-40B4-BE49-F238E27FC236}">
                <a16:creationId xmlns:a16="http://schemas.microsoft.com/office/drawing/2014/main" id="{75763EDA-B88D-3C4B-934D-7185776138A7}"/>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881878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5184576"/>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Page 26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Explode—Explore—Execute</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3300" cap="none" dirty="0">
                <a:latin typeface="Calibri" panose="020F0502020204030204" pitchFamily="34" charset="0"/>
                <a:cs typeface="Calibri" panose="020F0502020204030204" pitchFamily="34" charset="0"/>
              </a:rPr>
              <a:t>The Foundation of Team Development</a:t>
            </a:r>
            <a:br>
              <a:rPr lang="en-CA" sz="3300" cap="none" dirty="0">
                <a:latin typeface="Calibri" panose="020F0502020204030204" pitchFamily="34" charset="0"/>
                <a:cs typeface="Calibri" panose="020F0502020204030204" pitchFamily="34" charset="0"/>
              </a:rPr>
            </a:br>
            <a:br>
              <a:rPr lang="en-CA" sz="33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400" i="1" u="sng" cap="none" dirty="0">
                <a:latin typeface="Calibri" panose="020F0502020204030204" pitchFamily="34" charset="0"/>
                <a:cs typeface="Calibri" panose="020F0502020204030204" pitchFamily="34" charset="0"/>
              </a:rPr>
              <a:t>See Resources on CMBA Website (E3)</a:t>
            </a:r>
          </a:p>
        </p:txBody>
      </p:sp>
      <p:pic>
        <p:nvPicPr>
          <p:cNvPr id="5" name="Picture 4">
            <a:extLst>
              <a:ext uri="{FF2B5EF4-FFF2-40B4-BE49-F238E27FC236}">
                <a16:creationId xmlns:a16="http://schemas.microsoft.com/office/drawing/2014/main" id="{F9AE149A-E16C-B841-854B-C86CCC644E95}"/>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110647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5184576"/>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Page 27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Global Player Development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Trend for Player Development</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How would you coach a delayed player?</a:t>
            </a:r>
            <a:br>
              <a:rPr lang="en-CA" sz="2000" cap="none" dirty="0">
                <a:latin typeface="Calibri" panose="020F0502020204030204" pitchFamily="34" charset="0"/>
                <a:cs typeface="Calibri" panose="020F0502020204030204" pitchFamily="34" charset="0"/>
              </a:rPr>
            </a:br>
            <a:br>
              <a:rPr lang="en-CA" sz="20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What drills do you do to support/hinder Global Player development?</a:t>
            </a:r>
            <a:br>
              <a:rPr lang="en-CA" sz="2000" cap="none" dirty="0">
                <a:latin typeface="Calibri" panose="020F0502020204030204" pitchFamily="34" charset="0"/>
                <a:cs typeface="Calibri" panose="020F0502020204030204" pitchFamily="34" charset="0"/>
              </a:rPr>
            </a:br>
            <a:br>
              <a:rPr lang="en-CA" sz="20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Share your favourite Global Player development drill…</a:t>
            </a:r>
            <a:br>
              <a:rPr lang="en-CA" sz="20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000" cap="none" dirty="0">
                <a:latin typeface="Calibri" panose="020F0502020204030204" pitchFamily="34" charset="0"/>
                <a:cs typeface="Calibri" panose="020F0502020204030204" pitchFamily="34" charset="0"/>
              </a:rPr>
              <a:t>Nikola </a:t>
            </a:r>
            <a:r>
              <a:rPr lang="en-CA" sz="2000" cap="none" dirty="0" err="1">
                <a:latin typeface="Calibri" panose="020F0502020204030204" pitchFamily="34" charset="0"/>
                <a:cs typeface="Calibri" panose="020F0502020204030204" pitchFamily="34" charset="0"/>
              </a:rPr>
              <a:t>Jokić</a:t>
            </a:r>
            <a:r>
              <a:rPr lang="en-CA" sz="2000" cap="none" dirty="0">
                <a:latin typeface="Calibri" panose="020F0502020204030204" pitchFamily="34" charset="0"/>
                <a:cs typeface="Calibri" panose="020F0502020204030204" pitchFamily="34" charset="0"/>
              </a:rPr>
              <a:t> Article</a:t>
            </a:r>
            <a:br>
              <a:rPr lang="en-CA" sz="20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Page 28-33 in Essentials Manual</a:t>
            </a:r>
          </a:p>
        </p:txBody>
      </p:sp>
      <p:pic>
        <p:nvPicPr>
          <p:cNvPr id="5" name="Picture 4">
            <a:extLst>
              <a:ext uri="{FF2B5EF4-FFF2-40B4-BE49-F238E27FC236}">
                <a16:creationId xmlns:a16="http://schemas.microsoft.com/office/drawing/2014/main" id="{034448FF-9340-114D-A4B5-6D27B80C9817}"/>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187649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Page 34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Gold Medal Model </a:t>
            </a:r>
            <a:r>
              <a:rPr lang="en-CA" sz="2200" cap="none" dirty="0">
                <a:latin typeface="Calibri" panose="020F0502020204030204" pitchFamily="34" charset="0"/>
                <a:cs typeface="Calibri" panose="020F0502020204030204" pitchFamily="34" charset="0"/>
              </a:rPr>
              <a:t>(Profile)</a:t>
            </a:r>
          </a:p>
        </p:txBody>
      </p:sp>
      <p:pic>
        <p:nvPicPr>
          <p:cNvPr id="5" name="Picture 4">
            <a:extLst>
              <a:ext uri="{FF2B5EF4-FFF2-40B4-BE49-F238E27FC236}">
                <a16:creationId xmlns:a16="http://schemas.microsoft.com/office/drawing/2014/main" id="{C4B8BA1C-690D-1649-BC21-305A06F8F7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84639" y="1916832"/>
            <a:ext cx="5876065" cy="4120172"/>
          </a:xfrm>
          <a:prstGeom prst="rect">
            <a:avLst/>
          </a:prstGeom>
          <a:noFill/>
          <a:ln>
            <a:noFill/>
          </a:ln>
          <a:extLst/>
        </p:spPr>
      </p:pic>
      <p:pic>
        <p:nvPicPr>
          <p:cNvPr id="6" name="Picture 5">
            <a:extLst>
              <a:ext uri="{FF2B5EF4-FFF2-40B4-BE49-F238E27FC236}">
                <a16:creationId xmlns:a16="http://schemas.microsoft.com/office/drawing/2014/main" id="{FCB48620-0011-9348-83EA-3528377C33DB}"/>
              </a:ext>
            </a:extLst>
          </p:cNvPr>
          <p:cNvPicPr>
            <a:picLocks noChangeAspect="1"/>
          </p:cNvPicPr>
          <p:nvPr/>
        </p:nvPicPr>
        <p:blipFill>
          <a:blip r:embed="rId4"/>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517826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5184576"/>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Page 35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Style of Play Summary &amp; Outline</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Where it all began</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Why it is important</a:t>
            </a: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2200" cap="none" dirty="0">
                <a:latin typeface="Calibri" panose="020F0502020204030204" pitchFamily="34" charset="0"/>
                <a:cs typeface="Calibri" panose="020F0502020204030204" pitchFamily="34" charset="0"/>
              </a:rPr>
              <a:t>How to establish a Style of Play</a:t>
            </a:r>
          </a:p>
        </p:txBody>
      </p:sp>
      <p:pic>
        <p:nvPicPr>
          <p:cNvPr id="5" name="Picture 4">
            <a:extLst>
              <a:ext uri="{FF2B5EF4-FFF2-40B4-BE49-F238E27FC236}">
                <a16:creationId xmlns:a16="http://schemas.microsoft.com/office/drawing/2014/main" id="{1194EFD3-E826-B44B-960D-7A86A049F6F0}"/>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733900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5184576"/>
          </a:xfrm>
        </p:spPr>
        <p:txBody>
          <a:bodyPr>
            <a:normAutofit/>
          </a:bodyPr>
          <a:lstStyle/>
          <a:p>
            <a:pPr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600" i="1" cap="none" dirty="0">
                <a:latin typeface="Calibri" panose="020F0502020204030204" pitchFamily="34" charset="0"/>
                <a:cs typeface="Calibri" panose="020F0502020204030204" pitchFamily="34" charset="0"/>
              </a:rPr>
              <a:t>Page 36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Style of Play Summary &amp; Outline</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4400" cap="none" dirty="0">
                <a:latin typeface="Calibri" panose="020F0502020204030204" pitchFamily="34" charset="0"/>
                <a:cs typeface="Calibri" panose="020F0502020204030204" pitchFamily="34" charset="0"/>
              </a:rPr>
              <a:t>Outline for </a:t>
            </a:r>
            <a:br>
              <a:rPr lang="en-CA" sz="4400" cap="none" dirty="0">
                <a:latin typeface="Calibri" panose="020F0502020204030204" pitchFamily="34" charset="0"/>
                <a:cs typeface="Calibri" panose="020F0502020204030204" pitchFamily="34" charset="0"/>
              </a:rPr>
            </a:br>
            <a:br>
              <a:rPr lang="en-CA" sz="4400" cap="none" dirty="0">
                <a:latin typeface="Calibri" panose="020F0502020204030204" pitchFamily="34" charset="0"/>
                <a:cs typeface="Calibri" panose="020F0502020204030204" pitchFamily="34" charset="0"/>
              </a:rPr>
            </a:br>
            <a:r>
              <a:rPr lang="en-CA" sz="4400" cap="none" dirty="0">
                <a:latin typeface="Calibri" panose="020F0502020204030204" pitchFamily="34" charset="0"/>
                <a:cs typeface="Calibri" panose="020F0502020204030204" pitchFamily="34" charset="0"/>
              </a:rPr>
              <a:t>Sequencing Style of Play</a:t>
            </a:r>
          </a:p>
        </p:txBody>
      </p:sp>
      <p:pic>
        <p:nvPicPr>
          <p:cNvPr id="5" name="Picture 4">
            <a:extLst>
              <a:ext uri="{FF2B5EF4-FFF2-40B4-BE49-F238E27FC236}">
                <a16:creationId xmlns:a16="http://schemas.microsoft.com/office/drawing/2014/main" id="{1194EFD3-E826-B44B-960D-7A86A049F6F0}"/>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706371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37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Read &amp; React Basketball—</a:t>
            </a:r>
            <a:r>
              <a:rPr lang="en-CA" sz="1800" i="1" cap="none" dirty="0">
                <a:latin typeface="Calibri" panose="020F0502020204030204" pitchFamily="34" charset="0"/>
                <a:cs typeface="Calibri" panose="020F0502020204030204" pitchFamily="34" charset="0"/>
              </a:rPr>
              <a:t>Rick </a:t>
            </a:r>
            <a:r>
              <a:rPr lang="en-CA" sz="1800" i="1" cap="none" dirty="0" err="1">
                <a:latin typeface="Calibri" panose="020F0502020204030204" pitchFamily="34" charset="0"/>
                <a:cs typeface="Calibri" panose="020F0502020204030204" pitchFamily="34" charset="0"/>
              </a:rPr>
              <a:t>Torbett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700" cap="none" dirty="0">
                <a:latin typeface="Calibri" panose="020F0502020204030204" pitchFamily="34" charset="0"/>
                <a:cs typeface="Calibri" panose="020F0502020204030204" pitchFamily="34" charset="0"/>
              </a:rPr>
              <a:t>Read &amp; React—9 Layers for Youth Basketball</a:t>
            </a:r>
          </a:p>
        </p:txBody>
      </p:sp>
      <p:pic>
        <p:nvPicPr>
          <p:cNvPr id="5" name="Picture 2" descr="https://sites.google.com/site/larrygriff13/_/rsrc/1468737644366/home/coach-s-handbook/offensedefenseetc/read-and-react/read-and-react-youth-blueprint/Youth%20Blueprint.jpg?height=277&amp;width=400">
            <a:extLst>
              <a:ext uri="{FF2B5EF4-FFF2-40B4-BE49-F238E27FC236}">
                <a16:creationId xmlns:a16="http://schemas.microsoft.com/office/drawing/2014/main" id="{2DF8F3B4-0360-DB4E-B124-E0D892D71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620" y="2778609"/>
            <a:ext cx="4266636" cy="2954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9C2467-EEAF-594A-843B-81B6EF31B869}"/>
              </a:ext>
            </a:extLst>
          </p:cNvPr>
          <p:cNvPicPr>
            <a:picLocks noChangeAspect="1"/>
          </p:cNvPicPr>
          <p:nvPr/>
        </p:nvPicPr>
        <p:blipFill>
          <a:blip r:embed="rId4"/>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327634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Read &amp; React Actions</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Read &amp; React Basketball—</a:t>
            </a:r>
            <a:r>
              <a:rPr lang="en-CA" sz="1800" i="1" cap="none" dirty="0">
                <a:latin typeface="Calibri" panose="020F0502020204030204" pitchFamily="34" charset="0"/>
                <a:cs typeface="Calibri" panose="020F0502020204030204" pitchFamily="34" charset="0"/>
              </a:rPr>
              <a:t>Rick </a:t>
            </a:r>
            <a:r>
              <a:rPr lang="en-CA" sz="1800" i="1" cap="none" dirty="0" err="1">
                <a:latin typeface="Calibri" panose="020F0502020204030204" pitchFamily="34" charset="0"/>
                <a:cs typeface="Calibri" panose="020F0502020204030204" pitchFamily="34" charset="0"/>
              </a:rPr>
              <a:t>Torbett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Single Gap Actions</a:t>
            </a: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Pass &amp; Cut, Pass &amp; Slip, Pass &amp; Pick</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Pass &amp; Get</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Dribble-At Backdoor</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Dribble-At Post-up</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Dribble-At Laker Cut</a:t>
            </a: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Dribble-At Draft Drive or COD Move</a:t>
            </a:r>
          </a:p>
        </p:txBody>
      </p:sp>
      <p:pic>
        <p:nvPicPr>
          <p:cNvPr id="5" name="Picture 4">
            <a:extLst>
              <a:ext uri="{FF2B5EF4-FFF2-40B4-BE49-F238E27FC236}">
                <a16:creationId xmlns:a16="http://schemas.microsoft.com/office/drawing/2014/main" id="{9AA7151E-8AD6-5D49-9C6B-F693A579384F}"/>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182405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Read &amp; React Actions</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Read &amp; React Basketball—</a:t>
            </a:r>
            <a:r>
              <a:rPr lang="en-CA" sz="1800" i="1" cap="none" dirty="0">
                <a:latin typeface="Calibri" panose="020F0502020204030204" pitchFamily="34" charset="0"/>
                <a:cs typeface="Calibri" panose="020F0502020204030204" pitchFamily="34" charset="0"/>
              </a:rPr>
              <a:t>Rick </a:t>
            </a:r>
            <a:r>
              <a:rPr lang="en-CA" sz="1800" i="1" cap="none" dirty="0" err="1">
                <a:latin typeface="Calibri" panose="020F0502020204030204" pitchFamily="34" charset="0"/>
                <a:cs typeface="Calibri" panose="020F0502020204030204" pitchFamily="34" charset="0"/>
              </a:rPr>
              <a:t>Torbett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Double Gap Actions</a:t>
            </a: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Attack the Double Gap—Attack the Rim/Paint</a:t>
            </a: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Dribble-At DHO </a:t>
            </a:r>
            <a:r>
              <a:rPr lang="en-CA" sz="1800" cap="none" dirty="0">
                <a:latin typeface="Calibri" panose="020F0502020204030204" pitchFamily="34" charset="0"/>
                <a:cs typeface="Calibri" panose="020F0502020204030204" pitchFamily="34" charset="0"/>
              </a:rPr>
              <a:t>(Dribble Hand-off)</a:t>
            </a:r>
            <a:br>
              <a:rPr lang="en-CA" sz="18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Dribble-At Slip</a:t>
            </a:r>
          </a:p>
        </p:txBody>
      </p:sp>
      <p:pic>
        <p:nvPicPr>
          <p:cNvPr id="5" name="Picture 4">
            <a:extLst>
              <a:ext uri="{FF2B5EF4-FFF2-40B4-BE49-F238E27FC236}">
                <a16:creationId xmlns:a16="http://schemas.microsoft.com/office/drawing/2014/main" id="{6F26A8EC-9976-3744-8C57-91CD2675E00C}"/>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1252162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2" name="Rectangle 1">
            <a:extLst>
              <a:ext uri="{FF2B5EF4-FFF2-40B4-BE49-F238E27FC236}">
                <a16:creationId xmlns:a16="http://schemas.microsoft.com/office/drawing/2014/main" id="{4AFBF9B0-7A50-574C-8445-65E7BE2E80D0}"/>
              </a:ext>
            </a:extLst>
          </p:cNvPr>
          <p:cNvSpPr/>
          <p:nvPr/>
        </p:nvSpPr>
        <p:spPr>
          <a:xfrm>
            <a:off x="683568" y="404664"/>
            <a:ext cx="7992888" cy="3801041"/>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endParaRPr lang="en-US" sz="2000" dirty="0">
              <a:latin typeface="Calibri" panose="020F0502020204030204" pitchFamily="34" charset="0"/>
              <a:cs typeface="Calibri" panose="020F0502020204030204" pitchFamily="34" charset="0"/>
            </a:endParaRPr>
          </a:p>
          <a:p>
            <a:pPr algn="ctr"/>
            <a:r>
              <a:rPr lang="en-US" sz="2600" dirty="0">
                <a:latin typeface="Calibri" panose="020F0502020204030204" pitchFamily="34" charset="0"/>
                <a:cs typeface="Calibri" panose="020F0502020204030204" pitchFamily="34" charset="0"/>
              </a:rPr>
              <a:t> is designed to teach players:</a:t>
            </a:r>
            <a:endParaRPr lang="en-CA" sz="2600"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  </a:t>
            </a:r>
          </a:p>
          <a:p>
            <a:pPr algn="ctr"/>
            <a:endParaRPr lang="en-CA" sz="2000" dirty="0">
              <a:latin typeface="Calibri" panose="020F0502020204030204" pitchFamily="34" charset="0"/>
              <a:cs typeface="Calibri" panose="020F0502020204030204" pitchFamily="34" charset="0"/>
            </a:endParaRPr>
          </a:p>
          <a:p>
            <a:pPr algn="ctr"/>
            <a:endParaRPr lang="en-CA" sz="2000" dirty="0">
              <a:latin typeface="Calibri" panose="020F0502020204030204" pitchFamily="34" charset="0"/>
              <a:cs typeface="Calibri" panose="020F0502020204030204" pitchFamily="34" charset="0"/>
            </a:endParaRPr>
          </a:p>
          <a:p>
            <a:pPr algn="ctr"/>
            <a:endParaRPr lang="en-CA" sz="2000" dirty="0">
              <a:latin typeface="Calibri" panose="020F0502020204030204" pitchFamily="34" charset="0"/>
              <a:cs typeface="Calibri" panose="020F0502020204030204" pitchFamily="34" charset="0"/>
            </a:endParaRPr>
          </a:p>
          <a:p>
            <a:pPr algn="ctr"/>
            <a:r>
              <a:rPr lang="en-CA" sz="6600" dirty="0">
                <a:latin typeface="Calibri" panose="020F0502020204030204" pitchFamily="34" charset="0"/>
                <a:cs typeface="Calibri" panose="020F0502020204030204" pitchFamily="34" charset="0"/>
              </a:rPr>
              <a:t>How to Play!</a:t>
            </a:r>
            <a:endParaRPr lang="en-US" sz="6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C71CD6D-C681-CC4C-A76F-3CB07F0F4F50}"/>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466360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Read &amp; React Basketball—</a:t>
            </a:r>
            <a:r>
              <a:rPr lang="en-CA" sz="1800" i="1" cap="none" dirty="0">
                <a:latin typeface="Calibri" panose="020F0502020204030204" pitchFamily="34" charset="0"/>
                <a:cs typeface="Calibri" panose="020F0502020204030204" pitchFamily="34" charset="0"/>
              </a:rPr>
              <a:t>Rick </a:t>
            </a:r>
            <a:r>
              <a:rPr lang="en-CA" sz="1800" i="1" cap="none" dirty="0" err="1">
                <a:latin typeface="Calibri" panose="020F0502020204030204" pitchFamily="34" charset="0"/>
                <a:cs typeface="Calibri" panose="020F0502020204030204" pitchFamily="34" charset="0"/>
              </a:rPr>
              <a:t>Torbett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4900" cap="none" dirty="0">
                <a:latin typeface="Calibri" panose="020F0502020204030204" pitchFamily="34" charset="0"/>
                <a:cs typeface="Calibri" panose="020F0502020204030204" pitchFamily="34" charset="0"/>
              </a:rPr>
              <a:t>Circle Movement</a:t>
            </a:r>
            <a:br>
              <a:rPr lang="en-CA" sz="49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(see Video)</a:t>
            </a:r>
          </a:p>
        </p:txBody>
      </p:sp>
      <p:pic>
        <p:nvPicPr>
          <p:cNvPr id="5" name="Picture 4">
            <a:extLst>
              <a:ext uri="{FF2B5EF4-FFF2-40B4-BE49-F238E27FC236}">
                <a16:creationId xmlns:a16="http://schemas.microsoft.com/office/drawing/2014/main" id="{00E2B191-BF22-6E40-8F1E-A08EDD34EFB0}"/>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905332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38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Top 3 Defensive Priorities</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Defend the Basket</a:t>
            </a:r>
            <a:br>
              <a:rPr lang="en-CA" sz="29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Pressure the Ball</a:t>
            </a:r>
            <a:br>
              <a:rPr lang="en-CA" sz="29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Guard 1.5 Players</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What drills do you do to support these 3 defensive priorities?</a:t>
            </a:r>
            <a:endParaRPr lang="en-CA" sz="2900" cap="non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F10FB13-64B4-FE4D-A9C5-112023FF2BCF}"/>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3453798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39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Solving Defensive Problems</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Preventer</a:t>
            </a:r>
            <a:br>
              <a:rPr lang="en-CA" sz="29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Fixer</a:t>
            </a:r>
            <a:br>
              <a:rPr lang="en-CA" sz="29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br>
              <a:rPr lang="en-CA" sz="24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Eraser</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Players tend to enjoy being a defender based on being one of these 3 problem-solvers.</a:t>
            </a:r>
            <a:endParaRPr lang="en-CA" sz="2900" cap="non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0F3E916-95B1-7F48-A02D-1236348A423E}"/>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1225081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Mike MacKay discussion notes </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Paris 2024 Trends</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4900" cap="none" dirty="0">
                <a:latin typeface="Calibri" panose="020F0502020204030204" pitchFamily="34" charset="0"/>
                <a:cs typeface="Calibri" panose="020F0502020204030204" pitchFamily="34" charset="0"/>
              </a:rPr>
              <a:t>Mike MacKay</a:t>
            </a:r>
            <a:br>
              <a:rPr lang="en-CA" sz="3700" cap="none" dirty="0">
                <a:latin typeface="Calibri" panose="020F0502020204030204" pitchFamily="34" charset="0"/>
                <a:cs typeface="Calibri" panose="020F0502020204030204" pitchFamily="34" charset="0"/>
              </a:rPr>
            </a:br>
            <a:br>
              <a:rPr lang="en-CA" sz="3700" cap="none" dirty="0">
                <a:latin typeface="Calibri" panose="020F0502020204030204" pitchFamily="34" charset="0"/>
                <a:cs typeface="Calibri" panose="020F0502020204030204" pitchFamily="34" charset="0"/>
              </a:rPr>
            </a:br>
            <a:r>
              <a:rPr lang="en-CA" sz="3700" cap="none" dirty="0">
                <a:latin typeface="Calibri" panose="020F0502020204030204" pitchFamily="34" charset="0"/>
                <a:cs typeface="Calibri" panose="020F0502020204030204" pitchFamily="34" charset="0"/>
              </a:rPr>
              <a:t>Discussion Notes</a:t>
            </a:r>
            <a:endParaRPr lang="en-CA" sz="1800" cap="none"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5328DAE-F9C7-4B44-A212-956DD92A148E}"/>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548681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Page 40 In Essentials Manual</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LTAD—Long Term Athlete Development</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22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600" cap="none" dirty="0">
                <a:latin typeface="Calibri" panose="020F0502020204030204" pitchFamily="34" charset="0"/>
                <a:cs typeface="Calibri" panose="020F0502020204030204" pitchFamily="34" charset="0"/>
              </a:rPr>
            </a:br>
            <a:r>
              <a:rPr lang="en-CA" sz="1800" cap="none" dirty="0">
                <a:latin typeface="Calibri" panose="020F0502020204030204" pitchFamily="34" charset="0"/>
                <a:cs typeface="Calibri" panose="020F0502020204030204" pitchFamily="34" charset="0"/>
              </a:rPr>
              <a:t>Not only are you developing </a:t>
            </a:r>
            <a:r>
              <a:rPr lang="en-CA" sz="1800" b="1" i="1" cap="none" dirty="0">
                <a:latin typeface="Calibri" panose="020F0502020204030204" pitchFamily="34" charset="0"/>
                <a:cs typeface="Calibri" panose="020F0502020204030204" pitchFamily="34" charset="0"/>
              </a:rPr>
              <a:t>Basketball Players</a:t>
            </a:r>
            <a:r>
              <a:rPr lang="en-CA" sz="1800" cap="none" dirty="0">
                <a:latin typeface="Calibri" panose="020F0502020204030204" pitchFamily="34" charset="0"/>
                <a:cs typeface="Calibri" panose="020F0502020204030204" pitchFamily="34" charset="0"/>
              </a:rPr>
              <a:t>, you are also developing </a:t>
            </a:r>
            <a:r>
              <a:rPr lang="en-CA" sz="1800" b="1" i="1" cap="none" dirty="0">
                <a:latin typeface="Calibri" panose="020F0502020204030204" pitchFamily="34" charset="0"/>
                <a:cs typeface="Calibri" panose="020F0502020204030204" pitchFamily="34" charset="0"/>
              </a:rPr>
              <a:t>Athletes</a:t>
            </a:r>
            <a:r>
              <a:rPr lang="en-CA" sz="1800" cap="none"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2AC7285-59F2-9A43-9BE0-327ECBB990C2}"/>
              </a:ext>
            </a:extLst>
          </p:cNvPr>
          <p:cNvPicPr/>
          <p:nvPr/>
        </p:nvPicPr>
        <p:blipFill>
          <a:blip r:embed="rId3">
            <a:extLst>
              <a:ext uri="{28A0092B-C50C-407E-A947-70E740481C1C}">
                <a14:useLocalDpi xmlns:a14="http://schemas.microsoft.com/office/drawing/2010/main" val="0"/>
              </a:ext>
            </a:extLst>
          </a:blip>
          <a:stretch>
            <a:fillRect/>
          </a:stretch>
        </p:blipFill>
        <p:spPr>
          <a:xfrm>
            <a:off x="2356276" y="2132856"/>
            <a:ext cx="4808012" cy="3130034"/>
          </a:xfrm>
          <a:prstGeom prst="rect">
            <a:avLst/>
          </a:prstGeom>
        </p:spPr>
      </p:pic>
      <p:pic>
        <p:nvPicPr>
          <p:cNvPr id="6" name="Picture 5">
            <a:extLst>
              <a:ext uri="{FF2B5EF4-FFF2-40B4-BE49-F238E27FC236}">
                <a16:creationId xmlns:a16="http://schemas.microsoft.com/office/drawing/2014/main" id="{BB11D7CE-57B6-094F-BA1B-C4CD7160162E}"/>
              </a:ext>
            </a:extLst>
          </p:cNvPr>
          <p:cNvPicPr>
            <a:picLocks noChangeAspect="1"/>
          </p:cNvPicPr>
          <p:nvPr/>
        </p:nvPicPr>
        <p:blipFill>
          <a:blip r:embed="rId4"/>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870308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r>
              <a:rPr lang="en-CA" sz="1800" i="1" cap="none" dirty="0">
                <a:latin typeface="Calibri" panose="020F0502020204030204" pitchFamily="34" charset="0"/>
                <a:cs typeface="Calibri" panose="020F0502020204030204" pitchFamily="34" charset="0"/>
              </a:rPr>
              <a:t>Supplemental Notes</a:t>
            </a: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Feedback 101, 201 &amp; 301</a:t>
            </a:r>
            <a:br>
              <a:rPr lang="en-CA" sz="2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br>
              <a:rPr lang="en-CA" sz="16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Feedback 101</a:t>
            </a:r>
            <a:br>
              <a:rPr lang="en-CA" sz="29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Technical Skill Feedback</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Feedback 201</a:t>
            </a:r>
            <a:br>
              <a:rPr lang="en-CA" sz="29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Feedback after the Feedback</a:t>
            </a: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br>
              <a:rPr lang="en-CA" sz="29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Feedback 301</a:t>
            </a:r>
            <a:br>
              <a:rPr lang="en-CA" sz="2900" cap="none" dirty="0">
                <a:latin typeface="Calibri" panose="020F0502020204030204" pitchFamily="34" charset="0"/>
                <a:cs typeface="Calibri" panose="020F0502020204030204" pitchFamily="34" charset="0"/>
              </a:rPr>
            </a:br>
            <a:r>
              <a:rPr lang="en-CA" sz="2400" cap="none" dirty="0">
                <a:latin typeface="Calibri" panose="020F0502020204030204" pitchFamily="34" charset="0"/>
                <a:cs typeface="Calibri" panose="020F0502020204030204" pitchFamily="34" charset="0"/>
              </a:rPr>
              <a:t>Decision-making Feedback</a:t>
            </a:r>
          </a:p>
        </p:txBody>
      </p:sp>
      <p:pic>
        <p:nvPicPr>
          <p:cNvPr id="5" name="Picture 4">
            <a:extLst>
              <a:ext uri="{FF2B5EF4-FFF2-40B4-BE49-F238E27FC236}">
                <a16:creationId xmlns:a16="http://schemas.microsoft.com/office/drawing/2014/main" id="{8E2D6648-7F0B-704B-B71D-D62CC23ABDAE}"/>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57197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9" name="Title 1">
            <a:extLst>
              <a:ext uri="{FF2B5EF4-FFF2-40B4-BE49-F238E27FC236}">
                <a16:creationId xmlns:a16="http://schemas.microsoft.com/office/drawing/2014/main" id="{58E7630D-399F-A74F-993B-7FC09BC9DEE7}"/>
              </a:ext>
            </a:extLst>
          </p:cNvPr>
          <p:cNvSpPr>
            <a:spLocks noGrp="1"/>
          </p:cNvSpPr>
          <p:nvPr>
            <p:ph type="title"/>
          </p:nvPr>
        </p:nvSpPr>
        <p:spPr>
          <a:xfrm>
            <a:off x="789757" y="404664"/>
            <a:ext cx="7886699" cy="1656184"/>
          </a:xfrm>
        </p:spPr>
        <p:txBody>
          <a:bodyPr>
            <a:normAutofit/>
          </a:bodyPr>
          <a:lstStyle/>
          <a:p>
            <a:pPr lvl="0" algn="ctr"/>
            <a:r>
              <a:rPr lang="en-US" sz="3300" cap="none" dirty="0">
                <a:latin typeface="Calibri" panose="020F0502020204030204" pitchFamily="34" charset="0"/>
                <a:cs typeface="Calibri" panose="020F0502020204030204" pitchFamily="34" charset="0"/>
              </a:rPr>
              <a:t>CMBA Coach Education &amp; Development</a:t>
            </a:r>
            <a:br>
              <a:rPr lang="en-CA" sz="2800"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1600" i="1" cap="none" dirty="0">
                <a:latin typeface="Calibri" panose="020F0502020204030204" pitchFamily="34" charset="0"/>
                <a:cs typeface="Calibri" panose="020F0502020204030204" pitchFamily="34" charset="0"/>
              </a:rPr>
            </a:br>
            <a:br>
              <a:rPr lang="en-CA" sz="600" i="1" cap="none" dirty="0">
                <a:latin typeface="Calibri" panose="020F0502020204030204" pitchFamily="34" charset="0"/>
                <a:cs typeface="Calibri" panose="020F0502020204030204" pitchFamily="34" charset="0"/>
              </a:rPr>
            </a:br>
            <a:r>
              <a:rPr lang="en-CA" sz="2600" cap="none" dirty="0">
                <a:latin typeface="Calibri" panose="020F0502020204030204" pitchFamily="34" charset="0"/>
                <a:cs typeface="Calibri" panose="020F0502020204030204" pitchFamily="34" charset="0"/>
              </a:rPr>
              <a:t>Prep for the On-court Session</a:t>
            </a:r>
          </a:p>
        </p:txBody>
      </p:sp>
      <p:sp>
        <p:nvSpPr>
          <p:cNvPr id="2" name="TextBox 1">
            <a:extLst>
              <a:ext uri="{FF2B5EF4-FFF2-40B4-BE49-F238E27FC236}">
                <a16:creationId xmlns:a16="http://schemas.microsoft.com/office/drawing/2014/main" id="{EE7DD63B-8BB5-E34C-9099-DFAF910DC858}"/>
              </a:ext>
            </a:extLst>
          </p:cNvPr>
          <p:cNvSpPr txBox="1"/>
          <p:nvPr/>
        </p:nvSpPr>
        <p:spPr>
          <a:xfrm>
            <a:off x="1403648" y="1988840"/>
            <a:ext cx="6984776" cy="3785652"/>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Be Prepared To Participate On-court…</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As with Players, Coaches Learn Better via Experiential Learning…</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Competency Based Coaching is the New Standard for NCCP…</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We have an Outline to Follow, </a:t>
            </a:r>
            <a:r>
              <a:rPr lang="en-CA" sz="1600" i="1" dirty="0">
                <a:latin typeface="Calibri" panose="020F0502020204030204" pitchFamily="34" charset="0"/>
                <a:cs typeface="Calibri" panose="020F0502020204030204" pitchFamily="34" charset="0"/>
              </a:rPr>
              <a:t>Unless</a:t>
            </a:r>
            <a:r>
              <a:rPr lang="en-CA" sz="1600" dirty="0">
                <a:latin typeface="Calibri" panose="020F0502020204030204" pitchFamily="34" charset="0"/>
                <a:cs typeface="Calibri" panose="020F0502020204030204" pitchFamily="34" charset="0"/>
              </a:rPr>
              <a:t>… Bring Your Questions!</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We will Spend More Time on Style Of Play than on Individual Skill Development…</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Offense takes Longer to Teach than Defense so We’ll do more Offense…</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Emphasis: Establishing Style of Play, Actions &amp; Concepts | Read &amp; React Offense…</a:t>
            </a:r>
            <a:br>
              <a:rPr lang="en-CA" sz="1600" dirty="0">
                <a:latin typeface="Calibri" panose="020F0502020204030204" pitchFamily="34" charset="0"/>
                <a:cs typeface="Calibri" panose="020F0502020204030204" pitchFamily="34" charset="0"/>
              </a:rPr>
            </a:b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Scrimmage (D Phase) vs. Breakdown Drills (ABC Phase) | </a:t>
            </a:r>
            <a:r>
              <a:rPr lang="en-CA" sz="1600" b="1" dirty="0">
                <a:latin typeface="Calibri" panose="020F0502020204030204" pitchFamily="34" charset="0"/>
                <a:cs typeface="Calibri" panose="020F0502020204030204" pitchFamily="34" charset="0"/>
              </a:rPr>
              <a:t>Training Ugly Works!</a:t>
            </a:r>
            <a:endParaRPr lang="en-US" sz="1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D67C80C-CA4A-1F43-A4FE-EA804B594796}"/>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4093587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3" name="Rectangle 2">
            <a:extLst>
              <a:ext uri="{FF2B5EF4-FFF2-40B4-BE49-F238E27FC236}">
                <a16:creationId xmlns:a16="http://schemas.microsoft.com/office/drawing/2014/main" id="{0B587973-19C8-FB4E-BE9A-6E3A9B3DA3E4}"/>
              </a:ext>
            </a:extLst>
          </p:cNvPr>
          <p:cNvSpPr/>
          <p:nvPr/>
        </p:nvSpPr>
        <p:spPr>
          <a:xfrm>
            <a:off x="611560" y="495538"/>
            <a:ext cx="8136904" cy="4816703"/>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3 in Essentials Manual</a:t>
            </a: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CA" sz="2400" dirty="0">
                <a:latin typeface="Calibri" panose="020F0502020204030204" pitchFamily="34" charset="0"/>
                <a:cs typeface="Calibri" panose="020F0502020204030204" pitchFamily="34" charset="0"/>
              </a:rPr>
              <a:t>Why do players play basketball?</a:t>
            </a:r>
          </a:p>
          <a:p>
            <a:pPr algn="ctr"/>
            <a:endParaRPr lang="en-CA" sz="2400" dirty="0">
              <a:latin typeface="Calibri" panose="020F0502020204030204" pitchFamily="34" charset="0"/>
              <a:cs typeface="Calibri" panose="020F0502020204030204" pitchFamily="34" charset="0"/>
            </a:endParaRPr>
          </a:p>
          <a:p>
            <a:pPr algn="ctr"/>
            <a:endParaRPr lang="en-CA" sz="2400" dirty="0">
              <a:latin typeface="Calibri" panose="020F0502020204030204" pitchFamily="34" charset="0"/>
              <a:cs typeface="Calibri" panose="020F0502020204030204" pitchFamily="34" charset="0"/>
            </a:endParaRPr>
          </a:p>
          <a:p>
            <a:pPr algn="ctr"/>
            <a:r>
              <a:rPr lang="en-CA" sz="2400" dirty="0">
                <a:latin typeface="Calibri" panose="020F0502020204030204" pitchFamily="34" charset="0"/>
                <a:cs typeface="Calibri" panose="020F0502020204030204" pitchFamily="34" charset="0"/>
              </a:rPr>
              <a:t>Why do you coach?</a:t>
            </a:r>
          </a:p>
          <a:p>
            <a:pPr algn="ctr"/>
            <a:endParaRPr lang="en-CA" sz="2400" dirty="0">
              <a:latin typeface="Calibri" panose="020F0502020204030204" pitchFamily="34" charset="0"/>
              <a:cs typeface="Calibri" panose="020F0502020204030204" pitchFamily="34" charset="0"/>
            </a:endParaRPr>
          </a:p>
          <a:p>
            <a:pPr algn="ctr"/>
            <a:endParaRPr lang="en-CA" sz="2400" dirty="0">
              <a:latin typeface="Calibri" panose="020F0502020204030204" pitchFamily="34" charset="0"/>
              <a:cs typeface="Calibri" panose="020F0502020204030204" pitchFamily="34" charset="0"/>
            </a:endParaRPr>
          </a:p>
          <a:p>
            <a:pPr algn="ctr"/>
            <a:r>
              <a:rPr lang="en-CA" sz="2400" dirty="0">
                <a:latin typeface="Calibri" panose="020F0502020204030204" pitchFamily="34" charset="0"/>
                <a:cs typeface="Calibri" panose="020F0502020204030204" pitchFamily="34" charset="0"/>
              </a:rPr>
              <a:t>What is your </a:t>
            </a:r>
            <a:r>
              <a:rPr lang="en-CA" sz="2400" b="1" i="1" dirty="0">
                <a:latin typeface="Calibri" panose="020F0502020204030204" pitchFamily="34" charset="0"/>
                <a:cs typeface="Calibri" panose="020F0502020204030204" pitchFamily="34" charset="0"/>
              </a:rPr>
              <a:t>Style of Play</a:t>
            </a:r>
            <a:r>
              <a:rPr lang="en-CA"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DFDF43A-4AB2-5048-80DB-0D9BCE5AE49B}"/>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4003469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9" name="Rectangle 10"/>
          <p:cNvSpPr>
            <a:spLocks noChangeArrowheads="1"/>
          </p:cNvSpPr>
          <p:nvPr/>
        </p:nvSpPr>
        <p:spPr bwMode="auto">
          <a:xfrm>
            <a:off x="1" y="24808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pic>
        <p:nvPicPr>
          <p:cNvPr id="12" name="Picture 11">
            <a:extLst>
              <a:ext uri="{FF2B5EF4-FFF2-40B4-BE49-F238E27FC236}">
                <a16:creationId xmlns:a16="http://schemas.microsoft.com/office/drawing/2014/main" id="{3DBD094A-1440-4847-BB2A-5A63573366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3" name="Rectangle 2">
            <a:extLst>
              <a:ext uri="{FF2B5EF4-FFF2-40B4-BE49-F238E27FC236}">
                <a16:creationId xmlns:a16="http://schemas.microsoft.com/office/drawing/2014/main" id="{0B587973-19C8-FB4E-BE9A-6E3A9B3DA3E4}"/>
              </a:ext>
            </a:extLst>
          </p:cNvPr>
          <p:cNvSpPr/>
          <p:nvPr/>
        </p:nvSpPr>
        <p:spPr>
          <a:xfrm>
            <a:off x="611560" y="495538"/>
            <a:ext cx="8136904" cy="5370701"/>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r>
              <a:rPr lang="en-CA" sz="1600" i="1" dirty="0">
                <a:latin typeface="Calibri" panose="020F0502020204030204" pitchFamily="34" charset="0"/>
                <a:cs typeface="Calibri" panose="020F0502020204030204" pitchFamily="34" charset="0"/>
              </a:rPr>
              <a:t>Page 4 in Essentials Manual</a:t>
            </a: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CA" sz="2400" dirty="0">
                <a:latin typeface="Calibri" panose="020F0502020204030204" pitchFamily="34" charset="0"/>
                <a:cs typeface="Calibri" panose="020F0502020204030204" pitchFamily="34" charset="0"/>
              </a:rPr>
              <a:t>CMBA Requirements</a:t>
            </a:r>
          </a:p>
          <a:p>
            <a:pPr algn="ctr"/>
            <a:endParaRPr lang="en-CA" sz="2400" dirty="0">
              <a:latin typeface="Calibri" panose="020F0502020204030204" pitchFamily="34" charset="0"/>
              <a:cs typeface="Calibri" panose="020F0502020204030204" pitchFamily="34" charset="0"/>
            </a:endParaRPr>
          </a:p>
          <a:p>
            <a:pPr algn="ctr"/>
            <a:endParaRPr lang="en-CA" sz="2400" dirty="0">
              <a:latin typeface="Calibri" panose="020F0502020204030204" pitchFamily="34" charset="0"/>
              <a:cs typeface="Calibri" panose="020F0502020204030204" pitchFamily="34" charset="0"/>
            </a:endParaRPr>
          </a:p>
          <a:p>
            <a:pPr algn="ctr"/>
            <a:r>
              <a:rPr lang="en-CA" sz="2400" dirty="0">
                <a:latin typeface="Calibri" panose="020F0502020204030204" pitchFamily="34" charset="0"/>
                <a:cs typeface="Calibri" panose="020F0502020204030204" pitchFamily="34" charset="0"/>
              </a:rPr>
              <a:t>Your Expectations</a:t>
            </a:r>
          </a:p>
          <a:p>
            <a:pPr algn="ctr"/>
            <a:endParaRPr lang="en-CA" sz="2400" dirty="0">
              <a:latin typeface="Calibri" panose="020F0502020204030204" pitchFamily="34" charset="0"/>
              <a:cs typeface="Calibri" panose="020F0502020204030204" pitchFamily="34" charset="0"/>
            </a:endParaRPr>
          </a:p>
          <a:p>
            <a:pPr algn="ctr"/>
            <a:endParaRPr lang="en-CA" sz="2400" dirty="0">
              <a:latin typeface="Calibri" panose="020F0502020204030204" pitchFamily="34" charset="0"/>
              <a:cs typeface="Calibri" panose="020F0502020204030204" pitchFamily="34" charset="0"/>
            </a:endParaRPr>
          </a:p>
          <a:p>
            <a:pPr algn="ctr"/>
            <a:r>
              <a:rPr lang="en-CA" sz="2400" dirty="0">
                <a:latin typeface="Calibri" panose="020F0502020204030204" pitchFamily="34" charset="0"/>
                <a:cs typeface="Calibri" panose="020F0502020204030204" pitchFamily="34" charset="0"/>
              </a:rPr>
              <a:t>CMBA Administration</a:t>
            </a:r>
          </a:p>
          <a:p>
            <a:pPr algn="ctr"/>
            <a:endParaRPr lang="en-CA" sz="2400" dirty="0">
              <a:latin typeface="Calibri" panose="020F0502020204030204" pitchFamily="34" charset="0"/>
              <a:cs typeface="Calibri" panose="020F0502020204030204" pitchFamily="34" charset="0"/>
            </a:endParaRPr>
          </a:p>
          <a:p>
            <a:pPr algn="ctr"/>
            <a:endParaRPr lang="en-CA" sz="2400" dirty="0">
              <a:latin typeface="Calibri" panose="020F0502020204030204" pitchFamily="34" charset="0"/>
              <a:cs typeface="Calibri" panose="020F0502020204030204" pitchFamily="34" charset="0"/>
            </a:endParaRPr>
          </a:p>
          <a:p>
            <a:pPr algn="ctr"/>
            <a:r>
              <a:rPr lang="en-CA" sz="2400" dirty="0">
                <a:latin typeface="Calibri" panose="020F0502020204030204" pitchFamily="34" charset="0"/>
                <a:cs typeface="Calibri" panose="020F0502020204030204" pitchFamily="34" charset="0"/>
              </a:rPr>
              <a:t>Parent Meeting</a:t>
            </a:r>
            <a:endParaRPr lang="en-US" sz="24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DFDF43A-4AB2-5048-80DB-0D9BCE5AE49B}"/>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942779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CC5A2-608A-2C44-8B9E-66648523D5F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sp>
        <p:nvSpPr>
          <p:cNvPr id="8" name="Rectangle 7">
            <a:extLst>
              <a:ext uri="{FF2B5EF4-FFF2-40B4-BE49-F238E27FC236}">
                <a16:creationId xmlns:a16="http://schemas.microsoft.com/office/drawing/2014/main" id="{9318921B-AE94-5042-A812-66B46EBBB647}"/>
              </a:ext>
            </a:extLst>
          </p:cNvPr>
          <p:cNvSpPr/>
          <p:nvPr/>
        </p:nvSpPr>
        <p:spPr>
          <a:xfrm>
            <a:off x="683568" y="404664"/>
            <a:ext cx="7992888" cy="3585597"/>
          </a:xfrm>
          <a:prstGeom prst="rect">
            <a:avLst/>
          </a:prstGeom>
        </p:spPr>
        <p:txBody>
          <a:bodyPr wrap="square">
            <a:spAutoFit/>
          </a:bodyPr>
          <a:lstStyle/>
          <a:p>
            <a:pPr algn="ctr"/>
            <a:r>
              <a:rPr lang="en-US" sz="3300" dirty="0">
                <a:latin typeface="Calibri" panose="020F0502020204030204" pitchFamily="34" charset="0"/>
                <a:cs typeface="Calibri" panose="020F0502020204030204" pitchFamily="34" charset="0"/>
              </a:rPr>
              <a:t>CMBA Coach Education &amp; Development</a:t>
            </a: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endParaRPr lang="en-CA" dirty="0">
              <a:latin typeface="Calibri" panose="020F0502020204030204" pitchFamily="34" charset="0"/>
              <a:cs typeface="Calibri" panose="020F0502020204030204" pitchFamily="34" charset="0"/>
            </a:endParaRPr>
          </a:p>
          <a:p>
            <a:pPr algn="ctr"/>
            <a:r>
              <a:rPr lang="en-CA" sz="4400" dirty="0">
                <a:latin typeface="Calibri" panose="020F0502020204030204" pitchFamily="34" charset="0"/>
                <a:cs typeface="Calibri" panose="020F0502020204030204" pitchFamily="34" charset="0"/>
              </a:rPr>
              <a:t>CMBA Online Information</a:t>
            </a:r>
          </a:p>
          <a:p>
            <a:pPr algn="ctr"/>
            <a:r>
              <a:rPr lang="en-CA" sz="1600" i="1" dirty="0">
                <a:latin typeface="Calibri" panose="020F0502020204030204" pitchFamily="34" charset="0"/>
                <a:cs typeface="Calibri" panose="020F0502020204030204" pitchFamily="34" charset="0"/>
              </a:rPr>
              <a:t>Pages 6 in Essentials Manual</a:t>
            </a:r>
          </a:p>
          <a:p>
            <a:pPr algn="ctr"/>
            <a:endParaRPr lang="en-CA" sz="4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A4916E7-13F7-8848-BCBD-3B11F62CA8D0}"/>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148129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749" y="404664"/>
            <a:ext cx="7886699" cy="1255957"/>
          </a:xfrm>
        </p:spPr>
        <p:txBody>
          <a:bodyPr>
            <a:normAutofit fontScale="90000"/>
          </a:bodyPr>
          <a:lstStyle/>
          <a:p>
            <a:pPr algn="ctr"/>
            <a:r>
              <a:rPr lang="en-US" sz="3700" cap="none" dirty="0">
                <a:latin typeface="Calibri" panose="020F0502020204030204" pitchFamily="34" charset="0"/>
                <a:cs typeface="Calibri" panose="020F0502020204030204" pitchFamily="34" charset="0"/>
              </a:rPr>
              <a:t>CMBA Coach Education &amp; Development</a:t>
            </a:r>
            <a:br>
              <a:rPr lang="en-CA" sz="2600" cap="none" dirty="0">
                <a:latin typeface="Calibri" panose="020F0502020204030204" pitchFamily="34" charset="0"/>
                <a:cs typeface="Calibri" panose="020F0502020204030204" pitchFamily="34" charset="0"/>
              </a:rPr>
            </a:br>
            <a:br>
              <a:rPr lang="en-CA" sz="2600" cap="none" dirty="0">
                <a:latin typeface="Calibri" panose="020F0502020204030204" pitchFamily="34" charset="0"/>
                <a:cs typeface="Calibri" panose="020F0502020204030204" pitchFamily="34" charset="0"/>
              </a:rPr>
            </a:br>
            <a:br>
              <a:rPr lang="en-CA" sz="1100" cap="none" dirty="0">
                <a:latin typeface="Calibri" panose="020F0502020204030204" pitchFamily="34" charset="0"/>
                <a:cs typeface="Calibri" panose="020F0502020204030204" pitchFamily="34" charset="0"/>
              </a:rPr>
            </a:br>
            <a:r>
              <a:rPr lang="en-CA" sz="2900" cap="none" dirty="0">
                <a:latin typeface="Calibri" panose="020F0502020204030204" pitchFamily="34" charset="0"/>
                <a:cs typeface="Calibri" panose="020F0502020204030204" pitchFamily="34" charset="0"/>
              </a:rPr>
              <a:t>Getting to Know the CMBA Website</a:t>
            </a:r>
          </a:p>
        </p:txBody>
      </p:sp>
      <p:sp>
        <p:nvSpPr>
          <p:cNvPr id="5" name="TextBox 4">
            <a:extLst>
              <a:ext uri="{FF2B5EF4-FFF2-40B4-BE49-F238E27FC236}">
                <a16:creationId xmlns:a16="http://schemas.microsoft.com/office/drawing/2014/main" id="{BC17ECCF-DE86-F44E-9788-CB30BF6E554B}"/>
              </a:ext>
            </a:extLst>
          </p:cNvPr>
          <p:cNvSpPr txBox="1"/>
          <p:nvPr/>
        </p:nvSpPr>
        <p:spPr>
          <a:xfrm>
            <a:off x="1691679" y="1988840"/>
            <a:ext cx="5760640" cy="3895234"/>
          </a:xfrm>
          <a:prstGeom prst="rect">
            <a:avLst/>
          </a:prstGeom>
          <a:noFill/>
        </p:spPr>
        <p:txBody>
          <a:bodyPr wrap="square" rtlCol="0">
            <a:spAutoFit/>
          </a:bodyPr>
          <a:lstStyle/>
          <a:p>
            <a:pPr algn="ctr"/>
            <a:r>
              <a:rPr lang="en-US" sz="2600" u="sng" dirty="0" err="1">
                <a:latin typeface="Calibri" panose="020F0502020204030204" pitchFamily="34" charset="0"/>
                <a:cs typeface="Calibri" panose="020F0502020204030204" pitchFamily="34" charset="0"/>
              </a:rPr>
              <a:t>www.cmba.ab.ca</a:t>
            </a:r>
            <a:endParaRPr lang="en-US" sz="2600" u="sng" dirty="0">
              <a:latin typeface="Calibri" panose="020F0502020204030204" pitchFamily="34" charset="0"/>
              <a:cs typeface="Calibri" panose="020F0502020204030204" pitchFamily="34" charset="0"/>
            </a:endParaRPr>
          </a:p>
          <a:p>
            <a:pPr algn="ctr"/>
            <a:endParaRPr lang="en-US" sz="1000" dirty="0">
              <a:latin typeface="Calibri" panose="020F0502020204030204" pitchFamily="34" charset="0"/>
              <a:cs typeface="Calibri" panose="020F0502020204030204" pitchFamily="34" charset="0"/>
            </a:endParaRPr>
          </a:p>
          <a:p>
            <a:pPr algn="ctr"/>
            <a:endParaRPr lang="en-US" sz="1000" dirty="0">
              <a:latin typeface="Calibri" panose="020F0502020204030204" pitchFamily="34" charset="0"/>
              <a:cs typeface="Calibri" panose="020F0502020204030204" pitchFamily="34" charset="0"/>
            </a:endParaRPr>
          </a:p>
          <a:p>
            <a:pPr algn="ctr">
              <a:lnSpc>
                <a:spcPct val="150000"/>
              </a:lnSpc>
            </a:pPr>
            <a:r>
              <a:rPr lang="en-US" sz="2200" dirty="0">
                <a:latin typeface="Calibri" panose="020F0502020204030204" pitchFamily="34" charset="0"/>
                <a:cs typeface="Calibri" panose="020F0502020204030204" pitchFamily="34" charset="0"/>
              </a:rPr>
              <a:t>Explode—Explore—Execute</a:t>
            </a:r>
          </a:p>
          <a:p>
            <a:pPr algn="ctr">
              <a:lnSpc>
                <a:spcPct val="150000"/>
              </a:lnSpc>
            </a:pPr>
            <a:r>
              <a:rPr lang="en-US" sz="2200" dirty="0">
                <a:latin typeface="Calibri" panose="020F0502020204030204" pitchFamily="34" charset="0"/>
                <a:cs typeface="Calibri" panose="020F0502020204030204" pitchFamily="34" charset="0"/>
              </a:rPr>
              <a:t>Reporting Game Scores</a:t>
            </a:r>
          </a:p>
          <a:p>
            <a:pPr algn="ctr">
              <a:lnSpc>
                <a:spcPct val="150000"/>
              </a:lnSpc>
            </a:pPr>
            <a:r>
              <a:rPr lang="en-US" sz="2200" dirty="0">
                <a:latin typeface="Calibri" panose="020F0502020204030204" pitchFamily="34" charset="0"/>
                <a:cs typeface="Calibri" panose="020F0502020204030204" pitchFamily="34" charset="0"/>
              </a:rPr>
              <a:t>Game Reports</a:t>
            </a:r>
          </a:p>
          <a:p>
            <a:pPr algn="ctr">
              <a:lnSpc>
                <a:spcPct val="150000"/>
              </a:lnSpc>
            </a:pPr>
            <a:r>
              <a:rPr lang="en-US" sz="2200" dirty="0">
                <a:latin typeface="Calibri" panose="020F0502020204030204" pitchFamily="34" charset="0"/>
                <a:cs typeface="Calibri" panose="020F0502020204030204" pitchFamily="34" charset="0"/>
              </a:rPr>
              <a:t>Resources</a:t>
            </a:r>
          </a:p>
          <a:p>
            <a:pPr algn="ctr">
              <a:lnSpc>
                <a:spcPct val="150000"/>
              </a:lnSpc>
            </a:pPr>
            <a:r>
              <a:rPr lang="en-US" sz="2200" dirty="0">
                <a:latin typeface="Calibri" panose="020F0502020204030204" pitchFamily="34" charset="0"/>
                <a:cs typeface="Calibri" panose="020F0502020204030204" pitchFamily="34" charset="0"/>
              </a:rPr>
              <a:t>Schedules</a:t>
            </a:r>
          </a:p>
          <a:p>
            <a:pPr algn="ctr">
              <a:lnSpc>
                <a:spcPct val="150000"/>
              </a:lnSpc>
            </a:pPr>
            <a:r>
              <a:rPr lang="en-US" sz="2200" dirty="0">
                <a:latin typeface="Calibri" panose="020F0502020204030204" pitchFamily="34" charset="0"/>
                <a:cs typeface="Calibri" panose="020F0502020204030204" pitchFamily="34" charset="0"/>
              </a:rPr>
              <a:t>Links</a:t>
            </a:r>
          </a:p>
        </p:txBody>
      </p:sp>
      <p:pic>
        <p:nvPicPr>
          <p:cNvPr id="8" name="Picture 7">
            <a:extLst>
              <a:ext uri="{FF2B5EF4-FFF2-40B4-BE49-F238E27FC236}">
                <a16:creationId xmlns:a16="http://schemas.microsoft.com/office/drawing/2014/main" id="{18E2355B-2D98-D842-97F2-C7F6F71C3B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pic>
        <p:nvPicPr>
          <p:cNvPr id="6" name="Picture 5">
            <a:extLst>
              <a:ext uri="{FF2B5EF4-FFF2-40B4-BE49-F238E27FC236}">
                <a16:creationId xmlns:a16="http://schemas.microsoft.com/office/drawing/2014/main" id="{C59E9130-B7C5-744F-8CED-974F8ABFB535}"/>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4220998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5535" y="297661"/>
            <a:ext cx="8280921" cy="5516895"/>
          </a:xfrm>
          <a:prstGeom prst="rect">
            <a:avLst/>
          </a:prstGeom>
        </p:spPr>
        <p:txBody>
          <a:bodyPr wrap="square">
            <a:spAutoFit/>
          </a:bodyPr>
          <a:lstStyle/>
          <a:p>
            <a:pPr algn="ctr"/>
            <a:r>
              <a:rPr lang="en-US" sz="900" b="1" cap="small" dirty="0">
                <a:latin typeface="Cambria" panose="02040503050406030204" pitchFamily="18" charset="0"/>
                <a:ea typeface="MS Minngs"/>
                <a:cs typeface="Cambria" panose="02040503050406030204" pitchFamily="18" charset="0"/>
              </a:rPr>
              <a:t>Calgary Minor Basketball Association (CMBA)</a:t>
            </a:r>
            <a:endParaRPr lang="en-CA" sz="900" dirty="0">
              <a:latin typeface="Cambria" panose="02040503050406030204" pitchFamily="18" charset="0"/>
              <a:ea typeface="MS Minngs"/>
              <a:cs typeface="Cambria" panose="02040503050406030204" pitchFamily="18" charset="0"/>
            </a:endParaRPr>
          </a:p>
          <a:p>
            <a:pPr algn="ctr"/>
            <a:r>
              <a:rPr lang="en-US" sz="2600" b="1" cap="small" dirty="0">
                <a:latin typeface="Cambria" panose="02040503050406030204" pitchFamily="18" charset="0"/>
                <a:ea typeface="MS Minngs"/>
                <a:cs typeface="Cambria" panose="02040503050406030204" pitchFamily="18" charset="0"/>
              </a:rPr>
              <a:t>Participation Agreement</a:t>
            </a:r>
            <a:endParaRPr lang="en-CA" sz="2600" dirty="0">
              <a:latin typeface="Cambria" panose="02040503050406030204" pitchFamily="18" charset="0"/>
              <a:ea typeface="MS Minngs"/>
              <a:cs typeface="Cambria" panose="02040503050406030204" pitchFamily="18" charset="0"/>
            </a:endParaRPr>
          </a:p>
          <a:p>
            <a:pPr algn="ctr"/>
            <a:r>
              <a:rPr lang="en-US" sz="900" b="1" cap="small" dirty="0">
                <a:latin typeface="Cambria" panose="02040503050406030204" pitchFamily="18" charset="0"/>
                <a:ea typeface="MS Minngs"/>
                <a:cs typeface="Cambria" panose="02040503050406030204" pitchFamily="18" charset="0"/>
              </a:rPr>
              <a:t>Governing Conduct for All Coaches, Players and Spectators</a:t>
            </a:r>
            <a:endParaRPr lang="en-CA" sz="900" dirty="0">
              <a:latin typeface="Cambria" panose="02040503050406030204" pitchFamily="18" charset="0"/>
              <a:ea typeface="MS Minngs"/>
              <a:cs typeface="Cambria" panose="02040503050406030204" pitchFamily="18" charset="0"/>
            </a:endParaRPr>
          </a:p>
          <a:p>
            <a:r>
              <a:rPr lang="en-US" sz="900" dirty="0">
                <a:latin typeface="Cambria" panose="02040503050406030204" pitchFamily="18" charset="0"/>
                <a:ea typeface="MS Minngs"/>
                <a:cs typeface="Times New Roman" panose="02020603050405020304" pitchFamily="18" charset="0"/>
              </a:rPr>
              <a:t> </a:t>
            </a:r>
            <a:endParaRPr lang="en-CA" sz="900" dirty="0">
              <a:latin typeface="Cambria" panose="02040503050406030204" pitchFamily="18" charset="0"/>
              <a:ea typeface="MS Minngs"/>
              <a:cs typeface="Cambria" panose="02040503050406030204" pitchFamily="18" charset="0"/>
            </a:endParaRPr>
          </a:p>
          <a:p>
            <a:r>
              <a:rPr lang="en-US" sz="900" b="1" cap="small" dirty="0">
                <a:latin typeface="Cambria" panose="02040503050406030204" pitchFamily="18" charset="0"/>
                <a:ea typeface="MS Minngs"/>
                <a:cs typeface="Cambria" panose="02040503050406030204" pitchFamily="18" charset="0"/>
              </a:rPr>
              <a:t>Mission Statement</a:t>
            </a:r>
            <a:r>
              <a:rPr lang="en-US" sz="900" cap="small" dirty="0">
                <a:latin typeface="Cambria" panose="02040503050406030204" pitchFamily="18" charset="0"/>
                <a:ea typeface="MS Minngs"/>
                <a:cs typeface="Cambria" panose="02040503050406030204" pitchFamily="18" charset="0"/>
              </a:rPr>
              <a:t> - </a:t>
            </a:r>
            <a:r>
              <a:rPr lang="en-US" sz="825" dirty="0">
                <a:latin typeface="Cambria" panose="02040503050406030204" pitchFamily="18" charset="0"/>
                <a:ea typeface="MS Minngs"/>
                <a:cs typeface="Cambria" panose="02040503050406030204" pitchFamily="18" charset="0"/>
              </a:rPr>
              <a:t>CMBA provides basketball opportunities for youth in and around Calgary that is accessible, positive, fair and safe.  CMBA will also provide leadership, promoting the values of teamwork, integrity and commitment, while developing skills at all levels of competition and a lifelong love of the game.</a:t>
            </a:r>
            <a:endParaRPr lang="en-CA" sz="900" dirty="0">
              <a:latin typeface="Cambria" panose="02040503050406030204" pitchFamily="18" charset="0"/>
              <a:ea typeface="MS Minngs"/>
              <a:cs typeface="Cambria" panose="02040503050406030204" pitchFamily="18" charset="0"/>
            </a:endParaRPr>
          </a:p>
          <a:p>
            <a:r>
              <a:rPr lang="en-US" sz="900" dirty="0">
                <a:latin typeface="Cambria" panose="02040503050406030204" pitchFamily="18" charset="0"/>
                <a:ea typeface="MS Minngs"/>
                <a:cs typeface="Times New Roman" panose="02020603050405020304" pitchFamily="18" charset="0"/>
              </a:rPr>
              <a:t> </a:t>
            </a:r>
            <a:endParaRPr lang="en-CA" sz="900" dirty="0">
              <a:latin typeface="Cambria" panose="02040503050406030204" pitchFamily="18" charset="0"/>
              <a:ea typeface="MS Minngs"/>
              <a:cs typeface="Cambria" panose="02040503050406030204" pitchFamily="18" charset="0"/>
            </a:endParaRPr>
          </a:p>
          <a:p>
            <a:r>
              <a:rPr lang="en-US" sz="900" b="1" cap="small" dirty="0">
                <a:latin typeface="Cambria" panose="02040503050406030204" pitchFamily="18" charset="0"/>
                <a:ea typeface="MS Minngs"/>
                <a:cs typeface="Cambria" panose="02040503050406030204" pitchFamily="18" charset="0"/>
              </a:rPr>
              <a:t>Understanding and Abiding by the Rules is Your Responsibility</a:t>
            </a:r>
            <a:endParaRPr lang="en-CA" sz="900" dirty="0">
              <a:latin typeface="Cambria" panose="02040503050406030204" pitchFamily="18" charset="0"/>
              <a:ea typeface="MS Minngs"/>
              <a:cs typeface="Cambria" panose="02040503050406030204" pitchFamily="18" charset="0"/>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The rules of basketball should be regarded as mutual agreements, the spirit of which no one should try to evade or break.  They exist for safety, proper order and enjoyment of the game for all involved</a:t>
            </a:r>
            <a:endParaRPr lang="en-CA" sz="900" dirty="0">
              <a:latin typeface="Cambria" panose="02040503050406030204" pitchFamily="18" charset="0"/>
              <a:ea typeface="MS Minngs"/>
              <a:cs typeface="Symbol" panose="05050102010706020507" pitchFamily="18" charset="2"/>
            </a:endParaRPr>
          </a:p>
          <a:p>
            <a:r>
              <a:rPr lang="en-US" sz="900" dirty="0">
                <a:latin typeface="Cambria" panose="02040503050406030204" pitchFamily="18" charset="0"/>
                <a:ea typeface="MS Minngs"/>
                <a:cs typeface="Times New Roman" panose="02020603050405020304" pitchFamily="18" charset="0"/>
              </a:rPr>
              <a:t> </a:t>
            </a:r>
            <a:endParaRPr lang="en-CA" sz="900" dirty="0">
              <a:latin typeface="Cambria" panose="02040503050406030204" pitchFamily="18" charset="0"/>
              <a:ea typeface="MS Minngs"/>
              <a:cs typeface="Cambria" panose="02040503050406030204" pitchFamily="18" charset="0"/>
            </a:endParaRPr>
          </a:p>
          <a:p>
            <a:r>
              <a:rPr lang="en-US" sz="900" b="1" cap="small" dirty="0">
                <a:latin typeface="Cambria" panose="02040503050406030204" pitchFamily="18" charset="0"/>
                <a:ea typeface="MS Minngs"/>
                <a:cs typeface="Cambria" panose="02040503050406030204" pitchFamily="18" charset="0"/>
              </a:rPr>
              <a:t>Respect Referees, Minor Officials, Coaches, and Spectators</a:t>
            </a:r>
            <a:endParaRPr lang="en-CA" sz="900" dirty="0">
              <a:latin typeface="Cambria" panose="02040503050406030204" pitchFamily="18" charset="0"/>
              <a:ea typeface="MS Minngs"/>
              <a:cs typeface="Cambria" panose="02040503050406030204" pitchFamily="18" charset="0"/>
            </a:endParaRPr>
          </a:p>
          <a:p>
            <a:pPr marL="257175" indent="-257175">
              <a:buFont typeface="Symbol" panose="05050102010706020507" pitchFamily="18" charset="2"/>
              <a:buChar char=""/>
            </a:pPr>
            <a:r>
              <a:rPr lang="en-US" sz="825" dirty="0">
                <a:latin typeface="Cambria" panose="02040503050406030204" pitchFamily="18" charset="0"/>
                <a:ea typeface="MS Minngs"/>
                <a:cs typeface="Cambria" panose="02040503050406030204" pitchFamily="18" charset="0"/>
              </a:rPr>
              <a:t>All officials play an integral part of the game.  They </a:t>
            </a:r>
            <a:r>
              <a:rPr lang="en-US" sz="825" b="1" u="sng" dirty="0">
                <a:latin typeface="Cambria" panose="02040503050406030204" pitchFamily="18" charset="0"/>
                <a:ea typeface="MS Minngs"/>
                <a:cs typeface="Cambria" panose="02040503050406030204" pitchFamily="18" charset="0"/>
              </a:rPr>
              <a:t>must</a:t>
            </a:r>
            <a:r>
              <a:rPr lang="en-US" sz="825" dirty="0">
                <a:latin typeface="Cambria" panose="02040503050406030204" pitchFamily="18" charset="0"/>
                <a:ea typeface="MS Minngs"/>
                <a:cs typeface="Cambria" panose="02040503050406030204" pitchFamily="18" charset="0"/>
              </a:rPr>
              <a:t> be regarded as honest in intentions.   </a:t>
            </a:r>
            <a:r>
              <a:rPr lang="en-US" sz="825" b="1" dirty="0">
                <a:latin typeface="Cambria" panose="02040503050406030204" pitchFamily="18" charset="0"/>
                <a:ea typeface="MS Minngs"/>
                <a:cs typeface="Cambria" panose="02040503050406030204" pitchFamily="18" charset="0"/>
              </a:rPr>
              <a:t>Decisions of the officials </a:t>
            </a:r>
            <a:r>
              <a:rPr lang="en-US" sz="825" b="1" u="sng" dirty="0">
                <a:latin typeface="Cambria" panose="02040503050406030204" pitchFamily="18" charset="0"/>
                <a:ea typeface="MS Minngs"/>
                <a:cs typeface="Cambria" panose="02040503050406030204" pitchFamily="18" charset="0"/>
              </a:rPr>
              <a:t>must</a:t>
            </a:r>
            <a:r>
              <a:rPr lang="en-US" sz="825" b="1" dirty="0">
                <a:latin typeface="Cambria" panose="02040503050406030204" pitchFamily="18" charset="0"/>
                <a:ea typeface="MS Minngs"/>
                <a:cs typeface="Cambria" panose="02040503050406030204" pitchFamily="18" charset="0"/>
              </a:rPr>
              <a:t> be accepted with good grace.  Failure to do so may result in your removal from the gym.  It may also result in a subsequent suspension.</a:t>
            </a:r>
            <a:r>
              <a:rPr lang="en-US" sz="825" dirty="0">
                <a:latin typeface="Cambria" panose="02040503050406030204" pitchFamily="18" charset="0"/>
                <a:ea typeface="MS Minngs"/>
                <a:cs typeface="Cambria" panose="02040503050406030204" pitchFamily="18" charset="0"/>
              </a:rPr>
              <a:t>  </a:t>
            </a:r>
            <a:endParaRPr lang="en-CA" sz="900" dirty="0">
              <a:latin typeface="Cambria" panose="02040503050406030204" pitchFamily="18" charset="0"/>
              <a:ea typeface="MS Minngs"/>
              <a:cs typeface="Cambria" panose="02040503050406030204" pitchFamily="18" charset="0"/>
            </a:endParaRPr>
          </a:p>
          <a:p>
            <a:pPr marL="257175" indent="-257175">
              <a:buFont typeface="Symbol" panose="05050102010706020507" pitchFamily="18" charset="2"/>
              <a:buChar char=""/>
            </a:pPr>
            <a:r>
              <a:rPr lang="en-US" sz="825" dirty="0">
                <a:latin typeface="Cambria" panose="02040503050406030204" pitchFamily="18" charset="0"/>
                <a:ea typeface="MS Minngs"/>
                <a:cs typeface="Cambria" panose="02040503050406030204" pitchFamily="18" charset="0"/>
              </a:rPr>
              <a:t>The coach is volunteering his/her time so you/your child can enjoy basketball.  Without the coach, there is no team, so be respectful and grateful for the coaches at all times.  </a:t>
            </a:r>
            <a:endParaRPr lang="en-CA" sz="900" dirty="0">
              <a:latin typeface="Cambria" panose="02040503050406030204" pitchFamily="18" charset="0"/>
              <a:ea typeface="MS Minngs"/>
              <a:cs typeface="Cambria" panose="02040503050406030204" pitchFamily="18" charset="0"/>
            </a:endParaRPr>
          </a:p>
          <a:p>
            <a:pPr marL="257175" indent="-257175">
              <a:buFont typeface="Symbol" panose="05050102010706020507" pitchFamily="18" charset="2"/>
              <a:buChar char=""/>
            </a:pPr>
            <a:r>
              <a:rPr lang="en-US" sz="825" dirty="0">
                <a:latin typeface="Cambria" panose="02040503050406030204" pitchFamily="18" charset="0"/>
                <a:ea typeface="MS Minngs"/>
                <a:cs typeface="Cambria" panose="02040503050406030204" pitchFamily="18" charset="0"/>
              </a:rPr>
              <a:t>Respectful behavior </a:t>
            </a:r>
            <a:r>
              <a:rPr lang="en-US" sz="825" b="1" u="sng" dirty="0">
                <a:latin typeface="Cambria" panose="02040503050406030204" pitchFamily="18" charset="0"/>
                <a:ea typeface="MS Minngs"/>
                <a:cs typeface="Cambria" panose="02040503050406030204" pitchFamily="18" charset="0"/>
              </a:rPr>
              <a:t>is required</a:t>
            </a:r>
            <a:r>
              <a:rPr lang="en-US" sz="825" dirty="0">
                <a:latin typeface="Cambria" panose="02040503050406030204" pitchFamily="18" charset="0"/>
                <a:ea typeface="MS Minngs"/>
                <a:cs typeface="Cambria" panose="02040503050406030204" pitchFamily="18" charset="0"/>
              </a:rPr>
              <a:t> before, during, and after the game.</a:t>
            </a:r>
            <a:endParaRPr lang="en-CA" sz="900" dirty="0">
              <a:latin typeface="Cambria" panose="02040503050406030204" pitchFamily="18" charset="0"/>
              <a:ea typeface="MS Minngs"/>
              <a:cs typeface="Cambria" panose="02040503050406030204" pitchFamily="18" charset="0"/>
            </a:endParaRPr>
          </a:p>
          <a:p>
            <a:r>
              <a:rPr lang="en-US" sz="900" dirty="0">
                <a:latin typeface="Cambria" panose="02040503050406030204" pitchFamily="18" charset="0"/>
                <a:ea typeface="MS Minngs"/>
                <a:cs typeface="Times New Roman" panose="02020603050405020304" pitchFamily="18" charset="0"/>
              </a:rPr>
              <a:t> </a:t>
            </a:r>
            <a:endParaRPr lang="en-CA" sz="900" dirty="0">
              <a:latin typeface="Cambria" panose="02040503050406030204" pitchFamily="18" charset="0"/>
              <a:ea typeface="MS Minngs"/>
              <a:cs typeface="Cambria" panose="02040503050406030204" pitchFamily="18" charset="0"/>
            </a:endParaRPr>
          </a:p>
          <a:p>
            <a:r>
              <a:rPr lang="en-US" sz="900" b="1" cap="small" dirty="0">
                <a:latin typeface="Cambria" panose="02040503050406030204" pitchFamily="18" charset="0"/>
                <a:ea typeface="MS Minngs"/>
                <a:cs typeface="Cambria" panose="02040503050406030204" pitchFamily="18" charset="0"/>
              </a:rPr>
              <a:t>Respect the Rights, Dignity and Worth of Every Person</a:t>
            </a:r>
            <a:endParaRPr lang="en-CA" sz="900" dirty="0">
              <a:latin typeface="Cambria" panose="02040503050406030204" pitchFamily="18" charset="0"/>
              <a:ea typeface="MS Minngs"/>
              <a:cs typeface="Cambria" panose="02040503050406030204" pitchFamily="18" charset="0"/>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All persons connected with basketball are entitled to equal treatment and respect.</a:t>
            </a:r>
            <a:endParaRPr lang="en-CA" sz="900" dirty="0">
              <a:latin typeface="Cambria" panose="02040503050406030204" pitchFamily="18" charset="0"/>
              <a:ea typeface="MS Minngs"/>
              <a:cs typeface="Symbol" panose="05050102010706020507" pitchFamily="18" charset="2"/>
            </a:endParaRPr>
          </a:p>
          <a:p>
            <a:r>
              <a:rPr lang="en-US" sz="900" dirty="0">
                <a:latin typeface="Cambria" panose="02040503050406030204" pitchFamily="18" charset="0"/>
                <a:ea typeface="MS Minngs"/>
                <a:cs typeface="Times New Roman" panose="02020603050405020304" pitchFamily="18" charset="0"/>
              </a:rPr>
              <a:t> </a:t>
            </a:r>
            <a:endParaRPr lang="en-CA" sz="900" dirty="0">
              <a:latin typeface="Cambria" panose="02040503050406030204" pitchFamily="18" charset="0"/>
              <a:ea typeface="MS Minngs"/>
              <a:cs typeface="Cambria" panose="02040503050406030204" pitchFamily="18" charset="0"/>
            </a:endParaRPr>
          </a:p>
          <a:p>
            <a:r>
              <a:rPr lang="en-US" sz="900" b="1" cap="small" dirty="0">
                <a:latin typeface="Cambria" panose="02040503050406030204" pitchFamily="18" charset="0"/>
                <a:ea typeface="MS Minngs"/>
                <a:cs typeface="Cambria" panose="02040503050406030204" pitchFamily="18" charset="0"/>
              </a:rPr>
              <a:t>Respect the Facilities and Equipment Provided, Including the Gym Floor</a:t>
            </a:r>
            <a:endParaRPr lang="en-CA" sz="900" dirty="0">
              <a:latin typeface="Cambria" panose="02040503050406030204" pitchFamily="18" charset="0"/>
              <a:ea typeface="MS Minngs"/>
              <a:cs typeface="Cambria" panose="02040503050406030204" pitchFamily="18" charset="0"/>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Abuse of the facilities results in the loss of the gym for CMBA.</a:t>
            </a:r>
            <a:endParaRPr lang="en-CA" sz="900" dirty="0">
              <a:latin typeface="Cambria" panose="02040503050406030204" pitchFamily="18" charset="0"/>
              <a:ea typeface="MS Minngs"/>
              <a:cs typeface="Symbol" panose="05050102010706020507" pitchFamily="18" charset="2"/>
            </a:endParaRPr>
          </a:p>
          <a:p>
            <a:r>
              <a:rPr lang="en-US" sz="900" dirty="0">
                <a:latin typeface="Cambria" panose="02040503050406030204" pitchFamily="18" charset="0"/>
                <a:ea typeface="MS Minngs"/>
                <a:cs typeface="Times New Roman" panose="02020603050405020304" pitchFamily="18" charset="0"/>
              </a:rPr>
              <a:t> </a:t>
            </a:r>
            <a:endParaRPr lang="en-CA" sz="900" dirty="0">
              <a:latin typeface="Cambria" panose="02040503050406030204" pitchFamily="18" charset="0"/>
              <a:ea typeface="MS Minngs"/>
              <a:cs typeface="Cambria" panose="02040503050406030204" pitchFamily="18" charset="0"/>
            </a:endParaRPr>
          </a:p>
          <a:p>
            <a:pPr algn="ctr"/>
            <a:r>
              <a:rPr lang="en-US" sz="825" i="1" dirty="0">
                <a:latin typeface="Cambria" panose="02040503050406030204" pitchFamily="18" charset="0"/>
                <a:ea typeface="MS Minngs"/>
                <a:cs typeface="Cambria" panose="02040503050406030204" pitchFamily="18" charset="0"/>
              </a:rPr>
              <a:t>Guests of any player, coach, official or spectator are the responsibility of that person and must abide by the same code of conduct.</a:t>
            </a:r>
            <a:endParaRPr lang="en-CA" sz="900" dirty="0">
              <a:latin typeface="Cambria" panose="02040503050406030204" pitchFamily="18" charset="0"/>
              <a:ea typeface="MS Minngs"/>
              <a:cs typeface="Cambria" panose="02040503050406030204" pitchFamily="18" charset="0"/>
            </a:endParaRPr>
          </a:p>
          <a:p>
            <a:r>
              <a:rPr lang="en-US" sz="900" dirty="0">
                <a:latin typeface="Cambria" panose="02040503050406030204" pitchFamily="18" charset="0"/>
                <a:ea typeface="MS Minngs"/>
                <a:cs typeface="Times New Roman" panose="02020603050405020304" pitchFamily="18" charset="0"/>
              </a:rPr>
              <a:t> </a:t>
            </a:r>
            <a:endParaRPr lang="en-CA" sz="900" dirty="0">
              <a:latin typeface="Cambria" panose="02040503050406030204" pitchFamily="18" charset="0"/>
              <a:ea typeface="MS Minngs"/>
              <a:cs typeface="Cambria" panose="02040503050406030204" pitchFamily="18" charset="0"/>
            </a:endParaRPr>
          </a:p>
          <a:p>
            <a:pPr algn="ctr"/>
            <a:r>
              <a:rPr lang="en-US" sz="900" b="1" cap="small" dirty="0">
                <a:latin typeface="Cambria" panose="02040503050406030204" pitchFamily="18" charset="0"/>
                <a:ea typeface="MS Minngs"/>
                <a:cs typeface="Cambria" panose="02040503050406030204" pitchFamily="18" charset="0"/>
              </a:rPr>
              <a:t>Other expected behaviors within the code of conduct:</a:t>
            </a:r>
            <a:endParaRPr lang="en-CA" sz="900" dirty="0">
              <a:latin typeface="Cambria" panose="02040503050406030204" pitchFamily="18" charset="0"/>
              <a:ea typeface="MS Minngs"/>
              <a:cs typeface="Cambria" panose="02040503050406030204" pitchFamily="18" charset="0"/>
            </a:endParaRPr>
          </a:p>
          <a:p>
            <a:pPr algn="ctr"/>
            <a:r>
              <a:rPr lang="en-US" sz="300" b="1" cap="small" dirty="0">
                <a:latin typeface="Cambria" panose="02040503050406030204" pitchFamily="18" charset="0"/>
                <a:ea typeface="MS Minngs"/>
                <a:cs typeface="Times New Roman" panose="02020603050405020304" pitchFamily="18" charset="0"/>
              </a:rPr>
              <a:t> </a:t>
            </a:r>
            <a:endParaRPr lang="en-CA" sz="900" dirty="0">
              <a:latin typeface="Cambria" panose="02040503050406030204" pitchFamily="18" charset="0"/>
              <a:ea typeface="MS Minngs"/>
              <a:cs typeface="Cambria" panose="02040503050406030204" pitchFamily="18" charset="0"/>
            </a:endParaRPr>
          </a:p>
          <a:p>
            <a:r>
              <a:rPr lang="en-US" sz="825" b="1" dirty="0">
                <a:latin typeface="Cambria" panose="02040503050406030204" pitchFamily="18" charset="0"/>
                <a:ea typeface="MS Minngs"/>
                <a:cs typeface="Cambria" panose="02040503050406030204" pitchFamily="18" charset="0"/>
              </a:rPr>
              <a:t>Coaches</a:t>
            </a:r>
            <a:endParaRPr lang="en-CA" sz="900" dirty="0">
              <a:latin typeface="Cambria" panose="02040503050406030204" pitchFamily="18" charset="0"/>
              <a:ea typeface="MS Minngs"/>
              <a:cs typeface="Cambria" panose="02040503050406030204" pitchFamily="18" charset="0"/>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When you win, be respectful and gracious toward you opponent.  When you lose, be congratulatory and respectful</a:t>
            </a:r>
            <a:endParaRPr lang="en-CA" sz="900" dirty="0">
              <a:latin typeface="Cambria" panose="02040503050406030204" pitchFamily="18" charset="0"/>
              <a:ea typeface="MS Minngs"/>
              <a:cs typeface="Symbol" panose="05050102010706020507" pitchFamily="18" charset="2"/>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Winning is desirable, but winning at any cost defeats the purpose of the game</a:t>
            </a:r>
            <a:endParaRPr lang="en-CA" sz="900" dirty="0">
              <a:latin typeface="Cambria" panose="02040503050406030204" pitchFamily="18" charset="0"/>
              <a:ea typeface="MS Minngs"/>
              <a:cs typeface="Symbol" panose="05050102010706020507" pitchFamily="18" charset="2"/>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When your team is well ahead, take the opportunity to try new lines, plays and skills with your players, rather than running up the score</a:t>
            </a:r>
            <a:endParaRPr lang="en-CA" sz="900" dirty="0">
              <a:latin typeface="Cambria" panose="02040503050406030204" pitchFamily="18" charset="0"/>
              <a:ea typeface="MS Minngs"/>
              <a:cs typeface="Symbol" panose="05050102010706020507" pitchFamily="18" charset="2"/>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Set a good example of sportsmanship for all children in the gym</a:t>
            </a:r>
            <a:endParaRPr lang="en-CA" sz="900" dirty="0">
              <a:latin typeface="Cambria" panose="02040503050406030204" pitchFamily="18" charset="0"/>
              <a:ea typeface="MS Minngs"/>
              <a:cs typeface="Symbol" panose="05050102010706020507" pitchFamily="18" charset="2"/>
            </a:endParaRPr>
          </a:p>
          <a:p>
            <a:r>
              <a:rPr lang="en-US" sz="825" b="1" dirty="0">
                <a:latin typeface="Cambria" panose="02040503050406030204" pitchFamily="18" charset="0"/>
                <a:ea typeface="MS Minngs"/>
                <a:cs typeface="Cambria" panose="02040503050406030204" pitchFamily="18" charset="0"/>
              </a:rPr>
              <a:t>Players</a:t>
            </a:r>
            <a:endParaRPr lang="en-CA" sz="900" dirty="0">
              <a:latin typeface="Cambria" panose="02040503050406030204" pitchFamily="18" charset="0"/>
              <a:ea typeface="MS Minngs"/>
              <a:cs typeface="Cambria" panose="02040503050406030204" pitchFamily="18" charset="0"/>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When you win, be respectful and gracious toward you opponent.  When you lose, be congratulatory and respectful</a:t>
            </a:r>
            <a:endParaRPr lang="en-CA" sz="900" dirty="0">
              <a:latin typeface="Cambria" panose="02040503050406030204" pitchFamily="18" charset="0"/>
              <a:ea typeface="MS Minngs"/>
              <a:cs typeface="Symbol" panose="05050102010706020507" pitchFamily="18" charset="2"/>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Be fair always, no matter what the cost</a:t>
            </a:r>
            <a:endParaRPr lang="en-CA" sz="900" dirty="0">
              <a:latin typeface="Cambria" panose="02040503050406030204" pitchFamily="18" charset="0"/>
              <a:ea typeface="MS Minngs"/>
              <a:cs typeface="Symbol" panose="05050102010706020507" pitchFamily="18" charset="2"/>
            </a:endParaRPr>
          </a:p>
          <a:p>
            <a:r>
              <a:rPr lang="en-US" sz="825" b="1" dirty="0">
                <a:latin typeface="Cambria" panose="02040503050406030204" pitchFamily="18" charset="0"/>
                <a:ea typeface="MS Minngs"/>
                <a:cs typeface="Cambria" panose="02040503050406030204" pitchFamily="18" charset="0"/>
              </a:rPr>
              <a:t>Parents</a:t>
            </a:r>
            <a:endParaRPr lang="en-CA" sz="900" dirty="0">
              <a:latin typeface="Cambria" panose="02040503050406030204" pitchFamily="18" charset="0"/>
              <a:ea typeface="MS Minngs"/>
              <a:cs typeface="Cambria" panose="02040503050406030204" pitchFamily="18" charset="0"/>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Set a good example of sportsmanship for all children in the gym</a:t>
            </a:r>
            <a:endParaRPr lang="en-CA" sz="900" dirty="0">
              <a:latin typeface="Cambria" panose="02040503050406030204" pitchFamily="18" charset="0"/>
              <a:ea typeface="MS Minngs"/>
              <a:cs typeface="Symbol" panose="05050102010706020507" pitchFamily="18" charset="2"/>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Help make participation in CMBA a positive experience for your child and others</a:t>
            </a:r>
            <a:endParaRPr lang="en-CA" sz="900" dirty="0">
              <a:latin typeface="Cambria" panose="02040503050406030204" pitchFamily="18" charset="0"/>
              <a:ea typeface="MS Minngs"/>
              <a:cs typeface="Symbol" panose="05050102010706020507" pitchFamily="18" charset="2"/>
            </a:endParaRPr>
          </a:p>
          <a:p>
            <a:pPr marL="257175" indent="-257175">
              <a:buFont typeface="Symbol" panose="05050102010706020507" pitchFamily="18" charset="2"/>
              <a:buChar char=""/>
            </a:pPr>
            <a:r>
              <a:rPr lang="en-US" sz="825" dirty="0">
                <a:latin typeface="Cambria" panose="02040503050406030204" pitchFamily="18" charset="0"/>
                <a:ea typeface="MS Minngs"/>
                <a:cs typeface="Symbol" panose="05050102010706020507" pitchFamily="18" charset="2"/>
              </a:rPr>
              <a:t>Applaud good plays by both team</a:t>
            </a:r>
            <a:endParaRPr lang="en-CA" sz="900" dirty="0">
              <a:latin typeface="Cambria" panose="02040503050406030204" pitchFamily="18" charset="0"/>
              <a:ea typeface="MS Minngs"/>
              <a:cs typeface="Symbol" panose="05050102010706020507" pitchFamily="18" charset="2"/>
            </a:endParaRPr>
          </a:p>
        </p:txBody>
      </p:sp>
      <p:pic>
        <p:nvPicPr>
          <p:cNvPr id="4" name="Picture 3">
            <a:extLst>
              <a:ext uri="{FF2B5EF4-FFF2-40B4-BE49-F238E27FC236}">
                <a16:creationId xmlns:a16="http://schemas.microsoft.com/office/drawing/2014/main" id="{93FAB42B-8D56-9143-BA21-A72658AAA4E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60704" y="6175836"/>
            <a:ext cx="1447800" cy="637540"/>
          </a:xfrm>
          <a:prstGeom prst="rect">
            <a:avLst/>
          </a:prstGeom>
        </p:spPr>
      </p:pic>
      <p:pic>
        <p:nvPicPr>
          <p:cNvPr id="5" name="Picture 4">
            <a:extLst>
              <a:ext uri="{FF2B5EF4-FFF2-40B4-BE49-F238E27FC236}">
                <a16:creationId xmlns:a16="http://schemas.microsoft.com/office/drawing/2014/main" id="{DE9CE637-929C-1C47-A7C7-D8402F318F33}"/>
              </a:ext>
            </a:extLst>
          </p:cNvPr>
          <p:cNvPicPr>
            <a:picLocks noChangeAspect="1"/>
          </p:cNvPicPr>
          <p:nvPr/>
        </p:nvPicPr>
        <p:blipFill>
          <a:blip r:embed="rId3"/>
          <a:stretch>
            <a:fillRect/>
          </a:stretch>
        </p:blipFill>
        <p:spPr>
          <a:xfrm>
            <a:off x="179512" y="6037004"/>
            <a:ext cx="864096" cy="864096"/>
          </a:xfrm>
          <a:prstGeom prst="rect">
            <a:avLst/>
          </a:prstGeom>
        </p:spPr>
      </p:pic>
    </p:spTree>
    <p:extLst>
      <p:ext uri="{BB962C8B-B14F-4D97-AF65-F5344CB8AC3E}">
        <p14:creationId xmlns:p14="http://schemas.microsoft.com/office/powerpoint/2010/main" val="225369591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3114</TotalTime>
  <Words>2629</Words>
  <Application>Microsoft Macintosh PowerPoint</Application>
  <PresentationFormat>On-screen Show (4:3)</PresentationFormat>
  <Paragraphs>221</Paragraphs>
  <Slides>46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Cambria</vt:lpstr>
      <vt:lpstr>Gill Sans MT</vt:lpstr>
      <vt:lpstr>MS Minngs</vt:lpstr>
      <vt:lpstr>Symbol</vt:lpstr>
      <vt:lpstr>Times New Roman</vt:lpstr>
      <vt:lpstr>Gallery</vt:lpstr>
      <vt:lpstr>CMBA ESSENTIALS</vt:lpstr>
      <vt:lpstr>PowerPoint Presentation</vt:lpstr>
      <vt:lpstr>PowerPoint Presentation</vt:lpstr>
      <vt:lpstr>PowerPoint Presentation</vt:lpstr>
      <vt:lpstr>PowerPoint Presentation</vt:lpstr>
      <vt:lpstr>PowerPoint Presentation</vt:lpstr>
      <vt:lpstr>PowerPoint Presentation</vt:lpstr>
      <vt:lpstr>CMBA Coach Education &amp; Development   Getting to Know the CMBA Website</vt:lpstr>
      <vt:lpstr>PowerPoint Presentation</vt:lpstr>
      <vt:lpstr>PowerPoint Presentation</vt:lpstr>
      <vt:lpstr>CMBA Coach Education &amp; Development   Addressing Officials </vt:lpstr>
      <vt:lpstr>CMBA Coach Education &amp; Development  What is a Game Report? </vt:lpstr>
      <vt:lpstr>CMBA Coach Education &amp; Development  Pre-game Meeting—Referee Lead   Coaches / Officials / Gym Monitors / Team Captains</vt:lpstr>
      <vt:lpstr>CMBA Coach Education &amp; Development  Parent/Player Team Expectation Meeting  Partner With A Coach To Discuss The 3 Questions Below</vt:lpstr>
      <vt:lpstr>PowerPoint Presentation</vt:lpstr>
      <vt:lpstr>CMBA Coach Education &amp; Development   Coaches Association of Canada  Responsible Coaching Movement   Rule of Two  Background Screening  Ethics Training</vt:lpstr>
      <vt:lpstr>PowerPoint Presentation</vt:lpstr>
      <vt:lpstr>PowerPoint Presentation</vt:lpstr>
      <vt:lpstr>CMBA Coach Education &amp; Development Page 18-20 In Essentials Manual   Every Practice Needs a Little TLC   Create a list of effective Teaching techniques.   How do you know that your players are Learning?   What is your favourite Competitive drill?</vt:lpstr>
      <vt:lpstr>CMBA Coach Education &amp; Development   Games Approach To Teaching Skills  FUN is an Important Component of Teaching  FUN Competitions   Big Island, Small Island  35-25  72 | 52 | 51 | 31 </vt:lpstr>
      <vt:lpstr>CMBA Coach Education &amp; Development    Games Approach To Teaching Skills  More FUN Games   T-Rex Pirates Super 7 Octopus Frozen Cones British Bull Dog Dribble Knockout Sharks &amp; Minnows Red Light Green Light Rock Paper Scissors Football</vt:lpstr>
      <vt:lpstr>CMBA Coach Education &amp; Development    31 Drills &amp; Games for Kids           email: markjonhogan@gmail.com </vt:lpstr>
      <vt:lpstr>CMBA Coach Education &amp; Development Page 17 In Essentials Manual   B1-E2-C4  A Simple Concept that Works!   </vt:lpstr>
      <vt:lpstr>CMBA Coach Education &amp; Development Good Offense Starts with Good Spacing   SPACING—a vital Concept   </vt:lpstr>
      <vt:lpstr>CMBA Coach Education &amp; Development Page 20 In Essentials Manual   Five Stage Teaching Method &amp; Learning Styles     Explanation—Demonstration—Application—EDC—Repetition  Watch Your Language (Elephant &amp; Giraffe)  The Greatest (Kenny Rogers)</vt:lpstr>
      <vt:lpstr>CMBA Coach Education &amp; Development Page 21 In Essentials Manual   ABCD Teaching Technique    A = No Defense  B = Guided Defense  C = Live Breakdown Drills  D = Live 5v5 (4v4 for U11)   Training Ugly!</vt:lpstr>
      <vt:lpstr>CMBA Coach Education &amp; Development Page 22 In Essentials Manual   ABCD Debrief Technique  Arguably the most important technique to teach Decision-making   A = Agree  B = Build  C = Challenge  D = Deeper</vt:lpstr>
      <vt:lpstr>CMBA Coach Education &amp; Development Page 23 In Essentials Manual   Measuring Drills    Measuring Drills will Produce Greater Results   Rebounding Example  Lay-up Example   Share your Favourite Drills that can be Measured…</vt:lpstr>
      <vt:lpstr>CMBA Coach Education &amp; Development Page 24 In Essentials Manual   ROB Shot—BRAD Shot—REP’ing   </vt:lpstr>
      <vt:lpstr>CMBA Coach Education &amp; Development Page 25 in Essentials Manual   Scoring the Ball  Canada’s SWNT Top 4 Scoring Priorities   1. Attack the Rim  2. 3 Point Shots (long-range shots)  3. Free Throws  4. Mid-range Shots   Coach Activity—what drills do you do to support these Top 4 Priorities?</vt:lpstr>
      <vt:lpstr>CMBA Coach Education &amp; Development Page 25 in Essentials Manual   Scoring the Ball  Canada’s SWNT Top 6 Scoring Priorities   1. Attack the Rim  2. Attack the Paint  3. Free Throws  4. 3 Point Shot from the Corner  5. 3 Point Shot from the Top  6. Mid-range Shots</vt:lpstr>
      <vt:lpstr>CMBA Coach Education &amp; Development Page 26 In Essentials Manual   Explode—Explore—Execute      The Foundation of Team Development     See Resources on CMBA Website (E3)</vt:lpstr>
      <vt:lpstr>CMBA Coach Education &amp; Development Page 27 In Essentials Manual   Global Player Development  Trend for Player Development   How would you coach a delayed player?  What drills do you do to support/hinder Global Player development?  Share your favourite Global Player development drill…   Nikola Jokić Article Page 28-33 in Essentials Manual</vt:lpstr>
      <vt:lpstr>CMBA Coach Education &amp; Development Page 34 In Essentials Manual   Gold Medal Model (Profile)</vt:lpstr>
      <vt:lpstr>CMBA Coach Education &amp; Development Page 35 In Essentials Manual   Style of Play Summary &amp; Outline      Where it all began   Why it is important   How to establish a Style of Play</vt:lpstr>
      <vt:lpstr>CMBA Coach Education &amp; Development Page 36 In Essentials Manual   Style of Play Summary &amp; Outline      Outline for   Sequencing Style of Play</vt:lpstr>
      <vt:lpstr>CMBA Coach Education &amp; Development Page 37 In Essentials Manual   Read &amp; React Basketball—Rick Torbett   Read &amp; React—9 Layers for Youth Basketball</vt:lpstr>
      <vt:lpstr>CMBA Coach Education &amp; Development Read &amp; React Actions   Read &amp; React Basketball—Rick Torbett    Single Gap Actions   Pass &amp; Cut, Pass &amp; Slip, Pass &amp; Pick  Pass &amp; Get  Dribble-At Backdoor Dribble-At Post-up Dribble-At Laker Cut Dribble-At Draft Drive or COD Move</vt:lpstr>
      <vt:lpstr>CMBA Coach Education &amp; Development Read &amp; React Actions   Read &amp; React Basketball—Rick Torbett    Double Gap Actions    Attack the Double Gap—Attack the Rim/Paint  Dribble-At DHO (Dribble Hand-off)  Dribble-At Slip</vt:lpstr>
      <vt:lpstr>CMBA Coach Education &amp; Development    Read &amp; React Basketball—Rick Torbett         Circle Movement (see Video)</vt:lpstr>
      <vt:lpstr>CMBA Coach Education &amp; Development Page 38 In Essentials Manual   Top 3 Defensive Priorities     Defend the Basket   Pressure the Ball   Guard 1.5 Players   What drills do you do to support these 3 defensive priorities?</vt:lpstr>
      <vt:lpstr>CMBA Coach Education &amp; Development Page 39 In Essentials Manual   Solving Defensive Problems     Preventer   Fixer   Eraser   Players tend to enjoy being a defender based on being one of these 3 problem-solvers.</vt:lpstr>
      <vt:lpstr>CMBA Coach Education &amp; Development Mike MacKay discussion notes    Paris 2024 Trends       Mike MacKay  Discussion Notes</vt:lpstr>
      <vt:lpstr>CMBA Coach Education &amp; Development Page 40 In Essentials Manual   LTAD—Long Term Athlete Development                     Not only are you developing Basketball Players, you are also developing Athletes!</vt:lpstr>
      <vt:lpstr>CMBA Coach Education &amp; Development Supplemental Notes   Feedback 101, 201 &amp; 301   Feedback 101 Technical Skill Feedback   Feedback 201 Feedback after the Feedback   Feedback 301 Decision-making Feedback</vt:lpstr>
      <vt:lpstr>CMBA Coach Education &amp; Development    Prep for the On-court Session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Hogan</dc:creator>
  <cp:lastModifiedBy>Mark Hogan</cp:lastModifiedBy>
  <cp:revision>387</cp:revision>
  <dcterms:created xsi:type="dcterms:W3CDTF">2015-09-03T21:37:35Z</dcterms:created>
  <dcterms:modified xsi:type="dcterms:W3CDTF">2024-12-10T04:00:23Z</dcterms:modified>
</cp:coreProperties>
</file>