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5"/>
  </p:notesMasterIdLst>
  <p:sldIdLst>
    <p:sldId id="256" r:id="rId2"/>
    <p:sldId id="257" r:id="rId3"/>
    <p:sldId id="258" r:id="rId4"/>
    <p:sldId id="259" r:id="rId5"/>
    <p:sldId id="260" r:id="rId6"/>
    <p:sldId id="307" r:id="rId7"/>
    <p:sldId id="268" r:id="rId8"/>
    <p:sldId id="261" r:id="rId9"/>
    <p:sldId id="271" r:id="rId10"/>
    <p:sldId id="262" r:id="rId11"/>
    <p:sldId id="263" r:id="rId12"/>
    <p:sldId id="264" r:id="rId13"/>
    <p:sldId id="265" r:id="rId14"/>
    <p:sldId id="266" r:id="rId15"/>
    <p:sldId id="267" r:id="rId16"/>
    <p:sldId id="308" r:id="rId17"/>
    <p:sldId id="270" r:id="rId18"/>
    <p:sldId id="285" r:id="rId19"/>
    <p:sldId id="278" r:id="rId20"/>
    <p:sldId id="277" r:id="rId21"/>
    <p:sldId id="309" r:id="rId22"/>
    <p:sldId id="276" r:id="rId23"/>
    <p:sldId id="297" r:id="rId24"/>
    <p:sldId id="294" r:id="rId25"/>
    <p:sldId id="280" r:id="rId26"/>
    <p:sldId id="281" r:id="rId27"/>
    <p:sldId id="282" r:id="rId28"/>
    <p:sldId id="286" r:id="rId29"/>
    <p:sldId id="303" r:id="rId30"/>
    <p:sldId id="302" r:id="rId31"/>
    <p:sldId id="287" r:id="rId32"/>
    <p:sldId id="288" r:id="rId33"/>
    <p:sldId id="290" r:id="rId34"/>
    <p:sldId id="291" r:id="rId35"/>
    <p:sldId id="293" r:id="rId36"/>
    <p:sldId id="299" r:id="rId37"/>
    <p:sldId id="301" r:id="rId38"/>
    <p:sldId id="284" r:id="rId39"/>
    <p:sldId id="310" r:id="rId40"/>
    <p:sldId id="304" r:id="rId41"/>
    <p:sldId id="305" r:id="rId42"/>
    <p:sldId id="306" r:id="rId43"/>
    <p:sldId id="279" r:id="rId44"/>
  </p:sldIdLst>
  <p:sldSz cx="9144000" cy="6858000" type="screen4x3"/>
  <p:notesSz cx="6858000" cy="9144000"/>
  <p:embeddedFontLst>
    <p:embeddedFont>
      <p:font typeface="Gill Sans" panose="020B0502020104020203" pitchFamily="34" charset="-79"/>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idSCAiWd2oiyX/iz6fVFH2tyufM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33"/>
    <p:restoredTop sz="93074"/>
  </p:normalViewPr>
  <p:slideViewPr>
    <p:cSldViewPr snapToGrid="0">
      <p:cViewPr varScale="1">
        <p:scale>
          <a:sx n="94" d="100"/>
          <a:sy n="94" d="100"/>
        </p:scale>
        <p:origin x="872"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6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64"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ites.google.com/cmba.ab.ca/cmbacsp/hom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ositivecoach.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4615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ed77e22c2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Coach Mark should we?... instead remove Game Plan and promote the CMBA 3E Web-site of Explode, Explore, Execute </a:t>
            </a:r>
            <a:r>
              <a:rPr lang="en-CA" u="sng">
                <a:solidFill>
                  <a:schemeClr val="hlink"/>
                </a:solidFill>
                <a:hlinkClick r:id="rId3"/>
              </a:rPr>
              <a:t>https://sites.google.com/cmba.ab.ca/cmbacsp/home</a:t>
            </a:r>
            <a:endParaRPr/>
          </a:p>
        </p:txBody>
      </p:sp>
      <p:sp>
        <p:nvSpPr>
          <p:cNvPr id="226" name="Google Shape;226;ged77e22c2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991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3677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7382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6020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8526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7015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What do you think about talking about the Positive Coaching Alliance? When you introduced this to me many years ago I was intrigued with this organization. I have recently looked at them for the CMBA and myself as a coach. Thoughts?  </a:t>
            </a:r>
            <a:r>
              <a:rPr lang="en-CA" u="sng">
                <a:solidFill>
                  <a:schemeClr val="hlink"/>
                </a:solidFill>
                <a:hlinkClick r:id="rId3"/>
              </a:rPr>
              <a:t>https://positivecoach.org/</a:t>
            </a:r>
            <a:endParaRPr/>
          </a:p>
          <a:p>
            <a:pPr marL="0" lvl="0" indent="0" algn="l" rtl="0">
              <a:spcBef>
                <a:spcPts val="0"/>
              </a:spcBef>
              <a:spcAft>
                <a:spcPts val="0"/>
              </a:spcAft>
              <a:buNone/>
            </a:pPr>
            <a:endParaRPr/>
          </a:p>
          <a:p>
            <a:pPr marL="0" lvl="0" indent="0" algn="l" rtl="0">
              <a:spcBef>
                <a:spcPts val="0"/>
              </a:spcBef>
              <a:spcAft>
                <a:spcPts val="0"/>
              </a:spcAft>
              <a:buNone/>
            </a:pPr>
            <a:r>
              <a:rPr lang="en-CA"/>
              <a:t>Mike: I don’t know enough about the PCA other than I really like their message. I’m ok to include the PCA if we actually know their materials - perhaps we should wait until CMBA adopts this program. As for the CAC, their Rule of Two and Responsible Coaching Movement are easily adaptable.</a:t>
            </a:r>
            <a:endParaRPr/>
          </a:p>
          <a:p>
            <a:pPr marL="0" lvl="0" indent="0" algn="l" rtl="0">
              <a:spcBef>
                <a:spcPts val="0"/>
              </a:spcBef>
              <a:spcAft>
                <a:spcPts val="0"/>
              </a:spcAft>
              <a:buNone/>
            </a:pPr>
            <a:endParaRPr/>
          </a:p>
        </p:txBody>
      </p:sp>
      <p:sp>
        <p:nvSpPr>
          <p:cNvPr id="235" name="Google Shape;23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51"/>
          <p:cNvSpPr txBox="1">
            <a:spLocks noGrp="1"/>
          </p:cNvSpPr>
          <p:nvPr>
            <p:ph type="title"/>
          </p:nvPr>
        </p:nvSpPr>
        <p:spPr>
          <a:xfrm>
            <a:off x="1443491" y="1756130"/>
            <a:ext cx="5617002" cy="1887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1"/>
          <p:cNvSpPr txBox="1">
            <a:spLocks noGrp="1"/>
          </p:cNvSpPr>
          <p:nvPr>
            <p:ph type="body" idx="1"/>
          </p:nvPr>
        </p:nvSpPr>
        <p:spPr>
          <a:xfrm>
            <a:off x="1443492" y="3806196"/>
            <a:ext cx="5617002"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10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500"/>
              <a:buNone/>
              <a:defRPr sz="1500">
                <a:solidFill>
                  <a:srgbClr val="888888"/>
                </a:solidFill>
              </a:defRPr>
            </a:lvl2pPr>
            <a:lvl3pPr marL="1371600" lvl="2" indent="-228600" algn="l">
              <a:lnSpc>
                <a:spcPct val="120000"/>
              </a:lnSpc>
              <a:spcBef>
                <a:spcPts val="500"/>
              </a:spcBef>
              <a:spcAft>
                <a:spcPts val="0"/>
              </a:spcAft>
              <a:buSzPts val="1350"/>
              <a:buNone/>
              <a:defRPr sz="1350">
                <a:solidFill>
                  <a:srgbClr val="888888"/>
                </a:solidFill>
              </a:defRPr>
            </a:lvl3pPr>
            <a:lvl4pPr marL="1828800" lvl="3" indent="-228600" algn="l">
              <a:lnSpc>
                <a:spcPct val="120000"/>
              </a:lnSpc>
              <a:spcBef>
                <a:spcPts val="500"/>
              </a:spcBef>
              <a:spcAft>
                <a:spcPts val="0"/>
              </a:spcAft>
              <a:buSzPts val="1200"/>
              <a:buNone/>
              <a:defRPr sz="1200">
                <a:solidFill>
                  <a:srgbClr val="888888"/>
                </a:solidFill>
              </a:defRPr>
            </a:lvl4pPr>
            <a:lvl5pPr marL="2286000" lvl="4" indent="-228600" algn="l">
              <a:lnSpc>
                <a:spcPct val="120000"/>
              </a:lnSpc>
              <a:spcBef>
                <a:spcPts val="500"/>
              </a:spcBef>
              <a:spcAft>
                <a:spcPts val="0"/>
              </a:spcAft>
              <a:buSzPts val="1200"/>
              <a:buNone/>
              <a:defRPr sz="1200">
                <a:solidFill>
                  <a:srgbClr val="888888"/>
                </a:solidFill>
              </a:defRPr>
            </a:lvl5pPr>
            <a:lvl6pPr marL="2743200" lvl="5" indent="-228600" algn="l">
              <a:lnSpc>
                <a:spcPct val="120000"/>
              </a:lnSpc>
              <a:spcBef>
                <a:spcPts val="500"/>
              </a:spcBef>
              <a:spcAft>
                <a:spcPts val="0"/>
              </a:spcAft>
              <a:buSzPts val="1200"/>
              <a:buNone/>
              <a:defRPr sz="1200">
                <a:solidFill>
                  <a:srgbClr val="888888"/>
                </a:solidFill>
              </a:defRPr>
            </a:lvl6pPr>
            <a:lvl7pPr marL="3200400" lvl="6" indent="-228600" algn="l">
              <a:lnSpc>
                <a:spcPct val="120000"/>
              </a:lnSpc>
              <a:spcBef>
                <a:spcPts val="500"/>
              </a:spcBef>
              <a:spcAft>
                <a:spcPts val="0"/>
              </a:spcAft>
              <a:buSzPts val="1200"/>
              <a:buNone/>
              <a:defRPr sz="1200">
                <a:solidFill>
                  <a:srgbClr val="888888"/>
                </a:solidFill>
              </a:defRPr>
            </a:lvl7pPr>
            <a:lvl8pPr marL="3657600" lvl="7" indent="-228600" algn="l">
              <a:lnSpc>
                <a:spcPct val="120000"/>
              </a:lnSpc>
              <a:spcBef>
                <a:spcPts val="500"/>
              </a:spcBef>
              <a:spcAft>
                <a:spcPts val="0"/>
              </a:spcAft>
              <a:buSzPts val="1200"/>
              <a:buNone/>
              <a:defRPr sz="1200">
                <a:solidFill>
                  <a:srgbClr val="888888"/>
                </a:solidFill>
              </a:defRPr>
            </a:lvl8pPr>
            <a:lvl9pPr marL="4114800" lvl="8" indent="-228600" algn="l">
              <a:lnSpc>
                <a:spcPct val="120000"/>
              </a:lnSpc>
              <a:spcBef>
                <a:spcPts val="500"/>
              </a:spcBef>
              <a:spcAft>
                <a:spcPts val="0"/>
              </a:spcAft>
              <a:buSzPts val="1200"/>
              <a:buNone/>
              <a:defRPr sz="1200">
                <a:solidFill>
                  <a:srgbClr val="888888"/>
                </a:solidFill>
              </a:defRPr>
            </a:lvl9pPr>
          </a:lstStyle>
          <a:p>
            <a:endParaRPr/>
          </a:p>
        </p:txBody>
      </p:sp>
      <p:sp>
        <p:nvSpPr>
          <p:cNvPr id="21" name="Google Shape;21;p51"/>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1"/>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1"/>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24" name="Google Shape;24;p51"/>
          <p:cNvCxnSpPr/>
          <p:nvPr/>
        </p:nvCxnSpPr>
        <p:spPr>
          <a:xfrm>
            <a:off x="1443491" y="3804985"/>
            <a:ext cx="561700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61"/>
          <p:cNvSpPr txBox="1">
            <a:spLocks noGrp="1"/>
          </p:cNvSpPr>
          <p:nvPr>
            <p:ph type="title"/>
          </p:nvPr>
        </p:nvSpPr>
        <p:spPr>
          <a:xfrm rot="5400000">
            <a:off x="5139597" y="2577405"/>
            <a:ext cx="4659889" cy="110302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61"/>
          <p:cNvSpPr txBox="1">
            <a:spLocks noGrp="1"/>
          </p:cNvSpPr>
          <p:nvPr>
            <p:ph type="body" idx="1"/>
          </p:nvPr>
        </p:nvSpPr>
        <p:spPr>
          <a:xfrm rot="5400000">
            <a:off x="1764094" y="478371"/>
            <a:ext cx="4659889" cy="530109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96" name="Google Shape;96;p61"/>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61"/>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61"/>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99" name="Google Shape;99;p61"/>
          <p:cNvCxnSpPr/>
          <p:nvPr/>
        </p:nvCxnSpPr>
        <p:spPr>
          <a:xfrm>
            <a:off x="6918028" y="798974"/>
            <a:ext cx="0" cy="4659889"/>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2"/>
          <p:cNvSpPr txBox="1">
            <a:spLocks noGrp="1"/>
          </p:cNvSpPr>
          <p:nvPr>
            <p:ph type="title"/>
          </p:nvPr>
        </p:nvSpPr>
        <p:spPr>
          <a:xfrm>
            <a:off x="1443491" y="804520"/>
            <a:ext cx="6571343"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2"/>
          <p:cNvSpPr txBox="1">
            <a:spLocks noGrp="1"/>
          </p:cNvSpPr>
          <p:nvPr>
            <p:ph type="body" idx="1"/>
          </p:nvPr>
        </p:nvSpPr>
        <p:spPr>
          <a:xfrm>
            <a:off x="1443491" y="2015733"/>
            <a:ext cx="6571343" cy="345061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28" name="Google Shape;28;p52"/>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2"/>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2"/>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31" name="Google Shape;31;p52"/>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3"/>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3"/>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3"/>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54"/>
          <p:cNvSpPr txBox="1">
            <a:spLocks noGrp="1"/>
          </p:cNvSpPr>
          <p:nvPr>
            <p:ph type="title"/>
          </p:nvPr>
        </p:nvSpPr>
        <p:spPr>
          <a:xfrm>
            <a:off x="1443491" y="804890"/>
            <a:ext cx="6571343" cy="10593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4"/>
          <p:cNvSpPr txBox="1">
            <a:spLocks noGrp="1"/>
          </p:cNvSpPr>
          <p:nvPr>
            <p:ph type="body" idx="1"/>
          </p:nvPr>
        </p:nvSpPr>
        <p:spPr>
          <a:xfrm>
            <a:off x="1443490" y="2013936"/>
            <a:ext cx="3125871" cy="343756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9" name="Google Shape;39;p54"/>
          <p:cNvSpPr txBox="1">
            <a:spLocks noGrp="1"/>
          </p:cNvSpPr>
          <p:nvPr>
            <p:ph type="body" idx="2"/>
          </p:nvPr>
        </p:nvSpPr>
        <p:spPr>
          <a:xfrm>
            <a:off x="4889182" y="2013936"/>
            <a:ext cx="3125652" cy="343755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0" name="Google Shape;40;p54"/>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4"/>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4"/>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43" name="Google Shape;43;p54"/>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cxnSp>
        <p:nvCxnSpPr>
          <p:cNvPr id="52" name="Google Shape;52;p56"/>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
        <p:nvSpPr>
          <p:cNvPr id="53" name="Google Shape;53;p56"/>
          <p:cNvSpPr txBox="1">
            <a:spLocks noGrp="1"/>
          </p:cNvSpPr>
          <p:nvPr>
            <p:ph type="title"/>
          </p:nvPr>
        </p:nvSpPr>
        <p:spPr>
          <a:xfrm>
            <a:off x="1443491" y="804164"/>
            <a:ext cx="6571344" cy="105631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56"/>
          <p:cNvSpPr txBox="1">
            <a:spLocks noGrp="1"/>
          </p:cNvSpPr>
          <p:nvPr>
            <p:ph type="body" idx="1"/>
          </p:nvPr>
        </p:nvSpPr>
        <p:spPr>
          <a:xfrm>
            <a:off x="1443491" y="2019550"/>
            <a:ext cx="3125766"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1500"/>
              <a:buNone/>
              <a:defRPr sz="1500" b="1"/>
            </a:lvl2pPr>
            <a:lvl3pPr marL="1371600" lvl="2" indent="-228600" algn="l">
              <a:lnSpc>
                <a:spcPct val="120000"/>
              </a:lnSpc>
              <a:spcBef>
                <a:spcPts val="500"/>
              </a:spcBef>
              <a:spcAft>
                <a:spcPts val="0"/>
              </a:spcAft>
              <a:buSzPts val="1350"/>
              <a:buNone/>
              <a:defRPr sz="1350" b="1"/>
            </a:lvl3pPr>
            <a:lvl4pPr marL="1828800" lvl="3" indent="-228600" algn="l">
              <a:lnSpc>
                <a:spcPct val="120000"/>
              </a:lnSpc>
              <a:spcBef>
                <a:spcPts val="500"/>
              </a:spcBef>
              <a:spcAft>
                <a:spcPts val="0"/>
              </a:spcAft>
              <a:buSzPts val="1200"/>
              <a:buNone/>
              <a:defRPr sz="1200" b="1"/>
            </a:lvl4pPr>
            <a:lvl5pPr marL="2286000" lvl="4" indent="-228600" algn="l">
              <a:lnSpc>
                <a:spcPct val="120000"/>
              </a:lnSpc>
              <a:spcBef>
                <a:spcPts val="500"/>
              </a:spcBef>
              <a:spcAft>
                <a:spcPts val="0"/>
              </a:spcAft>
              <a:buSzPts val="1200"/>
              <a:buNone/>
              <a:defRPr sz="1200" b="1"/>
            </a:lvl5pPr>
            <a:lvl6pPr marL="2743200" lvl="5" indent="-228600" algn="l">
              <a:lnSpc>
                <a:spcPct val="120000"/>
              </a:lnSpc>
              <a:spcBef>
                <a:spcPts val="500"/>
              </a:spcBef>
              <a:spcAft>
                <a:spcPts val="0"/>
              </a:spcAft>
              <a:buSzPts val="1200"/>
              <a:buNone/>
              <a:defRPr sz="1200" b="1"/>
            </a:lvl6pPr>
            <a:lvl7pPr marL="3200400" lvl="6" indent="-228600" algn="l">
              <a:lnSpc>
                <a:spcPct val="120000"/>
              </a:lnSpc>
              <a:spcBef>
                <a:spcPts val="500"/>
              </a:spcBef>
              <a:spcAft>
                <a:spcPts val="0"/>
              </a:spcAft>
              <a:buSzPts val="1200"/>
              <a:buNone/>
              <a:defRPr sz="1200" b="1"/>
            </a:lvl7pPr>
            <a:lvl8pPr marL="3657600" lvl="7" indent="-228600" algn="l">
              <a:lnSpc>
                <a:spcPct val="120000"/>
              </a:lnSpc>
              <a:spcBef>
                <a:spcPts val="500"/>
              </a:spcBef>
              <a:spcAft>
                <a:spcPts val="0"/>
              </a:spcAft>
              <a:buSzPts val="1200"/>
              <a:buNone/>
              <a:defRPr sz="1200" b="1"/>
            </a:lvl8pPr>
            <a:lvl9pPr marL="4114800" lvl="8" indent="-228600" algn="l">
              <a:lnSpc>
                <a:spcPct val="120000"/>
              </a:lnSpc>
              <a:spcBef>
                <a:spcPts val="500"/>
              </a:spcBef>
              <a:spcAft>
                <a:spcPts val="0"/>
              </a:spcAft>
              <a:buSzPts val="1200"/>
              <a:buNone/>
              <a:defRPr sz="1200" b="1"/>
            </a:lvl9pPr>
          </a:lstStyle>
          <a:p>
            <a:endParaRPr/>
          </a:p>
        </p:txBody>
      </p:sp>
      <p:sp>
        <p:nvSpPr>
          <p:cNvPr id="55" name="Google Shape;55;p56"/>
          <p:cNvSpPr txBox="1">
            <a:spLocks noGrp="1"/>
          </p:cNvSpPr>
          <p:nvPr>
            <p:ph type="body" idx="2"/>
          </p:nvPr>
        </p:nvSpPr>
        <p:spPr>
          <a:xfrm>
            <a:off x="1443491" y="2824270"/>
            <a:ext cx="3125766" cy="264445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6" name="Google Shape;56;p56"/>
          <p:cNvSpPr txBox="1">
            <a:spLocks noGrp="1"/>
          </p:cNvSpPr>
          <p:nvPr>
            <p:ph type="body" idx="3"/>
          </p:nvPr>
        </p:nvSpPr>
        <p:spPr>
          <a:xfrm>
            <a:off x="4889182" y="2023004"/>
            <a:ext cx="3125652"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1500"/>
              <a:buNone/>
              <a:defRPr sz="1500" b="1"/>
            </a:lvl2pPr>
            <a:lvl3pPr marL="1371600" lvl="2" indent="-228600" algn="l">
              <a:lnSpc>
                <a:spcPct val="120000"/>
              </a:lnSpc>
              <a:spcBef>
                <a:spcPts val="500"/>
              </a:spcBef>
              <a:spcAft>
                <a:spcPts val="0"/>
              </a:spcAft>
              <a:buSzPts val="1350"/>
              <a:buNone/>
              <a:defRPr sz="1350" b="1"/>
            </a:lvl3pPr>
            <a:lvl4pPr marL="1828800" lvl="3" indent="-228600" algn="l">
              <a:lnSpc>
                <a:spcPct val="120000"/>
              </a:lnSpc>
              <a:spcBef>
                <a:spcPts val="500"/>
              </a:spcBef>
              <a:spcAft>
                <a:spcPts val="0"/>
              </a:spcAft>
              <a:buSzPts val="1200"/>
              <a:buNone/>
              <a:defRPr sz="1200" b="1"/>
            </a:lvl4pPr>
            <a:lvl5pPr marL="2286000" lvl="4" indent="-228600" algn="l">
              <a:lnSpc>
                <a:spcPct val="120000"/>
              </a:lnSpc>
              <a:spcBef>
                <a:spcPts val="500"/>
              </a:spcBef>
              <a:spcAft>
                <a:spcPts val="0"/>
              </a:spcAft>
              <a:buSzPts val="1200"/>
              <a:buNone/>
              <a:defRPr sz="1200" b="1"/>
            </a:lvl5pPr>
            <a:lvl6pPr marL="2743200" lvl="5" indent="-228600" algn="l">
              <a:lnSpc>
                <a:spcPct val="120000"/>
              </a:lnSpc>
              <a:spcBef>
                <a:spcPts val="500"/>
              </a:spcBef>
              <a:spcAft>
                <a:spcPts val="0"/>
              </a:spcAft>
              <a:buSzPts val="1200"/>
              <a:buNone/>
              <a:defRPr sz="1200" b="1"/>
            </a:lvl6pPr>
            <a:lvl7pPr marL="3200400" lvl="6" indent="-228600" algn="l">
              <a:lnSpc>
                <a:spcPct val="120000"/>
              </a:lnSpc>
              <a:spcBef>
                <a:spcPts val="500"/>
              </a:spcBef>
              <a:spcAft>
                <a:spcPts val="0"/>
              </a:spcAft>
              <a:buSzPts val="1200"/>
              <a:buNone/>
              <a:defRPr sz="1200" b="1"/>
            </a:lvl7pPr>
            <a:lvl8pPr marL="3657600" lvl="7" indent="-228600" algn="l">
              <a:lnSpc>
                <a:spcPct val="120000"/>
              </a:lnSpc>
              <a:spcBef>
                <a:spcPts val="500"/>
              </a:spcBef>
              <a:spcAft>
                <a:spcPts val="0"/>
              </a:spcAft>
              <a:buSzPts val="1200"/>
              <a:buNone/>
              <a:defRPr sz="1200" b="1"/>
            </a:lvl8pPr>
            <a:lvl9pPr marL="4114800" lvl="8" indent="-228600" algn="l">
              <a:lnSpc>
                <a:spcPct val="120000"/>
              </a:lnSpc>
              <a:spcBef>
                <a:spcPts val="500"/>
              </a:spcBef>
              <a:spcAft>
                <a:spcPts val="0"/>
              </a:spcAft>
              <a:buSzPts val="1200"/>
              <a:buNone/>
              <a:defRPr sz="1200" b="1"/>
            </a:lvl9pPr>
          </a:lstStyle>
          <a:p>
            <a:endParaRPr/>
          </a:p>
        </p:txBody>
      </p:sp>
      <p:sp>
        <p:nvSpPr>
          <p:cNvPr id="57" name="Google Shape;57;p56"/>
          <p:cNvSpPr txBox="1">
            <a:spLocks noGrp="1"/>
          </p:cNvSpPr>
          <p:nvPr>
            <p:ph type="body" idx="4"/>
          </p:nvPr>
        </p:nvSpPr>
        <p:spPr>
          <a:xfrm>
            <a:off x="4889182" y="2821491"/>
            <a:ext cx="3125652" cy="263737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8" name="Google Shape;58;p56"/>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6"/>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6"/>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cxnSp>
        <p:nvCxnSpPr>
          <p:cNvPr id="62" name="Google Shape;62;p57"/>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
        <p:nvSpPr>
          <p:cNvPr id="63" name="Google Shape;63;p57"/>
          <p:cNvSpPr txBox="1">
            <a:spLocks noGrp="1"/>
          </p:cNvSpPr>
          <p:nvPr>
            <p:ph type="title"/>
          </p:nvPr>
        </p:nvSpPr>
        <p:spPr>
          <a:xfrm>
            <a:off x="1443491" y="804520"/>
            <a:ext cx="6571343"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57"/>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7"/>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7"/>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58"/>
          <p:cNvSpPr txBox="1">
            <a:spLocks noGrp="1"/>
          </p:cNvSpPr>
          <p:nvPr>
            <p:ph type="title"/>
          </p:nvPr>
        </p:nvSpPr>
        <p:spPr>
          <a:xfrm>
            <a:off x="1439042" y="798973"/>
            <a:ext cx="242595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Gill San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58"/>
          <p:cNvSpPr txBox="1">
            <a:spLocks noGrp="1"/>
          </p:cNvSpPr>
          <p:nvPr>
            <p:ph type="body" idx="1"/>
          </p:nvPr>
        </p:nvSpPr>
        <p:spPr>
          <a:xfrm>
            <a:off x="4186656" y="798974"/>
            <a:ext cx="3828178" cy="4658826"/>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70" name="Google Shape;70;p58"/>
          <p:cNvSpPr txBox="1">
            <a:spLocks noGrp="1"/>
          </p:cNvSpPr>
          <p:nvPr>
            <p:ph type="body" idx="2"/>
          </p:nvPr>
        </p:nvSpPr>
        <p:spPr>
          <a:xfrm>
            <a:off x="1439042" y="3205492"/>
            <a:ext cx="2427369" cy="224818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050"/>
              <a:buNone/>
              <a:defRPr sz="1050"/>
            </a:lvl2pPr>
            <a:lvl3pPr marL="1371600" lvl="2" indent="-228600" algn="l">
              <a:lnSpc>
                <a:spcPct val="120000"/>
              </a:lnSpc>
              <a:spcBef>
                <a:spcPts val="500"/>
              </a:spcBef>
              <a:spcAft>
                <a:spcPts val="0"/>
              </a:spcAft>
              <a:buSzPts val="900"/>
              <a:buNone/>
              <a:defRPr sz="900"/>
            </a:lvl3pPr>
            <a:lvl4pPr marL="1828800" lvl="3" indent="-228600" algn="l">
              <a:lnSpc>
                <a:spcPct val="120000"/>
              </a:lnSpc>
              <a:spcBef>
                <a:spcPts val="500"/>
              </a:spcBef>
              <a:spcAft>
                <a:spcPts val="0"/>
              </a:spcAft>
              <a:buSzPts val="750"/>
              <a:buNone/>
              <a:defRPr sz="750"/>
            </a:lvl4pPr>
            <a:lvl5pPr marL="2286000" lvl="4" indent="-228600" algn="l">
              <a:lnSpc>
                <a:spcPct val="120000"/>
              </a:lnSpc>
              <a:spcBef>
                <a:spcPts val="500"/>
              </a:spcBef>
              <a:spcAft>
                <a:spcPts val="0"/>
              </a:spcAft>
              <a:buSzPts val="750"/>
              <a:buNone/>
              <a:defRPr sz="750"/>
            </a:lvl5pPr>
            <a:lvl6pPr marL="2743200" lvl="5" indent="-228600" algn="l">
              <a:lnSpc>
                <a:spcPct val="120000"/>
              </a:lnSpc>
              <a:spcBef>
                <a:spcPts val="500"/>
              </a:spcBef>
              <a:spcAft>
                <a:spcPts val="0"/>
              </a:spcAft>
              <a:buSzPts val="750"/>
              <a:buNone/>
              <a:defRPr sz="750"/>
            </a:lvl6pPr>
            <a:lvl7pPr marL="3200400" lvl="6" indent="-228600" algn="l">
              <a:lnSpc>
                <a:spcPct val="120000"/>
              </a:lnSpc>
              <a:spcBef>
                <a:spcPts val="500"/>
              </a:spcBef>
              <a:spcAft>
                <a:spcPts val="0"/>
              </a:spcAft>
              <a:buSzPts val="750"/>
              <a:buNone/>
              <a:defRPr sz="750"/>
            </a:lvl7pPr>
            <a:lvl8pPr marL="3657600" lvl="7" indent="-228600" algn="l">
              <a:lnSpc>
                <a:spcPct val="120000"/>
              </a:lnSpc>
              <a:spcBef>
                <a:spcPts val="500"/>
              </a:spcBef>
              <a:spcAft>
                <a:spcPts val="0"/>
              </a:spcAft>
              <a:buSzPts val="750"/>
              <a:buNone/>
              <a:defRPr sz="750"/>
            </a:lvl8pPr>
            <a:lvl9pPr marL="4114800" lvl="8" indent="-228600" algn="l">
              <a:lnSpc>
                <a:spcPct val="120000"/>
              </a:lnSpc>
              <a:spcBef>
                <a:spcPts val="500"/>
              </a:spcBef>
              <a:spcAft>
                <a:spcPts val="0"/>
              </a:spcAft>
              <a:buSzPts val="750"/>
              <a:buNone/>
              <a:defRPr sz="750"/>
            </a:lvl9pPr>
          </a:lstStyle>
          <a:p>
            <a:endParaRPr/>
          </a:p>
        </p:txBody>
      </p:sp>
      <p:sp>
        <p:nvSpPr>
          <p:cNvPr id="71" name="Google Shape;71;p58"/>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8"/>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8"/>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74" name="Google Shape;74;p58"/>
          <p:cNvCxnSpPr/>
          <p:nvPr/>
        </p:nvCxnSpPr>
        <p:spPr>
          <a:xfrm>
            <a:off x="1441748" y="3205491"/>
            <a:ext cx="242327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grpSp>
        <p:nvGrpSpPr>
          <p:cNvPr id="76" name="Google Shape;76;p59"/>
          <p:cNvGrpSpPr/>
          <p:nvPr/>
        </p:nvGrpSpPr>
        <p:grpSpPr>
          <a:xfrm>
            <a:off x="4996501" y="482171"/>
            <a:ext cx="3511387" cy="5149101"/>
            <a:chOff x="6852919" y="583365"/>
            <a:chExt cx="4681849" cy="5181928"/>
          </a:xfrm>
        </p:grpSpPr>
        <p:sp>
          <p:nvSpPr>
            <p:cNvPr id="77" name="Google Shape;77;p59"/>
            <p:cNvSpPr/>
            <p:nvPr/>
          </p:nvSpPr>
          <p:spPr>
            <a:xfrm>
              <a:off x="6852919" y="583365"/>
              <a:ext cx="4681849" cy="5181928"/>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9"/>
            <p:cNvSpPr/>
            <p:nvPr/>
          </p:nvSpPr>
          <p:spPr>
            <a:xfrm>
              <a:off x="7273787" y="915806"/>
              <a:ext cx="3844017" cy="4507918"/>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59"/>
          <p:cNvSpPr txBox="1">
            <a:spLocks noGrp="1"/>
          </p:cNvSpPr>
          <p:nvPr>
            <p:ph type="title"/>
          </p:nvPr>
        </p:nvSpPr>
        <p:spPr>
          <a:xfrm>
            <a:off x="1444148" y="1129513"/>
            <a:ext cx="3244935"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9"/>
          <p:cNvSpPr>
            <a:spLocks noGrp="1"/>
          </p:cNvSpPr>
          <p:nvPr>
            <p:ph type="pic" idx="2"/>
          </p:nvPr>
        </p:nvSpPr>
        <p:spPr>
          <a:xfrm>
            <a:off x="5640128" y="1122543"/>
            <a:ext cx="2234998" cy="3866327"/>
          </a:xfrm>
          <a:prstGeom prst="rect">
            <a:avLst/>
          </a:prstGeom>
          <a:solidFill>
            <a:srgbClr val="D8D8D8"/>
          </a:solidFill>
          <a:ln>
            <a:noFill/>
          </a:ln>
        </p:spPr>
      </p:sp>
      <p:sp>
        <p:nvSpPr>
          <p:cNvPr id="81" name="Google Shape;81;p59"/>
          <p:cNvSpPr txBox="1">
            <a:spLocks noGrp="1"/>
          </p:cNvSpPr>
          <p:nvPr>
            <p:ph type="body" idx="1"/>
          </p:nvPr>
        </p:nvSpPr>
        <p:spPr>
          <a:xfrm>
            <a:off x="1443492" y="3145992"/>
            <a:ext cx="3240286" cy="200374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800"/>
              <a:buNone/>
              <a:defRPr sz="1800"/>
            </a:lvl1pPr>
            <a:lvl2pPr marL="914400" lvl="1" indent="-228600" algn="l">
              <a:lnSpc>
                <a:spcPct val="120000"/>
              </a:lnSpc>
              <a:spcBef>
                <a:spcPts val="500"/>
              </a:spcBef>
              <a:spcAft>
                <a:spcPts val="0"/>
              </a:spcAft>
              <a:buSzPts val="1050"/>
              <a:buNone/>
              <a:defRPr sz="1050"/>
            </a:lvl2pPr>
            <a:lvl3pPr marL="1371600" lvl="2" indent="-228600" algn="l">
              <a:lnSpc>
                <a:spcPct val="120000"/>
              </a:lnSpc>
              <a:spcBef>
                <a:spcPts val="500"/>
              </a:spcBef>
              <a:spcAft>
                <a:spcPts val="0"/>
              </a:spcAft>
              <a:buSzPts val="900"/>
              <a:buNone/>
              <a:defRPr sz="900"/>
            </a:lvl3pPr>
            <a:lvl4pPr marL="1828800" lvl="3" indent="-228600" algn="l">
              <a:lnSpc>
                <a:spcPct val="120000"/>
              </a:lnSpc>
              <a:spcBef>
                <a:spcPts val="500"/>
              </a:spcBef>
              <a:spcAft>
                <a:spcPts val="0"/>
              </a:spcAft>
              <a:buSzPts val="750"/>
              <a:buNone/>
              <a:defRPr sz="750"/>
            </a:lvl4pPr>
            <a:lvl5pPr marL="2286000" lvl="4" indent="-228600" algn="l">
              <a:lnSpc>
                <a:spcPct val="120000"/>
              </a:lnSpc>
              <a:spcBef>
                <a:spcPts val="500"/>
              </a:spcBef>
              <a:spcAft>
                <a:spcPts val="0"/>
              </a:spcAft>
              <a:buSzPts val="750"/>
              <a:buNone/>
              <a:defRPr sz="750"/>
            </a:lvl5pPr>
            <a:lvl6pPr marL="2743200" lvl="5" indent="-228600" algn="l">
              <a:lnSpc>
                <a:spcPct val="120000"/>
              </a:lnSpc>
              <a:spcBef>
                <a:spcPts val="500"/>
              </a:spcBef>
              <a:spcAft>
                <a:spcPts val="0"/>
              </a:spcAft>
              <a:buSzPts val="750"/>
              <a:buNone/>
              <a:defRPr sz="750"/>
            </a:lvl6pPr>
            <a:lvl7pPr marL="3200400" lvl="6" indent="-228600" algn="l">
              <a:lnSpc>
                <a:spcPct val="120000"/>
              </a:lnSpc>
              <a:spcBef>
                <a:spcPts val="500"/>
              </a:spcBef>
              <a:spcAft>
                <a:spcPts val="0"/>
              </a:spcAft>
              <a:buSzPts val="750"/>
              <a:buNone/>
              <a:defRPr sz="750"/>
            </a:lvl7pPr>
            <a:lvl8pPr marL="3657600" lvl="7" indent="-228600" algn="l">
              <a:lnSpc>
                <a:spcPct val="120000"/>
              </a:lnSpc>
              <a:spcBef>
                <a:spcPts val="500"/>
              </a:spcBef>
              <a:spcAft>
                <a:spcPts val="0"/>
              </a:spcAft>
              <a:buSzPts val="750"/>
              <a:buNone/>
              <a:defRPr sz="750"/>
            </a:lvl8pPr>
            <a:lvl9pPr marL="4114800" lvl="8" indent="-228600" algn="l">
              <a:lnSpc>
                <a:spcPct val="120000"/>
              </a:lnSpc>
              <a:spcBef>
                <a:spcPts val="500"/>
              </a:spcBef>
              <a:spcAft>
                <a:spcPts val="0"/>
              </a:spcAft>
              <a:buSzPts val="750"/>
              <a:buNone/>
              <a:defRPr sz="750"/>
            </a:lvl9pPr>
          </a:lstStyle>
          <a:p>
            <a:endParaRPr/>
          </a:p>
        </p:txBody>
      </p:sp>
      <p:sp>
        <p:nvSpPr>
          <p:cNvPr id="82" name="Google Shape;82;p59"/>
          <p:cNvSpPr txBox="1">
            <a:spLocks noGrp="1"/>
          </p:cNvSpPr>
          <p:nvPr>
            <p:ph type="dt" idx="10"/>
          </p:nvPr>
        </p:nvSpPr>
        <p:spPr>
          <a:xfrm>
            <a:off x="1436664" y="5469857"/>
            <a:ext cx="3252420" cy="32012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9"/>
          <p:cNvSpPr txBox="1">
            <a:spLocks noGrp="1"/>
          </p:cNvSpPr>
          <p:nvPr>
            <p:ph type="ftr" idx="11"/>
          </p:nvPr>
        </p:nvSpPr>
        <p:spPr>
          <a:xfrm>
            <a:off x="1437530" y="318641"/>
            <a:ext cx="3251553" cy="3209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9"/>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cxnSp>
        <p:nvCxnSpPr>
          <p:cNvPr id="85" name="Google Shape;85;p59"/>
          <p:cNvCxnSpPr/>
          <p:nvPr/>
        </p:nvCxnSpPr>
        <p:spPr>
          <a:xfrm>
            <a:off x="1441281" y="3143605"/>
            <a:ext cx="3242014"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cxnSp>
        <p:nvCxnSpPr>
          <p:cNvPr id="87" name="Google Shape;87;p60"/>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
        <p:nvSpPr>
          <p:cNvPr id="88" name="Google Shape;88;p60"/>
          <p:cNvSpPr txBox="1">
            <a:spLocks noGrp="1"/>
          </p:cNvSpPr>
          <p:nvPr>
            <p:ph type="title"/>
          </p:nvPr>
        </p:nvSpPr>
        <p:spPr>
          <a:xfrm>
            <a:off x="1443491" y="804520"/>
            <a:ext cx="6571343"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60"/>
          <p:cNvSpPr txBox="1">
            <a:spLocks noGrp="1"/>
          </p:cNvSpPr>
          <p:nvPr>
            <p:ph type="body" idx="1"/>
          </p:nvPr>
        </p:nvSpPr>
        <p:spPr>
          <a:xfrm rot="5400000">
            <a:off x="3003857" y="455368"/>
            <a:ext cx="3450613" cy="657134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90" name="Google Shape;90;p60"/>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60"/>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60"/>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50"/>
          <p:cNvSpPr/>
          <p:nvPr/>
        </p:nvSpPr>
        <p:spPr>
          <a:xfrm>
            <a:off x="0" y="2015734"/>
            <a:ext cx="9144000" cy="4079520"/>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11;p50"/>
          <p:cNvPicPr preferRelativeResize="0"/>
          <p:nvPr/>
        </p:nvPicPr>
        <p:blipFill rotWithShape="1">
          <a:blip r:embed="rId12">
            <a:alphaModFix/>
          </a:blip>
          <a:srcRect l="12500" t="1538" r="12500" b="-1538"/>
          <a:stretch/>
        </p:blipFill>
        <p:spPr>
          <a:xfrm>
            <a:off x="-1" y="6095253"/>
            <a:ext cx="9144001" cy="774727"/>
          </a:xfrm>
          <a:prstGeom prst="rect">
            <a:avLst/>
          </a:prstGeom>
          <a:noFill/>
          <a:ln>
            <a:noFill/>
          </a:ln>
        </p:spPr>
      </p:pic>
      <p:cxnSp>
        <p:nvCxnSpPr>
          <p:cNvPr id="12" name="Google Shape;12;p50"/>
          <p:cNvCxnSpPr/>
          <p:nvPr/>
        </p:nvCxnSpPr>
        <p:spPr>
          <a:xfrm>
            <a:off x="0" y="6101127"/>
            <a:ext cx="9144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13" name="Google Shape;13;p50"/>
          <p:cNvSpPr txBox="1">
            <a:spLocks noGrp="1"/>
          </p:cNvSpPr>
          <p:nvPr>
            <p:ph type="title"/>
          </p:nvPr>
        </p:nvSpPr>
        <p:spPr>
          <a:xfrm>
            <a:off x="1443491" y="804520"/>
            <a:ext cx="6571343"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200"/>
              <a:buFont typeface="Gill Sans"/>
              <a:buNone/>
              <a:defRPr sz="3200" b="0" i="0" u="none" strike="noStrike" cap="none">
                <a:solidFill>
                  <a:schemeClr val="dk1"/>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50"/>
          <p:cNvSpPr txBox="1">
            <a:spLocks noGrp="1"/>
          </p:cNvSpPr>
          <p:nvPr>
            <p:ph type="body" idx="1"/>
          </p:nvPr>
        </p:nvSpPr>
        <p:spPr>
          <a:xfrm>
            <a:off x="1443491" y="2015733"/>
            <a:ext cx="6571343" cy="3450613"/>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Gill Sans"/>
                <a:ea typeface="Gill Sans"/>
                <a:cs typeface="Gill Sans"/>
                <a:sym typeface="Gill Sans"/>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Gill Sans"/>
                <a:ea typeface="Gill Sans"/>
                <a:cs typeface="Gill Sans"/>
                <a:sym typeface="Gill Sans"/>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Gill Sans"/>
                <a:ea typeface="Gill Sans"/>
                <a:cs typeface="Gill Sans"/>
                <a:sym typeface="Gill Sans"/>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Gill Sans"/>
                <a:ea typeface="Gill Sans"/>
                <a:cs typeface="Gill Sans"/>
                <a:sym typeface="Gill Sans"/>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a:p>
        </p:txBody>
      </p:sp>
      <p:sp>
        <p:nvSpPr>
          <p:cNvPr id="15" name="Google Shape;15;p50"/>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6" name="Google Shape;16;p50"/>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7" name="Google Shape;17;p50"/>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Gill Sans"/>
                <a:ea typeface="Gill Sans"/>
                <a:cs typeface="Gill Sans"/>
                <a:sym typeface="Gill Sans"/>
              </a:defRPr>
            </a:lvl1pPr>
            <a:lvl2pPr marL="0" marR="0" lvl="1" indent="0" algn="r" rtl="0">
              <a:spcBef>
                <a:spcPts val="0"/>
              </a:spcBef>
              <a:buNone/>
              <a:defRPr sz="2800" b="0" i="0" u="none" strike="noStrike" cap="none">
                <a:solidFill>
                  <a:schemeClr val="accent1"/>
                </a:solidFill>
                <a:latin typeface="Gill Sans"/>
                <a:ea typeface="Gill Sans"/>
                <a:cs typeface="Gill Sans"/>
                <a:sym typeface="Gill Sans"/>
              </a:defRPr>
            </a:lvl2pPr>
            <a:lvl3pPr marL="0" marR="0" lvl="2" indent="0" algn="r" rtl="0">
              <a:spcBef>
                <a:spcPts val="0"/>
              </a:spcBef>
              <a:buNone/>
              <a:defRPr sz="2800" b="0" i="0" u="none" strike="noStrike" cap="none">
                <a:solidFill>
                  <a:schemeClr val="accent1"/>
                </a:solidFill>
                <a:latin typeface="Gill Sans"/>
                <a:ea typeface="Gill Sans"/>
                <a:cs typeface="Gill Sans"/>
                <a:sym typeface="Gill Sans"/>
              </a:defRPr>
            </a:lvl3pPr>
            <a:lvl4pPr marL="0" marR="0" lvl="3" indent="0" algn="r" rtl="0">
              <a:spcBef>
                <a:spcPts val="0"/>
              </a:spcBef>
              <a:buNone/>
              <a:defRPr sz="2800" b="0" i="0" u="none" strike="noStrike" cap="none">
                <a:solidFill>
                  <a:schemeClr val="accent1"/>
                </a:solidFill>
                <a:latin typeface="Gill Sans"/>
                <a:ea typeface="Gill Sans"/>
                <a:cs typeface="Gill Sans"/>
                <a:sym typeface="Gill Sans"/>
              </a:defRPr>
            </a:lvl4pPr>
            <a:lvl5pPr marL="0" marR="0" lvl="4" indent="0" algn="r" rtl="0">
              <a:spcBef>
                <a:spcPts val="0"/>
              </a:spcBef>
              <a:buNone/>
              <a:defRPr sz="2800" b="0" i="0" u="none" strike="noStrike" cap="none">
                <a:solidFill>
                  <a:schemeClr val="accent1"/>
                </a:solidFill>
                <a:latin typeface="Gill Sans"/>
                <a:ea typeface="Gill Sans"/>
                <a:cs typeface="Gill Sans"/>
                <a:sym typeface="Gill Sans"/>
              </a:defRPr>
            </a:lvl5pPr>
            <a:lvl6pPr marL="0" marR="0" lvl="5" indent="0" algn="r" rtl="0">
              <a:spcBef>
                <a:spcPts val="0"/>
              </a:spcBef>
              <a:buNone/>
              <a:defRPr sz="2800" b="0" i="0" u="none" strike="noStrike" cap="none">
                <a:solidFill>
                  <a:schemeClr val="accent1"/>
                </a:solidFill>
                <a:latin typeface="Gill Sans"/>
                <a:ea typeface="Gill Sans"/>
                <a:cs typeface="Gill Sans"/>
                <a:sym typeface="Gill Sans"/>
              </a:defRPr>
            </a:lvl6pPr>
            <a:lvl7pPr marL="0" marR="0" lvl="6" indent="0" algn="r" rtl="0">
              <a:spcBef>
                <a:spcPts val="0"/>
              </a:spcBef>
              <a:buNone/>
              <a:defRPr sz="2800" b="0" i="0" u="none" strike="noStrike" cap="none">
                <a:solidFill>
                  <a:schemeClr val="accent1"/>
                </a:solidFill>
                <a:latin typeface="Gill Sans"/>
                <a:ea typeface="Gill Sans"/>
                <a:cs typeface="Gill Sans"/>
                <a:sym typeface="Gill Sans"/>
              </a:defRPr>
            </a:lvl7pPr>
            <a:lvl8pPr marL="0" marR="0" lvl="7" indent="0" algn="r" rtl="0">
              <a:spcBef>
                <a:spcPts val="0"/>
              </a:spcBef>
              <a:buNone/>
              <a:defRPr sz="2800" b="0" i="0" u="none" strike="noStrike" cap="none">
                <a:solidFill>
                  <a:schemeClr val="accent1"/>
                </a:solidFill>
                <a:latin typeface="Gill Sans"/>
                <a:ea typeface="Gill Sans"/>
                <a:cs typeface="Gill Sans"/>
                <a:sym typeface="Gill Sans"/>
              </a:defRPr>
            </a:lvl8pPr>
            <a:lvl9pPr marL="0" marR="0" lvl="8" indent="0" algn="r" rtl="0">
              <a:spcBef>
                <a:spcPts val="0"/>
              </a:spcBef>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sites.google.com/cmba.ab.ca/cmbacsp/execute/dribble-handoff?authuser=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mailto:markjonhogan@gmail.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hyperlink" Target="https://youtu.be/eMdPLhA7drI"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
          <p:cNvSpPr txBox="1">
            <a:spLocks noGrp="1"/>
          </p:cNvSpPr>
          <p:nvPr>
            <p:ph type="title"/>
          </p:nvPr>
        </p:nvSpPr>
        <p:spPr>
          <a:xfrm>
            <a:off x="1719571" y="1772816"/>
            <a:ext cx="5732749" cy="53366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200"/>
              <a:buFont typeface="Calibri"/>
              <a:buNone/>
            </a:pPr>
            <a:r>
              <a:rPr lang="en-CA" dirty="0">
                <a:latin typeface="Calibri"/>
                <a:ea typeface="Calibri"/>
                <a:cs typeface="Calibri"/>
                <a:sym typeface="Calibri"/>
              </a:rPr>
              <a:t>CMBA INTERMEDIATE</a:t>
            </a:r>
            <a:endParaRPr dirty="0"/>
          </a:p>
        </p:txBody>
      </p:sp>
      <p:sp>
        <p:nvSpPr>
          <p:cNvPr id="105" name="Google Shape;105;p1"/>
          <p:cNvSpPr txBox="1">
            <a:spLocks noGrp="1"/>
          </p:cNvSpPr>
          <p:nvPr>
            <p:ph type="body" idx="1"/>
          </p:nvPr>
        </p:nvSpPr>
        <p:spPr>
          <a:xfrm>
            <a:off x="3291246" y="2204864"/>
            <a:ext cx="2792922" cy="387743"/>
          </a:xfrm>
          <a:prstGeom prst="rect">
            <a:avLst/>
          </a:prstGeom>
          <a:noFill/>
          <a:ln>
            <a:noFill/>
          </a:ln>
        </p:spPr>
        <p:txBody>
          <a:bodyPr spcFirstLastPara="1" wrap="square" lIns="91425" tIns="91425" rIns="91425" bIns="45700" anchor="t" anchorCtr="0">
            <a:normAutofit fontScale="62500" lnSpcReduction="20000"/>
          </a:bodyPr>
          <a:lstStyle/>
          <a:p>
            <a:pPr marL="0" lvl="0" indent="0" algn="l" rtl="0">
              <a:lnSpc>
                <a:spcPct val="120000"/>
              </a:lnSpc>
              <a:spcBef>
                <a:spcPts val="0"/>
              </a:spcBef>
              <a:spcAft>
                <a:spcPts val="0"/>
              </a:spcAft>
              <a:buSzPct val="100000"/>
              <a:buNone/>
            </a:pPr>
            <a:r>
              <a:rPr lang="en-CA" dirty="0"/>
              <a:t> </a:t>
            </a:r>
            <a:r>
              <a:rPr lang="en-CA" sz="2400" dirty="0"/>
              <a:t>Fall 2024 &amp; Winter 2025 Season </a:t>
            </a:r>
            <a:endParaRPr dirty="0"/>
          </a:p>
        </p:txBody>
      </p:sp>
      <p:pic>
        <p:nvPicPr>
          <p:cNvPr id="107" name="Google Shape;107;p1" descr="http://www.jrnba.ca/uploads/Image/sublarge-13.jpg"/>
          <p:cNvPicPr preferRelativeResize="0"/>
          <p:nvPr/>
        </p:nvPicPr>
        <p:blipFill rotWithShape="1">
          <a:blip r:embed="rId3">
            <a:alphaModFix/>
          </a:blip>
          <a:srcRect/>
          <a:stretch/>
        </p:blipFill>
        <p:spPr>
          <a:xfrm>
            <a:off x="1411288" y="2708920"/>
            <a:ext cx="6329064" cy="2573216"/>
          </a:xfrm>
          <a:prstGeom prst="rect">
            <a:avLst/>
          </a:prstGeom>
          <a:noFill/>
          <a:ln>
            <a:noFill/>
          </a:ln>
        </p:spPr>
      </p:pic>
      <p:pic>
        <p:nvPicPr>
          <p:cNvPr id="109" name="Google Shape;109;p1"/>
          <p:cNvPicPr preferRelativeResize="0"/>
          <p:nvPr/>
        </p:nvPicPr>
        <p:blipFill rotWithShape="1">
          <a:blip r:embed="rId4">
            <a:alphaModFix/>
          </a:blip>
          <a:srcRect/>
          <a:stretch/>
        </p:blipFill>
        <p:spPr>
          <a:xfrm>
            <a:off x="7660704" y="6175836"/>
            <a:ext cx="1447800" cy="637540"/>
          </a:xfrm>
          <a:prstGeom prst="rect">
            <a:avLst/>
          </a:prstGeom>
          <a:noFill/>
          <a:ln>
            <a:noFill/>
          </a:ln>
        </p:spPr>
      </p:pic>
      <p:sp>
        <p:nvSpPr>
          <p:cNvPr id="110" name="Google Shape;110;p1"/>
          <p:cNvSpPr txBox="1"/>
          <p:nvPr/>
        </p:nvSpPr>
        <p:spPr>
          <a:xfrm>
            <a:off x="755576" y="5373216"/>
            <a:ext cx="7704856"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300" b="0" i="0" u="none" strike="noStrike" cap="none">
                <a:solidFill>
                  <a:schemeClr val="dk1"/>
                </a:solidFill>
                <a:latin typeface="Calibri"/>
                <a:ea typeface="Calibri"/>
                <a:cs typeface="Calibri"/>
                <a:sym typeface="Calibri"/>
              </a:rPr>
              <a:t>Coach Education &amp; Development Program</a:t>
            </a:r>
            <a:endParaRPr/>
          </a:p>
        </p:txBody>
      </p:sp>
      <p:pic>
        <p:nvPicPr>
          <p:cNvPr id="9" name="Picture 8">
            <a:extLst>
              <a:ext uri="{FF2B5EF4-FFF2-40B4-BE49-F238E27FC236}">
                <a16:creationId xmlns:a16="http://schemas.microsoft.com/office/drawing/2014/main" id="{650ED169-6A47-D440-BD8E-733F536F6081}"/>
              </a:ext>
            </a:extLst>
          </p:cNvPr>
          <p:cNvPicPr>
            <a:picLocks noChangeAspect="1"/>
          </p:cNvPicPr>
          <p:nvPr/>
        </p:nvPicPr>
        <p:blipFill>
          <a:blip r:embed="rId5"/>
          <a:stretch>
            <a:fillRect/>
          </a:stretch>
        </p:blipFill>
        <p:spPr>
          <a:xfrm>
            <a:off x="3563888" y="-99392"/>
            <a:ext cx="2132572" cy="21325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p:cNvSpPr/>
          <p:nvPr/>
        </p:nvSpPr>
        <p:spPr>
          <a:xfrm>
            <a:off x="1" y="890201"/>
            <a:ext cx="138564" cy="276999"/>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endParaRPr sz="1350">
              <a:solidFill>
                <a:schemeClr val="dk1"/>
              </a:solidFill>
              <a:latin typeface="Gill Sans"/>
              <a:ea typeface="Gill Sans"/>
              <a:cs typeface="Gill Sans"/>
              <a:sym typeface="Gill Sans"/>
            </a:endParaRPr>
          </a:p>
        </p:txBody>
      </p:sp>
      <p:pic>
        <p:nvPicPr>
          <p:cNvPr id="160" name="Google Shape;160;p7" descr="whistle-black-outline"/>
          <p:cNvPicPr preferRelativeResize="0"/>
          <p:nvPr/>
        </p:nvPicPr>
        <p:blipFill rotWithShape="1">
          <a:blip r:embed="rId3">
            <a:alphaModFix/>
          </a:blip>
          <a:srcRect/>
          <a:stretch/>
        </p:blipFill>
        <p:spPr>
          <a:xfrm>
            <a:off x="4038972" y="2112382"/>
            <a:ext cx="1469132" cy="956578"/>
          </a:xfrm>
          <a:prstGeom prst="rect">
            <a:avLst/>
          </a:prstGeom>
          <a:noFill/>
          <a:ln>
            <a:noFill/>
          </a:ln>
        </p:spPr>
      </p:pic>
      <p:sp>
        <p:nvSpPr>
          <p:cNvPr id="161" name="Google Shape;161;p7"/>
          <p:cNvSpPr/>
          <p:nvPr/>
        </p:nvSpPr>
        <p:spPr>
          <a:xfrm>
            <a:off x="883132" y="3365554"/>
            <a:ext cx="7649308" cy="2223686"/>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en-CA" sz="2000">
                <a:solidFill>
                  <a:schemeClr val="dk1"/>
                </a:solidFill>
                <a:latin typeface="Calibri"/>
                <a:ea typeface="Calibri"/>
                <a:cs typeface="Calibri"/>
                <a:sym typeface="Calibri"/>
              </a:rPr>
              <a:t>To create a positive experience and gym environment for </a:t>
            </a: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b="1">
                <a:solidFill>
                  <a:schemeClr val="dk1"/>
                </a:solidFill>
                <a:latin typeface="Calibri"/>
                <a:ea typeface="Calibri"/>
                <a:cs typeface="Calibri"/>
                <a:sym typeface="Calibri"/>
              </a:rPr>
              <a:t>new basketball officials</a:t>
            </a:r>
            <a:r>
              <a:rPr lang="en-CA" sz="2000">
                <a:solidFill>
                  <a:schemeClr val="dk1"/>
                </a:solidFill>
                <a:latin typeface="Calibri"/>
                <a:ea typeface="Calibri"/>
                <a:cs typeface="Calibri"/>
                <a:sym typeface="Calibri"/>
              </a:rPr>
              <a:t>.</a:t>
            </a:r>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a:solidFill>
                  <a:schemeClr val="dk1"/>
                </a:solidFill>
                <a:latin typeface="Calibri"/>
                <a:ea typeface="Calibri"/>
                <a:cs typeface="Calibri"/>
                <a:sym typeface="Calibri"/>
              </a:rPr>
              <a:t>A referee wearing a white whistle is not to be challenged before, during, and/or after games.</a:t>
            </a:r>
            <a:endParaRPr sz="2000">
              <a:solidFill>
                <a:schemeClr val="dk1"/>
              </a:solidFill>
              <a:latin typeface="Calibri"/>
              <a:ea typeface="Calibri"/>
              <a:cs typeface="Calibri"/>
              <a:sym typeface="Calibri"/>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a:solidFill>
                  <a:schemeClr val="dk1"/>
                </a:solidFill>
                <a:latin typeface="Calibri"/>
                <a:ea typeface="Calibri"/>
                <a:cs typeface="Calibri"/>
                <a:sym typeface="Calibri"/>
              </a:rPr>
              <a:t>Remember we are all here for the kids!</a:t>
            </a:r>
            <a:endParaRPr/>
          </a:p>
        </p:txBody>
      </p:sp>
      <p:sp>
        <p:nvSpPr>
          <p:cNvPr id="162" name="Google Shape;162;p7"/>
          <p:cNvSpPr/>
          <p:nvPr/>
        </p:nvSpPr>
        <p:spPr>
          <a:xfrm>
            <a:off x="1" y="2480876"/>
            <a:ext cx="138564" cy="276999"/>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endParaRPr sz="1350">
              <a:solidFill>
                <a:schemeClr val="dk1"/>
              </a:solidFill>
              <a:latin typeface="Gill Sans"/>
              <a:ea typeface="Gill Sans"/>
              <a:cs typeface="Gill Sans"/>
              <a:sym typeface="Gill Sans"/>
            </a:endParaRPr>
          </a:p>
        </p:txBody>
      </p:sp>
      <p:sp>
        <p:nvSpPr>
          <p:cNvPr id="163" name="Google Shape;163;p7"/>
          <p:cNvSpPr txBox="1"/>
          <p:nvPr/>
        </p:nvSpPr>
        <p:spPr>
          <a:xfrm>
            <a:off x="1732479" y="1218818"/>
            <a:ext cx="6079881"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600">
                <a:solidFill>
                  <a:schemeClr val="dk1"/>
                </a:solidFill>
                <a:latin typeface="Calibri"/>
                <a:ea typeface="Calibri"/>
                <a:cs typeface="Calibri"/>
                <a:sym typeface="Calibri"/>
              </a:rPr>
              <a:t>White Whistle Program</a:t>
            </a:r>
            <a:endParaRPr/>
          </a:p>
        </p:txBody>
      </p:sp>
      <p:pic>
        <p:nvPicPr>
          <p:cNvPr id="165" name="Google Shape;165;p7"/>
          <p:cNvPicPr preferRelativeResize="0"/>
          <p:nvPr/>
        </p:nvPicPr>
        <p:blipFill rotWithShape="1">
          <a:blip r:embed="rId4">
            <a:alphaModFix/>
          </a:blip>
          <a:srcRect/>
          <a:stretch/>
        </p:blipFill>
        <p:spPr>
          <a:xfrm>
            <a:off x="7660704" y="6175836"/>
            <a:ext cx="1447800" cy="637540"/>
          </a:xfrm>
          <a:prstGeom prst="rect">
            <a:avLst/>
          </a:prstGeom>
          <a:noFill/>
          <a:ln>
            <a:noFill/>
          </a:ln>
        </p:spPr>
      </p:pic>
      <p:sp>
        <p:nvSpPr>
          <p:cNvPr id="166" name="Google Shape;166;p7"/>
          <p:cNvSpPr txBox="1"/>
          <p:nvPr/>
        </p:nvSpPr>
        <p:spPr>
          <a:xfrm>
            <a:off x="1043608" y="404664"/>
            <a:ext cx="7361276"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300">
                <a:solidFill>
                  <a:schemeClr val="dk1"/>
                </a:solidFill>
                <a:latin typeface="Calibri"/>
                <a:ea typeface="Calibri"/>
                <a:cs typeface="Calibri"/>
                <a:sym typeface="Calibri"/>
              </a:rPr>
              <a:t>CMBA Coach Education &amp; Development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8"/>
          <p:cNvSpPr txBox="1">
            <a:spLocks noGrp="1"/>
          </p:cNvSpPr>
          <p:nvPr>
            <p:ph type="title"/>
          </p:nvPr>
        </p:nvSpPr>
        <p:spPr>
          <a:xfrm>
            <a:off x="628651" y="332656"/>
            <a:ext cx="8089464" cy="1980032"/>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300" cap="none">
                <a:latin typeface="Calibri"/>
                <a:ea typeface="Calibri"/>
                <a:cs typeface="Calibri"/>
                <a:sym typeface="Calibri"/>
              </a:rPr>
              <a:t>CMBA Coach Education &amp; Development</a:t>
            </a:r>
            <a:br>
              <a:rPr lang="en-CA">
                <a:latin typeface="Calibri"/>
                <a:ea typeface="Calibri"/>
                <a:cs typeface="Calibri"/>
                <a:sym typeface="Calibri"/>
              </a:rPr>
            </a:br>
            <a:r>
              <a:rPr lang="en-CA" sz="1800" i="1" cap="none">
                <a:latin typeface="Calibri"/>
                <a:ea typeface="Calibri"/>
                <a:cs typeface="Calibri"/>
                <a:sym typeface="Calibri"/>
              </a:rPr>
              <a:t>Page 4 in INTERMEDIATE Manual</a:t>
            </a:r>
            <a:br>
              <a:rPr lang="en-CA" i="1">
                <a:latin typeface="Calibri"/>
                <a:ea typeface="Calibri"/>
                <a:cs typeface="Calibri"/>
                <a:sym typeface="Calibri"/>
              </a:rPr>
            </a:br>
            <a:br>
              <a:rPr lang="en-CA">
                <a:latin typeface="Calibri"/>
                <a:ea typeface="Calibri"/>
                <a:cs typeface="Calibri"/>
                <a:sym typeface="Calibri"/>
              </a:rPr>
            </a:br>
            <a:r>
              <a:rPr lang="en-CA" sz="2600" cap="none">
                <a:latin typeface="Calibri"/>
                <a:ea typeface="Calibri"/>
                <a:cs typeface="Calibri"/>
                <a:sym typeface="Calibri"/>
              </a:rPr>
              <a:t>Pre-game Meeting—Referee Lead</a:t>
            </a:r>
            <a:br>
              <a:rPr lang="en-CA">
                <a:latin typeface="Calibri"/>
                <a:ea typeface="Calibri"/>
                <a:cs typeface="Calibri"/>
                <a:sym typeface="Calibri"/>
              </a:rPr>
            </a:br>
            <a:br>
              <a:rPr lang="en-CA" sz="1200">
                <a:latin typeface="Calibri"/>
                <a:ea typeface="Calibri"/>
                <a:cs typeface="Calibri"/>
                <a:sym typeface="Calibri"/>
              </a:rPr>
            </a:br>
            <a:br>
              <a:rPr lang="en-CA" sz="1200">
                <a:latin typeface="Calibri"/>
                <a:ea typeface="Calibri"/>
                <a:cs typeface="Calibri"/>
                <a:sym typeface="Calibri"/>
              </a:rPr>
            </a:br>
            <a:r>
              <a:rPr lang="en-CA" sz="2000" cap="none">
                <a:latin typeface="Calibri"/>
                <a:ea typeface="Calibri"/>
                <a:cs typeface="Calibri"/>
                <a:sym typeface="Calibri"/>
              </a:rPr>
              <a:t>Coaches / Officials / Gym Monitors / Team Captains</a:t>
            </a:r>
            <a:endParaRPr sz="2000">
              <a:latin typeface="Calibri"/>
              <a:ea typeface="Calibri"/>
              <a:cs typeface="Calibri"/>
              <a:sym typeface="Calibri"/>
            </a:endParaRPr>
          </a:p>
        </p:txBody>
      </p:sp>
      <p:sp>
        <p:nvSpPr>
          <p:cNvPr id="172" name="Google Shape;172;p8"/>
          <p:cNvSpPr txBox="1">
            <a:spLocks noGrp="1"/>
          </p:cNvSpPr>
          <p:nvPr>
            <p:ph type="body" idx="1"/>
          </p:nvPr>
        </p:nvSpPr>
        <p:spPr>
          <a:xfrm>
            <a:off x="628650" y="2816744"/>
            <a:ext cx="8089465" cy="262848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20000"/>
              </a:lnSpc>
              <a:spcBef>
                <a:spcPts val="0"/>
              </a:spcBef>
              <a:spcAft>
                <a:spcPts val="0"/>
              </a:spcAft>
              <a:buSzPct val="100000"/>
              <a:buNone/>
            </a:pPr>
            <a:endParaRPr/>
          </a:p>
          <a:p>
            <a:pPr marL="0" lvl="0" indent="0" algn="ctr" rtl="0">
              <a:lnSpc>
                <a:spcPct val="120000"/>
              </a:lnSpc>
              <a:spcBef>
                <a:spcPts val="1000"/>
              </a:spcBef>
              <a:spcAft>
                <a:spcPts val="0"/>
              </a:spcAft>
              <a:buSzPct val="100000"/>
              <a:buNone/>
            </a:pPr>
            <a:r>
              <a:rPr lang="en-CA" sz="3200"/>
              <a:t>Do you find the Pre-Game Meeting with officials Effective?</a:t>
            </a:r>
            <a:endParaRPr/>
          </a:p>
          <a:p>
            <a:pPr marL="0" lvl="0" indent="0" algn="ctr" rtl="0">
              <a:lnSpc>
                <a:spcPct val="120000"/>
              </a:lnSpc>
              <a:spcBef>
                <a:spcPts val="1000"/>
              </a:spcBef>
              <a:spcAft>
                <a:spcPts val="0"/>
              </a:spcAft>
              <a:buSzPct val="100000"/>
              <a:buNone/>
            </a:pPr>
            <a:endParaRPr sz="3200"/>
          </a:p>
          <a:p>
            <a:pPr marL="0" lvl="0" indent="0" algn="ctr" rtl="0">
              <a:lnSpc>
                <a:spcPct val="120000"/>
              </a:lnSpc>
              <a:spcBef>
                <a:spcPts val="1000"/>
              </a:spcBef>
              <a:spcAft>
                <a:spcPts val="0"/>
              </a:spcAft>
              <a:buSzPct val="100000"/>
              <a:buNone/>
            </a:pPr>
            <a:r>
              <a:rPr lang="en-CA" sz="3200"/>
              <a:t>How effective is the Gym Monitor program?</a:t>
            </a:r>
            <a:endParaRPr/>
          </a:p>
          <a:p>
            <a:pPr marL="0" lvl="0" indent="0" algn="ctr" rtl="0">
              <a:lnSpc>
                <a:spcPct val="120000"/>
              </a:lnSpc>
              <a:spcBef>
                <a:spcPts val="1000"/>
              </a:spcBef>
              <a:spcAft>
                <a:spcPts val="0"/>
              </a:spcAft>
              <a:buSzPct val="100000"/>
              <a:buNone/>
            </a:pPr>
            <a:endParaRPr sz="3200"/>
          </a:p>
          <a:p>
            <a:pPr marL="0" lvl="0" indent="0" algn="ctr" rtl="0">
              <a:lnSpc>
                <a:spcPct val="120000"/>
              </a:lnSpc>
              <a:spcBef>
                <a:spcPts val="1000"/>
              </a:spcBef>
              <a:spcAft>
                <a:spcPts val="0"/>
              </a:spcAft>
              <a:buSzPct val="100000"/>
              <a:buNone/>
            </a:pPr>
            <a:r>
              <a:rPr lang="en-CA" sz="3200"/>
              <a:t>How do you run your Pre-Game meeting with your team?</a:t>
            </a:r>
            <a:endParaRPr/>
          </a:p>
        </p:txBody>
      </p:sp>
      <p:pic>
        <p:nvPicPr>
          <p:cNvPr id="174" name="Google Shape;174;p8"/>
          <p:cNvPicPr preferRelativeResize="0"/>
          <p:nvPr/>
        </p:nvPicPr>
        <p:blipFill rotWithShape="1">
          <a:blip r:embed="rId3">
            <a:alphaModFix/>
          </a:blip>
          <a:srcRect/>
          <a:stretch/>
        </p:blipFill>
        <p:spPr>
          <a:xfrm>
            <a:off x="7660704" y="6175836"/>
            <a:ext cx="1447800" cy="6375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9"/>
          <p:cNvSpPr txBox="1">
            <a:spLocks noGrp="1"/>
          </p:cNvSpPr>
          <p:nvPr>
            <p:ph type="title"/>
          </p:nvPr>
        </p:nvSpPr>
        <p:spPr>
          <a:xfrm>
            <a:off x="539552" y="404664"/>
            <a:ext cx="8352928" cy="1944216"/>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dirty="0">
                <a:latin typeface="Calibri"/>
                <a:ea typeface="Calibri"/>
                <a:cs typeface="Calibri"/>
                <a:sym typeface="Calibri"/>
              </a:rPr>
              <a:t>CMBA Coach Education &amp; Development</a:t>
            </a:r>
            <a:br>
              <a:rPr lang="en-CA" sz="2800" dirty="0">
                <a:latin typeface="Calibri"/>
                <a:ea typeface="Calibri"/>
                <a:cs typeface="Calibri"/>
                <a:sym typeface="Calibri"/>
              </a:rPr>
            </a:br>
            <a:r>
              <a:rPr lang="en-CA" sz="1800" i="1" cap="none" dirty="0">
                <a:latin typeface="Calibri"/>
                <a:ea typeface="Calibri"/>
                <a:cs typeface="Calibri"/>
                <a:sym typeface="Calibri"/>
              </a:rPr>
              <a:t>Page </a:t>
            </a:r>
            <a:r>
              <a:rPr lang="en-CA" sz="1800" i="1" dirty="0">
                <a:latin typeface="Calibri"/>
                <a:ea typeface="Calibri"/>
                <a:cs typeface="Calibri"/>
                <a:sym typeface="Calibri"/>
              </a:rPr>
              <a:t>7</a:t>
            </a:r>
            <a:r>
              <a:rPr lang="en-CA" sz="1800" i="1" cap="none" dirty="0">
                <a:latin typeface="Calibri"/>
                <a:ea typeface="Calibri"/>
                <a:cs typeface="Calibri"/>
                <a:sym typeface="Calibri"/>
              </a:rPr>
              <a:t>-9 In </a:t>
            </a:r>
            <a:r>
              <a:rPr lang="en-CA" sz="1800" i="1" dirty="0">
                <a:latin typeface="Calibri"/>
                <a:ea typeface="Calibri"/>
                <a:cs typeface="Calibri"/>
                <a:sym typeface="Calibri"/>
              </a:rPr>
              <a:t>INTERMEDIATE</a:t>
            </a:r>
            <a:r>
              <a:rPr lang="en-CA" sz="1800" i="1" cap="none" dirty="0">
                <a:latin typeface="Calibri"/>
                <a:ea typeface="Calibri"/>
                <a:cs typeface="Calibri"/>
                <a:sym typeface="Calibri"/>
              </a:rPr>
              <a:t> Manual—Canada Basketball</a:t>
            </a:r>
            <a:br>
              <a:rPr lang="en-CA" sz="2800" i="1" dirty="0">
                <a:latin typeface="Calibri"/>
                <a:ea typeface="Calibri"/>
                <a:cs typeface="Calibri"/>
                <a:sym typeface="Calibri"/>
              </a:rPr>
            </a:br>
            <a:br>
              <a:rPr lang="en-CA" sz="2700" dirty="0">
                <a:latin typeface="Calibri"/>
                <a:ea typeface="Calibri"/>
                <a:cs typeface="Calibri"/>
                <a:sym typeface="Calibri"/>
              </a:rPr>
            </a:br>
            <a:r>
              <a:rPr lang="en-CA" sz="2900" cap="none" dirty="0">
                <a:latin typeface="Calibri"/>
                <a:ea typeface="Calibri"/>
                <a:cs typeface="Calibri"/>
                <a:sym typeface="Calibri"/>
              </a:rPr>
              <a:t>Parent/Player Team Expectation Meeting</a:t>
            </a:r>
            <a:br>
              <a:rPr lang="en-CA" sz="2600" dirty="0">
                <a:latin typeface="Calibri"/>
                <a:ea typeface="Calibri"/>
                <a:cs typeface="Calibri"/>
                <a:sym typeface="Calibri"/>
              </a:rPr>
            </a:br>
            <a:br>
              <a:rPr lang="en-CA" sz="1800" dirty="0">
                <a:latin typeface="Calibri"/>
                <a:ea typeface="Calibri"/>
                <a:cs typeface="Calibri"/>
                <a:sym typeface="Calibri"/>
              </a:rPr>
            </a:br>
            <a:r>
              <a:rPr lang="en-CA" sz="2000" cap="none" dirty="0">
                <a:latin typeface="Calibri"/>
                <a:ea typeface="Calibri"/>
                <a:cs typeface="Calibri"/>
                <a:sym typeface="Calibri"/>
              </a:rPr>
              <a:t>Partner With A Coach To Discuss The 3 Questions Below</a:t>
            </a:r>
            <a:endParaRPr sz="2000" b="1" dirty="0">
              <a:latin typeface="Calibri"/>
              <a:ea typeface="Calibri"/>
              <a:cs typeface="Calibri"/>
              <a:sym typeface="Calibri"/>
            </a:endParaRPr>
          </a:p>
        </p:txBody>
      </p:sp>
      <p:sp>
        <p:nvSpPr>
          <p:cNvPr id="180" name="Google Shape;180;p9"/>
          <p:cNvSpPr txBox="1">
            <a:spLocks noGrp="1"/>
          </p:cNvSpPr>
          <p:nvPr>
            <p:ph type="body" idx="1"/>
          </p:nvPr>
        </p:nvSpPr>
        <p:spPr>
          <a:xfrm>
            <a:off x="622472" y="2613768"/>
            <a:ext cx="3886200" cy="3263504"/>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2000"/>
              <a:buNone/>
            </a:pPr>
            <a:r>
              <a:rPr lang="en-CA">
                <a:latin typeface="Calibri"/>
                <a:ea typeface="Calibri"/>
                <a:cs typeface="Calibri"/>
                <a:sym typeface="Calibri"/>
              </a:rPr>
              <a:t>1. What key topics will you cover in your Parent/Player Meeting? </a:t>
            </a:r>
            <a:br>
              <a:rPr lang="en-CA">
                <a:latin typeface="Calibri"/>
                <a:ea typeface="Calibri"/>
                <a:cs typeface="Calibri"/>
                <a:sym typeface="Calibri"/>
              </a:rPr>
            </a:br>
            <a:br>
              <a:rPr lang="en-CA">
                <a:latin typeface="Calibri"/>
                <a:ea typeface="Calibri"/>
                <a:cs typeface="Calibri"/>
                <a:sym typeface="Calibri"/>
              </a:rPr>
            </a:br>
            <a:r>
              <a:rPr lang="en-CA">
                <a:latin typeface="Calibri"/>
                <a:ea typeface="Calibri"/>
                <a:cs typeface="Calibri"/>
                <a:sym typeface="Calibri"/>
              </a:rPr>
              <a:t>2.  Would you agree that a Parent/Player meeting is valuable?</a:t>
            </a:r>
            <a:br>
              <a:rPr lang="en-CA">
                <a:latin typeface="Calibri"/>
                <a:ea typeface="Calibri"/>
                <a:cs typeface="Calibri"/>
                <a:sym typeface="Calibri"/>
              </a:rPr>
            </a:br>
            <a:br>
              <a:rPr lang="en-CA">
                <a:latin typeface="Calibri"/>
                <a:ea typeface="Calibri"/>
                <a:cs typeface="Calibri"/>
                <a:sym typeface="Calibri"/>
              </a:rPr>
            </a:br>
            <a:r>
              <a:rPr lang="en-CA">
                <a:latin typeface="Calibri"/>
                <a:ea typeface="Calibri"/>
                <a:cs typeface="Calibri"/>
                <a:sym typeface="Calibri"/>
              </a:rPr>
              <a:t>3. Is the Parent/Player Meeting required by CMBA? </a:t>
            </a:r>
            <a:endParaRPr/>
          </a:p>
        </p:txBody>
      </p:sp>
      <p:pic>
        <p:nvPicPr>
          <p:cNvPr id="181" name="Google Shape;181;p9" descr="https://facingarthritis.files.wordpress.com/2011/06/basketball20090221_3650.jpg"/>
          <p:cNvPicPr preferRelativeResize="0">
            <a:picLocks noGrp="1"/>
          </p:cNvPicPr>
          <p:nvPr>
            <p:ph type="body" idx="2"/>
          </p:nvPr>
        </p:nvPicPr>
        <p:blipFill rotWithShape="1">
          <a:blip r:embed="rId3">
            <a:alphaModFix/>
          </a:blip>
          <a:srcRect/>
          <a:stretch/>
        </p:blipFill>
        <p:spPr>
          <a:xfrm>
            <a:off x="4629150" y="2782416"/>
            <a:ext cx="3886200" cy="2590800"/>
          </a:xfrm>
          <a:prstGeom prst="rect">
            <a:avLst/>
          </a:prstGeom>
          <a:noFill/>
          <a:ln>
            <a:noFill/>
          </a:ln>
        </p:spPr>
      </p:pic>
      <p:pic>
        <p:nvPicPr>
          <p:cNvPr id="183" name="Google Shape;183;p9"/>
          <p:cNvPicPr preferRelativeResize="0"/>
          <p:nvPr/>
        </p:nvPicPr>
        <p:blipFill rotWithShape="1">
          <a:blip r:embed="rId4">
            <a:alphaModFix/>
          </a:blip>
          <a:srcRect/>
          <a:stretch/>
        </p:blipFill>
        <p:spPr>
          <a:xfrm>
            <a:off x="7660704" y="6175836"/>
            <a:ext cx="1447800" cy="6375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9" name="Google Shape;189;p10"/>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190" name="Google Shape;190;p10"/>
          <p:cNvSpPr/>
          <p:nvPr/>
        </p:nvSpPr>
        <p:spPr>
          <a:xfrm>
            <a:off x="179512" y="260648"/>
            <a:ext cx="8784976" cy="4693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300" dirty="0">
                <a:solidFill>
                  <a:schemeClr val="dk1"/>
                </a:solidFill>
                <a:latin typeface="Calibri"/>
                <a:ea typeface="Calibri"/>
                <a:cs typeface="Calibri"/>
                <a:sym typeface="Calibri"/>
              </a:rPr>
              <a:t>CMBA Coach Education &amp; Development</a:t>
            </a:r>
            <a:endParaRPr dirty="0"/>
          </a:p>
          <a:p>
            <a:pPr marL="0" marR="0" lvl="0" indent="0" algn="ctr" rtl="0">
              <a:lnSpc>
                <a:spcPct val="100000"/>
              </a:lnSpc>
              <a:spcBef>
                <a:spcPts val="0"/>
              </a:spcBef>
              <a:spcAft>
                <a:spcPts val="0"/>
              </a:spcAft>
              <a:buNone/>
            </a:pPr>
            <a:endParaRPr lang="en-CA" sz="800"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lang="en-CA" sz="800"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sz="400"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sz="800"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sz="800"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CA" sz="2600" dirty="0">
                <a:solidFill>
                  <a:schemeClr val="dk1"/>
                </a:solidFill>
                <a:latin typeface="Calibri"/>
                <a:ea typeface="Calibri"/>
                <a:cs typeface="Calibri"/>
                <a:sym typeface="Calibri"/>
              </a:rPr>
              <a:t>Pre-Game &amp; Post-Game Meeting</a:t>
            </a:r>
            <a:endParaRPr dirty="0"/>
          </a:p>
          <a:p>
            <a:pPr marL="0" marR="0" lvl="0" indent="0" algn="ctr" rtl="0">
              <a:lnSpc>
                <a:spcPct val="100000"/>
              </a:lnSpc>
              <a:spcBef>
                <a:spcPts val="0"/>
              </a:spcBef>
              <a:spcAft>
                <a:spcPts val="0"/>
              </a:spcAft>
              <a:buNone/>
            </a:pPr>
            <a:br>
              <a:rPr lang="en-CA" sz="500" dirty="0">
                <a:solidFill>
                  <a:schemeClr val="dk1"/>
                </a:solidFill>
                <a:latin typeface="Calibri"/>
                <a:ea typeface="Calibri"/>
                <a:cs typeface="Calibri"/>
                <a:sym typeface="Calibri"/>
              </a:rPr>
            </a:br>
            <a:br>
              <a:rPr lang="en-CA" sz="500" dirty="0">
                <a:solidFill>
                  <a:schemeClr val="dk1"/>
                </a:solidFill>
                <a:latin typeface="Calibri"/>
                <a:ea typeface="Calibri"/>
                <a:cs typeface="Calibri"/>
                <a:sym typeface="Calibri"/>
              </a:rPr>
            </a:br>
            <a:br>
              <a:rPr lang="en-CA" sz="2000" dirty="0">
                <a:solidFill>
                  <a:schemeClr val="dk1"/>
                </a:solidFill>
                <a:latin typeface="Calibri"/>
                <a:ea typeface="Calibri"/>
                <a:cs typeface="Calibri"/>
                <a:sym typeface="Calibri"/>
              </a:rPr>
            </a:br>
            <a:endParaRPr lang="en-CA" sz="2000"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lang="en-CA" sz="2000"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CA" sz="2400" dirty="0">
                <a:solidFill>
                  <a:schemeClr val="dk1"/>
                </a:solidFill>
                <a:latin typeface="Calibri"/>
                <a:ea typeface="Calibri"/>
                <a:cs typeface="Calibri"/>
                <a:sym typeface="Calibri"/>
              </a:rPr>
              <a:t>What do you cover in a Pre-Game meeting?</a:t>
            </a:r>
          </a:p>
          <a:p>
            <a:pPr marL="0" marR="0" lvl="0" indent="0" algn="ctr" rtl="0">
              <a:lnSpc>
                <a:spcPct val="100000"/>
              </a:lnSpc>
              <a:spcBef>
                <a:spcPts val="0"/>
              </a:spcBef>
              <a:spcAft>
                <a:spcPts val="0"/>
              </a:spcAft>
              <a:buNone/>
            </a:pPr>
            <a:endParaRPr lang="en-CA" sz="2400" dirty="0">
              <a:solidFill>
                <a:schemeClr val="dk1"/>
              </a:solidFill>
              <a:latin typeface="Calibri"/>
              <a:ea typeface="Calibri"/>
              <a:cs typeface="Calibri"/>
              <a:sym typeface="Calibri"/>
            </a:endParaRPr>
          </a:p>
          <a:p>
            <a:pPr algn="ctr"/>
            <a:br>
              <a:rPr lang="en-CA" sz="2400" dirty="0">
                <a:solidFill>
                  <a:schemeClr val="dk1"/>
                </a:solidFill>
                <a:latin typeface="Calibri"/>
                <a:ea typeface="Calibri"/>
                <a:cs typeface="Calibri"/>
                <a:sym typeface="Calibri"/>
              </a:rPr>
            </a:br>
            <a:br>
              <a:rPr lang="en-CA" sz="2400" dirty="0">
                <a:solidFill>
                  <a:schemeClr val="dk1"/>
                </a:solidFill>
                <a:latin typeface="Calibri"/>
                <a:ea typeface="Calibri"/>
                <a:cs typeface="Calibri"/>
                <a:sym typeface="Calibri"/>
              </a:rPr>
            </a:br>
            <a:r>
              <a:rPr lang="en-CA" sz="2400" dirty="0">
                <a:solidFill>
                  <a:schemeClr val="dk1"/>
                </a:solidFill>
                <a:latin typeface="Calibri"/>
                <a:ea typeface="Calibri"/>
                <a:cs typeface="Calibri"/>
                <a:sym typeface="Calibri"/>
              </a:rPr>
              <a:t>What do you cover in a Post-Game meeting?</a:t>
            </a:r>
          </a:p>
          <a:p>
            <a:pPr marL="0" marR="0" lvl="0" indent="0" algn="ctr" rtl="0">
              <a:lnSpc>
                <a:spcPct val="100000"/>
              </a:lnSpc>
              <a:spcBef>
                <a:spcPts val="0"/>
              </a:spcBef>
              <a:spcAft>
                <a:spcPts val="0"/>
              </a:spcAft>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6" name="Google Shape;196;p11"/>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197" name="Google Shape;197;p11"/>
          <p:cNvSpPr/>
          <p:nvPr/>
        </p:nvSpPr>
        <p:spPr>
          <a:xfrm>
            <a:off x="683568" y="260648"/>
            <a:ext cx="8064896" cy="48782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300" dirty="0">
                <a:solidFill>
                  <a:schemeClr val="dk1"/>
                </a:solidFill>
                <a:latin typeface="Calibri"/>
                <a:ea typeface="Calibri"/>
                <a:cs typeface="Calibri"/>
                <a:sym typeface="Calibri"/>
              </a:rPr>
              <a:t>CMBA Coach Education &amp; Development</a:t>
            </a:r>
            <a:endParaRPr dirty="0"/>
          </a:p>
          <a:p>
            <a:pPr marL="0" marR="0" lvl="0" indent="0" algn="ctr" rtl="0">
              <a:spcBef>
                <a:spcPts val="0"/>
              </a:spcBef>
              <a:spcAft>
                <a:spcPts val="0"/>
              </a:spcAft>
              <a:buNone/>
            </a:pPr>
            <a:r>
              <a:rPr lang="en-CA" sz="1600" i="1" dirty="0">
                <a:solidFill>
                  <a:schemeClr val="dk1"/>
                </a:solidFill>
                <a:latin typeface="Calibri"/>
                <a:ea typeface="Calibri"/>
                <a:cs typeface="Calibri"/>
                <a:sym typeface="Calibri"/>
              </a:rPr>
              <a:t>Page 13 in INTERMEDIATE Manual</a:t>
            </a:r>
            <a:endParaRPr dirty="0"/>
          </a:p>
          <a:p>
            <a:pPr marL="0" marR="0" lvl="0" indent="0" algn="ctr" rtl="0">
              <a:spcBef>
                <a:spcPts val="0"/>
              </a:spcBef>
              <a:spcAft>
                <a:spcPts val="0"/>
              </a:spcAft>
              <a:buNone/>
            </a:pPr>
            <a:endParaRPr sz="12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2600" dirty="0">
                <a:solidFill>
                  <a:schemeClr val="dk1"/>
                </a:solidFill>
                <a:latin typeface="Calibri"/>
                <a:ea typeface="Calibri"/>
                <a:cs typeface="Calibri"/>
                <a:sym typeface="Calibri"/>
              </a:rPr>
              <a:t>Style of Play,  Actions &amp; Concepts</a:t>
            </a:r>
            <a:br>
              <a:rPr lang="en-CA" sz="24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dirty="0">
                <a:solidFill>
                  <a:schemeClr val="dk1"/>
                </a:solidFill>
                <a:latin typeface="Calibri"/>
                <a:ea typeface="Calibri"/>
                <a:cs typeface="Calibri"/>
                <a:sym typeface="Calibri"/>
              </a:rPr>
              <a:t>What is your best </a:t>
            </a:r>
            <a:r>
              <a:rPr lang="en-CA" sz="2000" b="1" i="1" dirty="0">
                <a:solidFill>
                  <a:schemeClr val="dk1"/>
                </a:solidFill>
                <a:latin typeface="Calibri"/>
                <a:ea typeface="Calibri"/>
                <a:cs typeface="Calibri"/>
                <a:sym typeface="Calibri"/>
              </a:rPr>
              <a:t>Style of Play </a:t>
            </a:r>
            <a:r>
              <a:rPr lang="en-CA" sz="2000" dirty="0">
                <a:solidFill>
                  <a:schemeClr val="dk1"/>
                </a:solidFill>
                <a:latin typeface="Calibri"/>
                <a:ea typeface="Calibri"/>
                <a:cs typeface="Calibri"/>
                <a:sym typeface="Calibri"/>
              </a:rPr>
              <a:t>concepts/Actions?</a:t>
            </a:r>
            <a:endParaRPr dirty="0"/>
          </a:p>
          <a:p>
            <a:pPr marL="0" marR="0" lvl="0" indent="0" algn="ctr" rtl="0">
              <a:spcBef>
                <a:spcPts val="0"/>
              </a:spcBef>
              <a:spcAft>
                <a:spcPts val="0"/>
              </a:spcAft>
              <a:buNone/>
            </a:pPr>
            <a:endParaRPr sz="2000" dirty="0">
              <a:solidFill>
                <a:schemeClr val="dk1"/>
              </a:solidFill>
              <a:latin typeface="Calibri"/>
              <a:ea typeface="Calibri"/>
              <a:cs typeface="Calibri"/>
              <a:sym typeface="Calibri"/>
            </a:endParaRPr>
          </a:p>
          <a:p>
            <a:pPr marL="285750" marR="0" lvl="0" indent="-158750" algn="ctr" rtl="0">
              <a:spcBef>
                <a:spcPts val="0"/>
              </a:spcBef>
              <a:spcAft>
                <a:spcPts val="0"/>
              </a:spcAft>
              <a:buClr>
                <a:schemeClr val="dk1"/>
              </a:buClr>
              <a:buSzPts val="2000"/>
              <a:buFont typeface="Gill Sans"/>
              <a:buNone/>
            </a:pPr>
            <a:endParaRPr sz="20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dirty="0">
                <a:solidFill>
                  <a:schemeClr val="dk1"/>
                </a:solidFill>
                <a:latin typeface="Calibri"/>
                <a:ea typeface="Calibri"/>
                <a:cs typeface="Calibri"/>
                <a:sym typeface="Calibri"/>
              </a:rPr>
              <a:t>What are the most effective </a:t>
            </a:r>
            <a:r>
              <a:rPr lang="en-CA" sz="2000" b="1" i="1" dirty="0">
                <a:solidFill>
                  <a:schemeClr val="dk1"/>
                </a:solidFill>
                <a:latin typeface="Calibri"/>
                <a:ea typeface="Calibri"/>
                <a:cs typeface="Calibri"/>
                <a:sym typeface="Calibri"/>
              </a:rPr>
              <a:t>Actions</a:t>
            </a:r>
            <a:r>
              <a:rPr lang="en-CA" sz="2000" dirty="0">
                <a:solidFill>
                  <a:schemeClr val="dk1"/>
                </a:solidFill>
                <a:latin typeface="Calibri"/>
                <a:ea typeface="Calibri"/>
                <a:cs typeface="Calibri"/>
                <a:sym typeface="Calibri"/>
              </a:rPr>
              <a:t> you used with your team?</a:t>
            </a:r>
            <a:endParaRPr dirty="0"/>
          </a:p>
          <a:p>
            <a:pPr marL="0" marR="0" lvl="0" indent="0" algn="ctr" rtl="0">
              <a:spcBef>
                <a:spcPts val="0"/>
              </a:spcBef>
              <a:spcAft>
                <a:spcPts val="0"/>
              </a:spcAft>
              <a:buNone/>
            </a:pPr>
            <a:endParaRPr sz="20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20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dirty="0">
                <a:solidFill>
                  <a:schemeClr val="dk1"/>
                </a:solidFill>
                <a:latin typeface="Calibri"/>
                <a:ea typeface="Calibri"/>
                <a:cs typeface="Calibri"/>
                <a:sym typeface="Calibri"/>
              </a:rPr>
              <a:t>Which </a:t>
            </a:r>
            <a:r>
              <a:rPr lang="en-CA" sz="2000" b="1" i="1" dirty="0">
                <a:solidFill>
                  <a:schemeClr val="dk1"/>
                </a:solidFill>
                <a:latin typeface="Calibri"/>
                <a:ea typeface="Calibri"/>
                <a:cs typeface="Calibri"/>
                <a:sym typeface="Calibri"/>
              </a:rPr>
              <a:t>Concepts</a:t>
            </a:r>
            <a:r>
              <a:rPr lang="en-CA" sz="2000" dirty="0">
                <a:solidFill>
                  <a:schemeClr val="dk1"/>
                </a:solidFill>
                <a:latin typeface="Calibri"/>
                <a:ea typeface="Calibri"/>
                <a:cs typeface="Calibri"/>
                <a:sym typeface="Calibri"/>
              </a:rPr>
              <a:t> do you feel are most valuable?</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3" name="Google Shape;203;p12"/>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204" name="Google Shape;204;p12"/>
          <p:cNvSpPr/>
          <p:nvPr/>
        </p:nvSpPr>
        <p:spPr>
          <a:xfrm>
            <a:off x="683568" y="260648"/>
            <a:ext cx="7992888" cy="4231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300" dirty="0">
                <a:solidFill>
                  <a:schemeClr val="dk1"/>
                </a:solidFill>
                <a:latin typeface="Calibri"/>
                <a:ea typeface="Calibri"/>
                <a:cs typeface="Calibri"/>
                <a:sym typeface="Calibri"/>
              </a:rPr>
              <a:t>CMBA Coach Education &amp; Development</a:t>
            </a:r>
            <a:endParaRPr dirty="0"/>
          </a:p>
          <a:p>
            <a:pPr marL="0" marR="0" lvl="0" indent="0" algn="ctr" rtl="0">
              <a:spcBef>
                <a:spcPts val="0"/>
              </a:spcBef>
              <a:spcAft>
                <a:spcPts val="0"/>
              </a:spcAft>
              <a:buNone/>
            </a:pPr>
            <a:r>
              <a:rPr lang="en-CA" sz="1600" i="1" dirty="0">
                <a:solidFill>
                  <a:schemeClr val="dk1"/>
                </a:solidFill>
                <a:latin typeface="Calibri"/>
                <a:ea typeface="Calibri"/>
                <a:cs typeface="Calibri"/>
                <a:sym typeface="Calibri"/>
              </a:rPr>
              <a:t>Page 14 in INTERMEDIATE Manual</a:t>
            </a:r>
            <a:endParaRPr dirty="0"/>
          </a:p>
          <a:p>
            <a:pPr marL="0" marR="0" lvl="0" indent="0" algn="ctr" rtl="0">
              <a:spcBef>
                <a:spcPts val="0"/>
              </a:spcBef>
              <a:spcAft>
                <a:spcPts val="0"/>
              </a:spcAft>
              <a:buNone/>
            </a:pPr>
            <a:endParaRPr sz="12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2600" dirty="0">
                <a:solidFill>
                  <a:schemeClr val="dk1"/>
                </a:solidFill>
                <a:latin typeface="Calibri"/>
                <a:ea typeface="Calibri"/>
                <a:cs typeface="Calibri"/>
                <a:sym typeface="Calibri"/>
              </a:rPr>
              <a:t>Creation of a Style of Play</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24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24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4400" dirty="0">
                <a:solidFill>
                  <a:schemeClr val="dk1"/>
                </a:solidFill>
                <a:latin typeface="Calibri"/>
                <a:ea typeface="Calibri"/>
                <a:cs typeface="Calibri"/>
                <a:sym typeface="Calibri"/>
              </a:rPr>
              <a:t>Top 20 S.O.P. Points</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2400" dirty="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3" name="Google Shape;203;p12"/>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204" name="Google Shape;204;p12"/>
          <p:cNvSpPr/>
          <p:nvPr/>
        </p:nvSpPr>
        <p:spPr>
          <a:xfrm>
            <a:off x="683568" y="260648"/>
            <a:ext cx="7992888" cy="46012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300" dirty="0">
                <a:solidFill>
                  <a:schemeClr val="dk1"/>
                </a:solidFill>
                <a:latin typeface="Calibri"/>
                <a:ea typeface="Calibri"/>
                <a:cs typeface="Calibri"/>
                <a:sym typeface="Calibri"/>
              </a:rPr>
              <a:t>CMBA Coach Education &amp; Development</a:t>
            </a:r>
            <a:endParaRPr dirty="0"/>
          </a:p>
          <a:p>
            <a:pPr marL="0" marR="0" lvl="0" indent="0" algn="ctr" rtl="0">
              <a:spcBef>
                <a:spcPts val="0"/>
              </a:spcBef>
              <a:spcAft>
                <a:spcPts val="0"/>
              </a:spcAft>
              <a:buNone/>
            </a:pPr>
            <a:r>
              <a:rPr lang="en-CA" sz="1600" i="1" dirty="0">
                <a:solidFill>
                  <a:schemeClr val="dk1"/>
                </a:solidFill>
                <a:latin typeface="Calibri"/>
                <a:ea typeface="Calibri"/>
                <a:cs typeface="Calibri"/>
                <a:sym typeface="Calibri"/>
              </a:rPr>
              <a:t>Page 15 in INTERMEDIATE Manual</a:t>
            </a:r>
            <a:endParaRPr dirty="0"/>
          </a:p>
          <a:p>
            <a:pPr marL="0" marR="0" lvl="0" indent="0" algn="ctr" rtl="0">
              <a:spcBef>
                <a:spcPts val="0"/>
              </a:spcBef>
              <a:spcAft>
                <a:spcPts val="0"/>
              </a:spcAft>
              <a:buNone/>
            </a:pPr>
            <a:endParaRPr sz="12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2600" dirty="0">
                <a:solidFill>
                  <a:schemeClr val="dk1"/>
                </a:solidFill>
                <a:latin typeface="Calibri"/>
                <a:ea typeface="Calibri"/>
                <a:cs typeface="Calibri"/>
                <a:sym typeface="Calibri"/>
              </a:rPr>
              <a:t>Coaching Style of Play Outline</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24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24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4400" dirty="0">
                <a:solidFill>
                  <a:schemeClr val="dk1"/>
                </a:solidFill>
                <a:latin typeface="Calibri"/>
                <a:ea typeface="Calibri"/>
                <a:cs typeface="Calibri"/>
                <a:sym typeface="Calibri"/>
              </a:rPr>
              <a:t>Suggested Approach</a:t>
            </a:r>
          </a:p>
          <a:p>
            <a:pPr marL="0" marR="0" lvl="0" indent="0" algn="ctr" rtl="0">
              <a:spcBef>
                <a:spcPts val="0"/>
              </a:spcBef>
              <a:spcAft>
                <a:spcPts val="0"/>
              </a:spcAft>
              <a:buNone/>
            </a:pPr>
            <a:r>
              <a:rPr lang="en-CA" sz="2400" dirty="0">
                <a:solidFill>
                  <a:schemeClr val="dk1"/>
                </a:solidFill>
                <a:latin typeface="Calibri"/>
                <a:cs typeface="Calibri"/>
                <a:sym typeface="Calibri"/>
              </a:rPr>
              <a:t>(Sequencing)</a:t>
            </a:r>
            <a:endParaRPr sz="2400"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1794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ed77e22c2d_0_0"/>
          <p:cNvSpPr txBox="1">
            <a:spLocks noGrp="1"/>
          </p:cNvSpPr>
          <p:nvPr>
            <p:ph type="title"/>
          </p:nvPr>
        </p:nvSpPr>
        <p:spPr>
          <a:xfrm>
            <a:off x="717749" y="404664"/>
            <a:ext cx="7886700" cy="1256100"/>
          </a:xfrm>
          <a:prstGeom prst="rect">
            <a:avLst/>
          </a:prstGeom>
          <a:noFill/>
          <a:ln>
            <a:noFill/>
          </a:ln>
        </p:spPr>
        <p:txBody>
          <a:bodyPr spcFirstLastPara="1" wrap="square" lIns="91425" tIns="45700" rIns="91425" bIns="45700" anchor="t" anchorCtr="0">
            <a:normAutofit fontScale="90000"/>
          </a:bodyPr>
          <a:lstStyle/>
          <a:p>
            <a:pPr algn="ctr">
              <a:buSzPct val="100000"/>
            </a:pPr>
            <a:r>
              <a:rPr lang="en-CA" sz="3700" cap="none" dirty="0">
                <a:latin typeface="Calibri"/>
                <a:ea typeface="Calibri"/>
                <a:cs typeface="Calibri"/>
                <a:sym typeface="Calibri"/>
              </a:rPr>
              <a:t>CMBA Coach Education &amp; Development</a:t>
            </a:r>
            <a:br>
              <a:rPr lang="en-CA" sz="2600" cap="none" dirty="0">
                <a:latin typeface="Calibri"/>
                <a:ea typeface="Calibri"/>
                <a:cs typeface="Calibri"/>
                <a:sym typeface="Calibri"/>
              </a:rPr>
            </a:br>
            <a:r>
              <a:rPr lang="en-CA" sz="1800" i="1" dirty="0">
                <a:latin typeface="Calibri"/>
                <a:ea typeface="Calibri"/>
                <a:cs typeface="Calibri"/>
                <a:sym typeface="Calibri"/>
              </a:rPr>
              <a:t>Page 16-17 in INTERMEDIATE Manual</a:t>
            </a:r>
            <a:br>
              <a:rPr lang="en-CA" sz="2800" dirty="0"/>
            </a:br>
            <a:br>
              <a:rPr lang="en-CA" sz="1100" dirty="0">
                <a:latin typeface="Calibri"/>
                <a:cs typeface="Calibri"/>
                <a:sym typeface="Calibri"/>
              </a:rPr>
            </a:br>
            <a:br>
              <a:rPr lang="en-CA" sz="1100" cap="none" dirty="0">
                <a:latin typeface="Calibri"/>
                <a:ea typeface="Calibri"/>
                <a:cs typeface="Calibri"/>
                <a:sym typeface="Calibri"/>
              </a:rPr>
            </a:br>
            <a:r>
              <a:rPr lang="en-CA" sz="2900" dirty="0">
                <a:latin typeface="Calibri"/>
                <a:ea typeface="Calibri"/>
                <a:cs typeface="Calibri"/>
                <a:sym typeface="Calibri"/>
              </a:rPr>
              <a:t>CMBA E3 Website</a:t>
            </a:r>
            <a:endParaRPr sz="2900" i="1" cap="none" dirty="0">
              <a:latin typeface="Calibri"/>
              <a:ea typeface="Calibri"/>
              <a:cs typeface="Calibri"/>
              <a:sym typeface="Calibri"/>
            </a:endParaRPr>
          </a:p>
          <a:p>
            <a:pPr marL="0" lvl="0" indent="0" algn="ctr" rtl="0">
              <a:lnSpc>
                <a:spcPct val="90000"/>
              </a:lnSpc>
              <a:spcBef>
                <a:spcPts val="0"/>
              </a:spcBef>
              <a:spcAft>
                <a:spcPts val="0"/>
              </a:spcAft>
              <a:buClr>
                <a:schemeClr val="dk1"/>
              </a:buClr>
              <a:buSzPct val="127586"/>
              <a:buFont typeface="Calibri"/>
              <a:buNone/>
            </a:pPr>
            <a:endParaRPr sz="2900" dirty="0">
              <a:latin typeface="Calibri"/>
              <a:ea typeface="Calibri"/>
              <a:cs typeface="Calibri"/>
              <a:sym typeface="Calibri"/>
            </a:endParaRPr>
          </a:p>
          <a:p>
            <a:pPr marL="0" lvl="0" indent="0" algn="ctr" rtl="0">
              <a:lnSpc>
                <a:spcPct val="90000"/>
              </a:lnSpc>
              <a:spcBef>
                <a:spcPts val="0"/>
              </a:spcBef>
              <a:spcAft>
                <a:spcPts val="0"/>
              </a:spcAft>
              <a:buClr>
                <a:schemeClr val="dk1"/>
              </a:buClr>
              <a:buSzPct val="127586"/>
              <a:buFont typeface="Calibri"/>
              <a:buNone/>
            </a:pPr>
            <a:endParaRPr sz="2900" dirty="0">
              <a:latin typeface="Calibri"/>
              <a:ea typeface="Calibri"/>
              <a:cs typeface="Calibri"/>
              <a:sym typeface="Calibri"/>
            </a:endParaRPr>
          </a:p>
          <a:p>
            <a:pPr marL="0" lvl="0" indent="0" algn="ctr" rtl="0">
              <a:lnSpc>
                <a:spcPct val="90000"/>
              </a:lnSpc>
              <a:spcBef>
                <a:spcPts val="0"/>
              </a:spcBef>
              <a:spcAft>
                <a:spcPts val="0"/>
              </a:spcAft>
              <a:buClr>
                <a:schemeClr val="dk1"/>
              </a:buClr>
              <a:buSzPct val="127586"/>
              <a:buFont typeface="Calibri"/>
              <a:buNone/>
            </a:pPr>
            <a:endParaRPr sz="2900" dirty="0">
              <a:latin typeface="Calibri"/>
              <a:ea typeface="Calibri"/>
              <a:cs typeface="Calibri"/>
              <a:sym typeface="Calibri"/>
            </a:endParaRPr>
          </a:p>
          <a:p>
            <a:pPr marL="0" lvl="0" indent="0" algn="ctr" rtl="0">
              <a:lnSpc>
                <a:spcPct val="90000"/>
              </a:lnSpc>
              <a:spcBef>
                <a:spcPts val="0"/>
              </a:spcBef>
              <a:spcAft>
                <a:spcPts val="0"/>
              </a:spcAft>
              <a:buClr>
                <a:schemeClr val="dk1"/>
              </a:buClr>
              <a:buSzPct val="127586"/>
              <a:buFont typeface="Calibri"/>
              <a:buNone/>
            </a:pPr>
            <a:r>
              <a:rPr lang="en-CA" sz="4900" dirty="0">
                <a:latin typeface="Calibri"/>
                <a:ea typeface="Calibri"/>
                <a:cs typeface="Calibri"/>
                <a:sym typeface="Calibri"/>
              </a:rPr>
              <a:t>E3: Explode-Explore-Execute</a:t>
            </a:r>
            <a:endParaRPr sz="4900" dirty="0">
              <a:latin typeface="Calibri"/>
              <a:ea typeface="Calibri"/>
              <a:cs typeface="Calibri"/>
              <a:sym typeface="Calibri"/>
            </a:endParaRPr>
          </a:p>
        </p:txBody>
      </p:sp>
      <p:pic>
        <p:nvPicPr>
          <p:cNvPr id="230" name="Google Shape;230;ged77e22c2d_0_0"/>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231" name="Google Shape;231;ged77e22c2d_0_0"/>
          <p:cNvSpPr txBox="1"/>
          <p:nvPr/>
        </p:nvSpPr>
        <p:spPr>
          <a:xfrm>
            <a:off x="717775" y="4365100"/>
            <a:ext cx="7886700" cy="6927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CA" sz="2000" b="1" dirty="0">
                <a:solidFill>
                  <a:schemeClr val="dk1"/>
                </a:solidFill>
                <a:latin typeface="Calibri"/>
                <a:ea typeface="Calibri"/>
                <a:cs typeface="Calibri"/>
                <a:sym typeface="Calibri"/>
              </a:rPr>
              <a:t>CMBA E3—Execute.1—Coach Nick at Deep Game</a:t>
            </a:r>
            <a:endParaRPr sz="200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1600" u="sng" dirty="0">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https://sites.google.com/cmba.ab.ca/cmbacsp/execute/dribble-handoff?authuser=0</a:t>
            </a:r>
            <a:endParaRPr sz="1600" u="sng" dirty="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5" name="Google Shape;365;p28"/>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366" name="Google Shape;366;p28"/>
          <p:cNvSpPr txBox="1">
            <a:spLocks noGrp="1"/>
          </p:cNvSpPr>
          <p:nvPr>
            <p:ph type="title"/>
          </p:nvPr>
        </p:nvSpPr>
        <p:spPr>
          <a:xfrm>
            <a:off x="789757" y="404664"/>
            <a:ext cx="7886700" cy="5771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300"/>
              <a:buFont typeface="Calibri"/>
              <a:buNone/>
            </a:pPr>
            <a:r>
              <a:rPr lang="en-CA" sz="33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r>
              <a:rPr lang="en-CA" sz="1600" i="1" cap="none" dirty="0">
                <a:latin typeface="Calibri"/>
                <a:ea typeface="Calibri"/>
                <a:cs typeface="Calibri"/>
                <a:sym typeface="Calibri"/>
              </a:rPr>
              <a:t>Page </a:t>
            </a:r>
            <a:r>
              <a:rPr lang="en-CA" sz="1600" i="1" dirty="0">
                <a:latin typeface="Calibri"/>
                <a:ea typeface="Calibri"/>
                <a:cs typeface="Calibri"/>
                <a:sym typeface="Calibri"/>
              </a:rPr>
              <a:t>18</a:t>
            </a:r>
            <a:r>
              <a:rPr lang="en-CA" sz="1600" i="1" cap="none" dirty="0">
                <a:latin typeface="Calibri"/>
                <a:ea typeface="Calibri"/>
                <a:cs typeface="Calibri"/>
                <a:sym typeface="Calibri"/>
              </a:rPr>
              <a:t> In </a:t>
            </a:r>
            <a:r>
              <a:rPr lang="en-CA" sz="1600" i="1" dirty="0">
                <a:latin typeface="Calibri"/>
                <a:ea typeface="Calibri"/>
                <a:cs typeface="Calibri"/>
                <a:sym typeface="Calibri"/>
              </a:rPr>
              <a:t>INTERMEDIATE</a:t>
            </a:r>
            <a:r>
              <a:rPr lang="en-CA" sz="1600" i="1" cap="none" dirty="0">
                <a:latin typeface="Calibri"/>
                <a:ea typeface="Calibri"/>
                <a:cs typeface="Calibri"/>
                <a:sym typeface="Calibri"/>
              </a:rPr>
              <a:t> Manual</a:t>
            </a:r>
            <a:br>
              <a:rPr lang="en-CA" sz="1600" i="1" cap="none" dirty="0">
                <a:latin typeface="Calibri"/>
                <a:ea typeface="Calibri"/>
                <a:cs typeface="Calibri"/>
                <a:sym typeface="Calibri"/>
              </a:rPr>
            </a:br>
            <a:br>
              <a:rPr lang="en-CA" sz="1600" i="1" cap="none" dirty="0">
                <a:latin typeface="Calibri"/>
                <a:ea typeface="Calibri"/>
                <a:cs typeface="Calibri"/>
                <a:sym typeface="Calibri"/>
              </a:rPr>
            </a:br>
            <a:br>
              <a:rPr lang="en-CA" sz="600" i="1" cap="none" dirty="0">
                <a:latin typeface="Calibri"/>
                <a:ea typeface="Calibri"/>
                <a:cs typeface="Calibri"/>
                <a:sym typeface="Calibri"/>
              </a:rPr>
            </a:br>
            <a:r>
              <a:rPr lang="en-CA" sz="2600" cap="none" dirty="0">
                <a:latin typeface="Calibri"/>
                <a:ea typeface="Calibri"/>
                <a:cs typeface="Calibri"/>
                <a:sym typeface="Calibri"/>
              </a:rPr>
              <a:t>Scoring the Ball</a:t>
            </a:r>
            <a:br>
              <a:rPr lang="en-CA" sz="2600" cap="none" dirty="0">
                <a:latin typeface="Calibri"/>
                <a:ea typeface="Calibri"/>
                <a:cs typeface="Calibri"/>
                <a:sym typeface="Calibri"/>
              </a:rPr>
            </a:br>
            <a:br>
              <a:rPr lang="en-CA" sz="1600" cap="none" dirty="0">
                <a:latin typeface="Calibri"/>
                <a:ea typeface="Calibri"/>
                <a:cs typeface="Calibri"/>
                <a:sym typeface="Calibri"/>
              </a:rPr>
            </a:br>
            <a:r>
              <a:rPr lang="en-CA" sz="2400" cap="none" dirty="0">
                <a:latin typeface="Calibri"/>
                <a:ea typeface="Calibri"/>
                <a:cs typeface="Calibri"/>
                <a:sym typeface="Calibri"/>
              </a:rPr>
              <a:t>Top 6 Scoring Priorities</a:t>
            </a:r>
            <a:br>
              <a:rPr lang="en-CA" sz="2200" cap="none" dirty="0">
                <a:latin typeface="Calibri"/>
                <a:ea typeface="Calibri"/>
                <a:cs typeface="Calibri"/>
                <a:sym typeface="Calibri"/>
              </a:rPr>
            </a:br>
            <a:br>
              <a:rPr lang="en-CA" sz="3300" cap="none" dirty="0">
                <a:latin typeface="Calibri"/>
                <a:ea typeface="Calibri"/>
                <a:cs typeface="Calibri"/>
                <a:sym typeface="Calibri"/>
              </a:rPr>
            </a:br>
            <a:r>
              <a:rPr lang="en-CA" sz="2200" b="1" i="1" cap="none" dirty="0">
                <a:latin typeface="Calibri"/>
                <a:ea typeface="Calibri"/>
                <a:cs typeface="Calibri"/>
                <a:sym typeface="Calibri"/>
              </a:rPr>
              <a:t>1. Free Throws</a:t>
            </a:r>
            <a:r>
              <a:rPr lang="en-CA" sz="2200" cap="none" dirty="0">
                <a:latin typeface="Calibri"/>
                <a:ea typeface="Calibri"/>
                <a:cs typeface="Calibri"/>
                <a:sym typeface="Calibri"/>
              </a:rPr>
              <a:t> </a:t>
            </a:r>
            <a:r>
              <a:rPr lang="en-CA" sz="1600" cap="none" dirty="0">
                <a:latin typeface="Calibri"/>
                <a:ea typeface="Calibri"/>
                <a:cs typeface="Calibri"/>
                <a:sym typeface="Calibri"/>
              </a:rPr>
              <a:t>(Why are FT’s #1?)</a:t>
            </a:r>
            <a:br>
              <a:rPr lang="en-CA" sz="2200" cap="none" dirty="0">
                <a:latin typeface="Calibri"/>
                <a:ea typeface="Calibri"/>
                <a:cs typeface="Calibri"/>
                <a:sym typeface="Calibri"/>
              </a:rPr>
            </a:br>
            <a:br>
              <a:rPr lang="en-CA" sz="1000" cap="none" dirty="0">
                <a:latin typeface="Calibri"/>
                <a:ea typeface="Calibri"/>
                <a:cs typeface="Calibri"/>
                <a:sym typeface="Calibri"/>
              </a:rPr>
            </a:br>
            <a:r>
              <a:rPr lang="en-CA" sz="2200" cap="none" dirty="0">
                <a:latin typeface="Calibri"/>
                <a:ea typeface="Calibri"/>
                <a:cs typeface="Calibri"/>
                <a:sym typeface="Calibri"/>
              </a:rPr>
              <a:t>2. Attack the Rim</a:t>
            </a:r>
            <a:br>
              <a:rPr lang="en-CA" sz="2200" cap="none" dirty="0">
                <a:latin typeface="Calibri"/>
                <a:ea typeface="Calibri"/>
                <a:cs typeface="Calibri"/>
                <a:sym typeface="Calibri"/>
              </a:rPr>
            </a:br>
            <a:br>
              <a:rPr lang="en-CA" sz="1000" cap="none" dirty="0">
                <a:latin typeface="Calibri"/>
                <a:ea typeface="Calibri"/>
                <a:cs typeface="Calibri"/>
                <a:sym typeface="Calibri"/>
              </a:rPr>
            </a:br>
            <a:r>
              <a:rPr lang="en-CA" sz="2200" cap="none" dirty="0">
                <a:latin typeface="Calibri"/>
                <a:ea typeface="Calibri"/>
                <a:cs typeface="Calibri"/>
                <a:sym typeface="Calibri"/>
              </a:rPr>
              <a:t>3. Attack the Paint</a:t>
            </a:r>
            <a:br>
              <a:rPr lang="en-CA" sz="2200" cap="none" dirty="0">
                <a:latin typeface="Calibri"/>
                <a:ea typeface="Calibri"/>
                <a:cs typeface="Calibri"/>
                <a:sym typeface="Calibri"/>
              </a:rPr>
            </a:br>
            <a:br>
              <a:rPr lang="en-CA" sz="1000" cap="none" dirty="0">
                <a:latin typeface="Calibri"/>
                <a:ea typeface="Calibri"/>
                <a:cs typeface="Calibri"/>
                <a:sym typeface="Calibri"/>
              </a:rPr>
            </a:br>
            <a:r>
              <a:rPr lang="en-CA" sz="2200" cap="none" dirty="0">
                <a:latin typeface="Calibri"/>
                <a:ea typeface="Calibri"/>
                <a:cs typeface="Calibri"/>
                <a:sym typeface="Calibri"/>
              </a:rPr>
              <a:t>4. 3-Point Shot from the Corner</a:t>
            </a:r>
            <a:br>
              <a:rPr lang="en-CA" sz="2200" cap="none" dirty="0">
                <a:latin typeface="Calibri"/>
                <a:ea typeface="Calibri"/>
                <a:cs typeface="Calibri"/>
                <a:sym typeface="Calibri"/>
              </a:rPr>
            </a:br>
            <a:br>
              <a:rPr lang="en-CA" sz="1000" cap="none" dirty="0">
                <a:latin typeface="Calibri"/>
                <a:ea typeface="Calibri"/>
                <a:cs typeface="Calibri"/>
                <a:sym typeface="Calibri"/>
              </a:rPr>
            </a:br>
            <a:r>
              <a:rPr lang="en-CA" sz="2200" cap="none" dirty="0">
                <a:latin typeface="Calibri"/>
                <a:ea typeface="Calibri"/>
                <a:cs typeface="Calibri"/>
                <a:sym typeface="Calibri"/>
              </a:rPr>
              <a:t>5. 3-Point Shot from the Top</a:t>
            </a:r>
            <a:br>
              <a:rPr lang="en-CA" sz="2200" cap="none" dirty="0">
                <a:latin typeface="Calibri"/>
                <a:ea typeface="Calibri"/>
                <a:cs typeface="Calibri"/>
                <a:sym typeface="Calibri"/>
              </a:rPr>
            </a:br>
            <a:br>
              <a:rPr lang="en-CA" sz="1000" cap="none" dirty="0">
                <a:latin typeface="Calibri"/>
                <a:ea typeface="Calibri"/>
                <a:cs typeface="Calibri"/>
                <a:sym typeface="Calibri"/>
              </a:rPr>
            </a:br>
            <a:r>
              <a:rPr lang="en-CA" sz="2200" cap="none" dirty="0">
                <a:latin typeface="Calibri"/>
                <a:ea typeface="Calibri"/>
                <a:cs typeface="Calibri"/>
                <a:sym typeface="Calibri"/>
              </a:rPr>
              <a:t>6. Mid-range Shots</a:t>
            </a:r>
            <a:br>
              <a:rPr lang="en-CA" sz="2200" cap="none" dirty="0">
                <a:latin typeface="Calibri"/>
                <a:ea typeface="Calibri"/>
                <a:cs typeface="Calibri"/>
                <a:sym typeface="Calibri"/>
              </a:rPr>
            </a:br>
            <a:br>
              <a:rPr lang="en-CA" sz="2200" cap="none" dirty="0">
                <a:latin typeface="Calibri"/>
                <a:ea typeface="Calibri"/>
                <a:cs typeface="Calibri"/>
                <a:sym typeface="Calibri"/>
              </a:rPr>
            </a:br>
            <a:br>
              <a:rPr lang="en-CA" sz="1000" cap="none" dirty="0">
                <a:latin typeface="Calibri"/>
                <a:ea typeface="Calibri"/>
                <a:cs typeface="Calibri"/>
                <a:sym typeface="Calibri"/>
              </a:rPr>
            </a:br>
            <a:r>
              <a:rPr lang="en-CA" sz="1600" b="1" i="1" cap="none" dirty="0">
                <a:latin typeface="Calibri"/>
                <a:ea typeface="Calibri"/>
                <a:cs typeface="Calibri"/>
                <a:sym typeface="Calibri"/>
              </a:rPr>
              <a:t>Coach Activity</a:t>
            </a:r>
            <a:r>
              <a:rPr lang="en-CA" sz="1600" cap="none" dirty="0">
                <a:latin typeface="Calibri"/>
                <a:ea typeface="Calibri"/>
                <a:cs typeface="Calibri"/>
                <a:sym typeface="Calibri"/>
              </a:rPr>
              <a:t>—what drills do you do to support these Top 6 Priorities?</a:t>
            </a:r>
            <a:endParaRPr sz="2200" cap="none" dirty="0">
              <a:latin typeface="Calibri"/>
              <a:ea typeface="Calibri"/>
              <a:cs typeface="Calibri"/>
              <a:sym typeface="Calibri"/>
            </a:endParaRPr>
          </a:p>
        </p:txBody>
      </p:sp>
    </p:spTree>
    <p:extLst>
      <p:ext uri="{BB962C8B-B14F-4D97-AF65-F5344CB8AC3E}">
        <p14:creationId xmlns:p14="http://schemas.microsoft.com/office/powerpoint/2010/main" val="2459963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9" name="Google Shape;289;p21"/>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290" name="Google Shape;290;p21"/>
          <p:cNvSpPr txBox="1">
            <a:spLocks noGrp="1"/>
          </p:cNvSpPr>
          <p:nvPr>
            <p:ph type="title"/>
          </p:nvPr>
        </p:nvSpPr>
        <p:spPr>
          <a:xfrm>
            <a:off x="611560" y="404664"/>
            <a:ext cx="8136904" cy="5400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300"/>
              <a:buFont typeface="Calibri"/>
              <a:buNone/>
            </a:pPr>
            <a:r>
              <a:rPr lang="en-CA" sz="33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r>
              <a:rPr lang="en-CA" sz="1600" i="1" cap="none" dirty="0">
                <a:latin typeface="Calibri"/>
                <a:ea typeface="Calibri"/>
                <a:cs typeface="Calibri"/>
                <a:sym typeface="Calibri"/>
              </a:rPr>
              <a:t>Page 19 In </a:t>
            </a:r>
            <a:r>
              <a:rPr lang="en-CA" sz="1600" i="1" dirty="0">
                <a:latin typeface="Calibri"/>
                <a:ea typeface="Calibri"/>
                <a:cs typeface="Calibri"/>
                <a:sym typeface="Calibri"/>
              </a:rPr>
              <a:t>INTERMEDIATE</a:t>
            </a:r>
            <a:r>
              <a:rPr lang="en-CA" sz="1600" i="1" cap="none" dirty="0">
                <a:latin typeface="Calibri"/>
                <a:ea typeface="Calibri"/>
                <a:cs typeface="Calibri"/>
                <a:sym typeface="Calibri"/>
              </a:rPr>
              <a:t> Manual</a:t>
            </a:r>
            <a:br>
              <a:rPr lang="en-CA" sz="1600" i="1" cap="none" dirty="0">
                <a:latin typeface="Calibri"/>
                <a:ea typeface="Calibri"/>
                <a:cs typeface="Calibri"/>
                <a:sym typeface="Calibri"/>
              </a:rPr>
            </a:br>
            <a:br>
              <a:rPr lang="en-CA" sz="1200" i="1" cap="none" dirty="0">
                <a:latin typeface="Calibri"/>
                <a:ea typeface="Calibri"/>
                <a:cs typeface="Calibri"/>
                <a:sym typeface="Calibri"/>
              </a:rPr>
            </a:br>
            <a:r>
              <a:rPr lang="en-CA" sz="2600" cap="none" dirty="0">
                <a:latin typeface="Calibri"/>
                <a:ea typeface="Calibri"/>
                <a:cs typeface="Calibri"/>
                <a:sym typeface="Calibri"/>
              </a:rPr>
              <a:t>P7R—Footwork &amp; KPI Skill</a:t>
            </a:r>
            <a:br>
              <a:rPr lang="en-CA" sz="2600" cap="none" dirty="0">
                <a:latin typeface="Calibri"/>
                <a:ea typeface="Calibri"/>
                <a:cs typeface="Calibri"/>
                <a:sym typeface="Calibri"/>
              </a:rPr>
            </a:br>
            <a:br>
              <a:rPr lang="en-CA" sz="2600" cap="none" dirty="0">
                <a:latin typeface="Calibri"/>
                <a:ea typeface="Calibri"/>
                <a:cs typeface="Calibri"/>
                <a:sym typeface="Calibri"/>
              </a:rPr>
            </a:br>
            <a:br>
              <a:rPr lang="en-CA" sz="2600" cap="none" dirty="0">
                <a:latin typeface="Calibri"/>
                <a:ea typeface="Calibri"/>
                <a:cs typeface="Calibri"/>
                <a:sym typeface="Calibri"/>
              </a:rPr>
            </a:br>
            <a:br>
              <a:rPr lang="en-CA" sz="2600" cap="none" dirty="0">
                <a:latin typeface="Calibri"/>
                <a:ea typeface="Calibri"/>
                <a:cs typeface="Calibri"/>
                <a:sym typeface="Calibri"/>
              </a:rPr>
            </a:br>
            <a:r>
              <a:rPr lang="en-CA" sz="2600" cap="none" dirty="0">
                <a:latin typeface="Calibri"/>
                <a:ea typeface="Calibri"/>
                <a:cs typeface="Calibri"/>
                <a:sym typeface="Calibri"/>
              </a:rPr>
              <a:t>P7R is a great warm-up activity</a:t>
            </a:r>
            <a:br>
              <a:rPr lang="en-CA" sz="2600" cap="none" dirty="0">
                <a:latin typeface="Calibri"/>
                <a:ea typeface="Calibri"/>
                <a:cs typeface="Calibri"/>
                <a:sym typeface="Calibri"/>
              </a:rPr>
            </a:br>
            <a:br>
              <a:rPr lang="en-CA" sz="500" cap="none" dirty="0">
                <a:latin typeface="Calibri"/>
                <a:ea typeface="Calibri"/>
                <a:cs typeface="Calibri"/>
                <a:sym typeface="Calibri"/>
              </a:rPr>
            </a:br>
            <a:r>
              <a:rPr lang="en-CA" sz="1600" i="1" cap="none" dirty="0">
                <a:latin typeface="Calibri"/>
                <a:ea typeface="Calibri"/>
                <a:cs typeface="Calibri"/>
                <a:sym typeface="Calibri"/>
              </a:rPr>
              <a:t>Combines Fundamental Movement Skills with Technical Skills</a:t>
            </a:r>
            <a:br>
              <a:rPr lang="en-CA" sz="2600" cap="none" dirty="0">
                <a:latin typeface="Calibri"/>
                <a:ea typeface="Calibri"/>
                <a:cs typeface="Calibri"/>
                <a:sym typeface="Calibri"/>
              </a:rPr>
            </a:br>
            <a:br>
              <a:rPr lang="en-CA" sz="2600" cap="none" dirty="0">
                <a:latin typeface="Calibri"/>
                <a:ea typeface="Calibri"/>
                <a:cs typeface="Calibri"/>
                <a:sym typeface="Calibri"/>
              </a:rPr>
            </a:br>
            <a:br>
              <a:rPr lang="en-CA" sz="2600" cap="none" dirty="0">
                <a:latin typeface="Calibri"/>
                <a:ea typeface="Calibri"/>
                <a:cs typeface="Calibri"/>
                <a:sym typeface="Calibri"/>
              </a:rPr>
            </a:br>
            <a:r>
              <a:rPr lang="en-CA" sz="2600" cap="none" dirty="0">
                <a:latin typeface="Calibri"/>
                <a:ea typeface="Calibri"/>
                <a:cs typeface="Calibri"/>
                <a:sym typeface="Calibri"/>
              </a:rPr>
              <a:t>We will do this activity on-court</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
          <p:cNvSpPr/>
          <p:nvPr/>
        </p:nvSpPr>
        <p:spPr>
          <a:xfrm>
            <a:off x="1" y="890201"/>
            <a:ext cx="138564" cy="276999"/>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endParaRPr sz="1350">
              <a:solidFill>
                <a:schemeClr val="dk1"/>
              </a:solidFill>
              <a:latin typeface="Gill Sans"/>
              <a:ea typeface="Gill Sans"/>
              <a:cs typeface="Gill Sans"/>
              <a:sym typeface="Gill Sans"/>
            </a:endParaRPr>
          </a:p>
        </p:txBody>
      </p:sp>
      <p:sp>
        <p:nvSpPr>
          <p:cNvPr id="116" name="Google Shape;116;p2"/>
          <p:cNvSpPr/>
          <p:nvPr/>
        </p:nvSpPr>
        <p:spPr>
          <a:xfrm>
            <a:off x="1" y="2480876"/>
            <a:ext cx="138564" cy="276999"/>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endParaRPr sz="1350">
              <a:solidFill>
                <a:schemeClr val="dk1"/>
              </a:solidFill>
              <a:latin typeface="Gill Sans"/>
              <a:ea typeface="Gill Sans"/>
              <a:cs typeface="Gill Sans"/>
              <a:sym typeface="Gill Sans"/>
            </a:endParaRPr>
          </a:p>
        </p:txBody>
      </p:sp>
      <p:pic>
        <p:nvPicPr>
          <p:cNvPr id="118" name="Google Shape;118;p2"/>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119" name="Google Shape;119;p2"/>
          <p:cNvSpPr/>
          <p:nvPr/>
        </p:nvSpPr>
        <p:spPr>
          <a:xfrm>
            <a:off x="1195264" y="404664"/>
            <a:ext cx="7049144" cy="14157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300">
                <a:solidFill>
                  <a:schemeClr val="dk1"/>
                </a:solidFill>
                <a:latin typeface="Calibri"/>
                <a:ea typeface="Calibri"/>
                <a:cs typeface="Calibri"/>
                <a:sym typeface="Calibri"/>
              </a:rPr>
              <a:t>Welcome</a:t>
            </a:r>
            <a:endParaRPr sz="33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CA" sz="2000">
                <a:solidFill>
                  <a:schemeClr val="dk1"/>
                </a:solidFill>
                <a:latin typeface="Calibri"/>
                <a:ea typeface="Calibri"/>
                <a:cs typeface="Calibri"/>
                <a:sym typeface="Calibri"/>
              </a:rPr>
              <a:t>to</a:t>
            </a:r>
            <a:endParaRPr sz="20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CA" sz="3300">
                <a:solidFill>
                  <a:schemeClr val="dk1"/>
                </a:solidFill>
                <a:latin typeface="Calibri"/>
                <a:ea typeface="Calibri"/>
                <a:cs typeface="Calibri"/>
                <a:sym typeface="Calibri"/>
              </a:rPr>
              <a:t>CMBA Coach Education &amp; Development</a:t>
            </a:r>
            <a:endParaRPr sz="3300">
              <a:solidFill>
                <a:schemeClr val="dk1"/>
              </a:solidFill>
              <a:latin typeface="Gill Sans"/>
              <a:ea typeface="Gill Sans"/>
              <a:cs typeface="Gill Sans"/>
              <a:sym typeface="Gill Sans"/>
            </a:endParaRPr>
          </a:p>
        </p:txBody>
      </p:sp>
      <p:pic>
        <p:nvPicPr>
          <p:cNvPr id="120" name="Google Shape;120;p2" descr="../../../../Pictures/Photos%20Library.photoslibrary/resources/proxies/derivatives/00/00/5/UNADJUSTEDNONRAW_thumb_5.jpg"/>
          <p:cNvPicPr preferRelativeResize="0"/>
          <p:nvPr/>
        </p:nvPicPr>
        <p:blipFill rotWithShape="1">
          <a:blip r:embed="rId4">
            <a:alphaModFix/>
          </a:blip>
          <a:srcRect/>
          <a:stretch/>
        </p:blipFill>
        <p:spPr>
          <a:xfrm>
            <a:off x="3059832" y="2276872"/>
            <a:ext cx="3024336" cy="331236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2" name="Google Shape;282;p20"/>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283" name="Google Shape;283;p20"/>
          <p:cNvSpPr txBox="1">
            <a:spLocks noGrp="1"/>
          </p:cNvSpPr>
          <p:nvPr>
            <p:ph type="title"/>
          </p:nvPr>
        </p:nvSpPr>
        <p:spPr>
          <a:xfrm>
            <a:off x="611560" y="404664"/>
            <a:ext cx="8136904" cy="5400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300"/>
              <a:buFont typeface="Calibri"/>
              <a:buNone/>
            </a:pPr>
            <a:r>
              <a:rPr lang="en-CA" sz="33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r>
              <a:rPr lang="en-CA" sz="1600" i="1" cap="none" dirty="0">
                <a:latin typeface="Calibri"/>
                <a:ea typeface="Calibri"/>
                <a:cs typeface="Calibri"/>
                <a:sym typeface="Calibri"/>
              </a:rPr>
              <a:t>Page </a:t>
            </a:r>
            <a:r>
              <a:rPr lang="en-CA" sz="1600" i="1" dirty="0">
                <a:latin typeface="Calibri"/>
                <a:ea typeface="Calibri"/>
                <a:cs typeface="Calibri"/>
                <a:sym typeface="Calibri"/>
              </a:rPr>
              <a:t>20</a:t>
            </a:r>
            <a:r>
              <a:rPr lang="en-CA" sz="1600" i="1" cap="none" dirty="0">
                <a:latin typeface="Calibri"/>
                <a:ea typeface="Calibri"/>
                <a:cs typeface="Calibri"/>
                <a:sym typeface="Calibri"/>
              </a:rPr>
              <a:t> In </a:t>
            </a:r>
            <a:r>
              <a:rPr lang="en-CA" sz="1600" i="1" dirty="0">
                <a:latin typeface="Calibri"/>
                <a:ea typeface="Calibri"/>
                <a:cs typeface="Calibri"/>
                <a:sym typeface="Calibri"/>
              </a:rPr>
              <a:t>INTERMEDIATE</a:t>
            </a:r>
            <a:r>
              <a:rPr lang="en-CA" sz="1600" i="1" cap="none" dirty="0">
                <a:latin typeface="Calibri"/>
                <a:ea typeface="Calibri"/>
                <a:cs typeface="Calibri"/>
                <a:sym typeface="Calibri"/>
              </a:rPr>
              <a:t> Manual</a:t>
            </a:r>
            <a:br>
              <a:rPr lang="en-CA" sz="1600" i="1" cap="none" dirty="0">
                <a:latin typeface="Calibri"/>
                <a:ea typeface="Calibri"/>
                <a:cs typeface="Calibri"/>
                <a:sym typeface="Calibri"/>
              </a:rPr>
            </a:br>
            <a:br>
              <a:rPr lang="en-CA" sz="1200" i="1" cap="none" dirty="0">
                <a:latin typeface="Calibri"/>
                <a:ea typeface="Calibri"/>
                <a:cs typeface="Calibri"/>
                <a:sym typeface="Calibri"/>
              </a:rPr>
            </a:br>
            <a:r>
              <a:rPr lang="en-CA" sz="2600" cap="none" dirty="0">
                <a:latin typeface="Calibri"/>
                <a:ea typeface="Calibri"/>
                <a:cs typeface="Calibri"/>
                <a:sym typeface="Calibri"/>
              </a:rPr>
              <a:t>Practice Planning &amp; Season Planning</a:t>
            </a:r>
            <a:br>
              <a:rPr lang="en-CA" sz="2600" cap="none" dirty="0">
                <a:latin typeface="Calibri"/>
                <a:ea typeface="Calibri"/>
                <a:cs typeface="Calibri"/>
                <a:sym typeface="Calibri"/>
              </a:rPr>
            </a:br>
            <a:br>
              <a:rPr lang="en-CA" sz="2600" cap="none" dirty="0">
                <a:latin typeface="Calibri"/>
                <a:ea typeface="Calibri"/>
                <a:cs typeface="Calibri"/>
                <a:sym typeface="Calibri"/>
              </a:rPr>
            </a:br>
            <a:br>
              <a:rPr lang="en-CA" sz="2600" cap="none" dirty="0">
                <a:latin typeface="Calibri"/>
                <a:ea typeface="Calibri"/>
                <a:cs typeface="Calibri"/>
                <a:sym typeface="Calibri"/>
              </a:rPr>
            </a:br>
            <a:r>
              <a:rPr lang="en-CA" sz="2000" cap="none" dirty="0">
                <a:latin typeface="Calibri"/>
                <a:ea typeface="Calibri"/>
                <a:cs typeface="Calibri"/>
                <a:sym typeface="Calibri"/>
              </a:rPr>
              <a:t>How have your </a:t>
            </a:r>
            <a:r>
              <a:rPr lang="en-CA" sz="2000" b="1" i="1" cap="none" dirty="0">
                <a:latin typeface="Calibri"/>
                <a:ea typeface="Calibri"/>
                <a:cs typeface="Calibri"/>
                <a:sym typeface="Calibri"/>
              </a:rPr>
              <a:t>Practice Plans </a:t>
            </a:r>
            <a:r>
              <a:rPr lang="en-CA" sz="2000" cap="none" dirty="0">
                <a:latin typeface="Calibri"/>
                <a:ea typeface="Calibri"/>
                <a:cs typeface="Calibri"/>
                <a:sym typeface="Calibri"/>
              </a:rPr>
              <a:t>changed over time?</a:t>
            </a:r>
            <a:br>
              <a:rPr lang="en-CA" sz="2000" cap="none" dirty="0">
                <a:latin typeface="Calibri"/>
                <a:ea typeface="Calibri"/>
                <a:cs typeface="Calibri"/>
                <a:sym typeface="Calibri"/>
              </a:rPr>
            </a:br>
            <a:br>
              <a:rPr lang="en-CA" sz="2000" cap="none" dirty="0">
                <a:latin typeface="Calibri"/>
                <a:ea typeface="Calibri"/>
                <a:cs typeface="Calibri"/>
                <a:sym typeface="Calibri"/>
              </a:rPr>
            </a:br>
            <a:br>
              <a:rPr lang="en-CA" sz="2000" cap="none" dirty="0">
                <a:latin typeface="Calibri"/>
                <a:ea typeface="Calibri"/>
                <a:cs typeface="Calibri"/>
                <a:sym typeface="Calibri"/>
              </a:rPr>
            </a:br>
            <a:br>
              <a:rPr lang="en-CA" sz="2000" cap="none" dirty="0">
                <a:latin typeface="Calibri"/>
                <a:ea typeface="Calibri"/>
                <a:cs typeface="Calibri"/>
                <a:sym typeface="Calibri"/>
              </a:rPr>
            </a:br>
            <a:r>
              <a:rPr lang="en-CA" sz="2000" cap="none" dirty="0">
                <a:latin typeface="Calibri"/>
                <a:ea typeface="Calibri"/>
                <a:cs typeface="Calibri"/>
                <a:sym typeface="Calibri"/>
              </a:rPr>
              <a:t>How might you enhance your current </a:t>
            </a:r>
            <a:r>
              <a:rPr lang="en-CA" sz="2000" b="1" i="1" cap="none" dirty="0">
                <a:latin typeface="Calibri"/>
                <a:ea typeface="Calibri"/>
                <a:cs typeface="Calibri"/>
                <a:sym typeface="Calibri"/>
              </a:rPr>
              <a:t>Practice Plan</a:t>
            </a:r>
            <a:r>
              <a:rPr lang="en-CA" sz="2000" cap="none" dirty="0">
                <a:latin typeface="Calibri"/>
                <a:ea typeface="Calibri"/>
                <a:cs typeface="Calibri"/>
                <a:sym typeface="Calibri"/>
              </a:rPr>
              <a:t>?</a:t>
            </a:r>
            <a:br>
              <a:rPr lang="en-CA" sz="2000" cap="none" dirty="0">
                <a:solidFill>
                  <a:srgbClr val="FF0000"/>
                </a:solidFill>
                <a:latin typeface="Calibri"/>
                <a:ea typeface="Calibri"/>
                <a:cs typeface="Calibri"/>
                <a:sym typeface="Calibri"/>
              </a:rPr>
            </a:br>
            <a:br>
              <a:rPr lang="en-CA" sz="2000" cap="none" dirty="0">
                <a:latin typeface="Calibri"/>
                <a:ea typeface="Calibri"/>
                <a:cs typeface="Calibri"/>
                <a:sym typeface="Calibri"/>
              </a:rPr>
            </a:br>
            <a:br>
              <a:rPr lang="en-CA" sz="2000" cap="none" dirty="0">
                <a:latin typeface="Calibri"/>
                <a:ea typeface="Calibri"/>
                <a:cs typeface="Calibri"/>
                <a:sym typeface="Calibri"/>
              </a:rPr>
            </a:br>
            <a:br>
              <a:rPr lang="en-CA" sz="2000" cap="none" dirty="0">
                <a:latin typeface="Calibri"/>
                <a:ea typeface="Calibri"/>
                <a:cs typeface="Calibri"/>
                <a:sym typeface="Calibri"/>
              </a:rPr>
            </a:br>
            <a:r>
              <a:rPr lang="en-CA" sz="2000" cap="none" dirty="0">
                <a:latin typeface="Calibri"/>
                <a:ea typeface="Calibri"/>
                <a:cs typeface="Calibri"/>
                <a:sym typeface="Calibri"/>
              </a:rPr>
              <a:t>Make a list of the </a:t>
            </a:r>
            <a:r>
              <a:rPr lang="en-CA" sz="2000" b="1" i="1" cap="none" dirty="0">
                <a:latin typeface="Calibri"/>
                <a:ea typeface="Calibri"/>
                <a:cs typeface="Calibri"/>
                <a:sym typeface="Calibri"/>
              </a:rPr>
              <a:t>Skills, Actions &amp; Concepts </a:t>
            </a:r>
            <a:r>
              <a:rPr lang="en-CA" sz="2000" cap="none" dirty="0">
                <a:latin typeface="Calibri"/>
                <a:ea typeface="Calibri"/>
                <a:cs typeface="Calibri"/>
                <a:sym typeface="Calibri"/>
              </a:rPr>
              <a:t>you want to cover this season?</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1" name="Google Shape;261;p17"/>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262" name="Google Shape;262;p17"/>
          <p:cNvSpPr txBox="1">
            <a:spLocks noGrp="1"/>
          </p:cNvSpPr>
          <p:nvPr>
            <p:ph type="title"/>
          </p:nvPr>
        </p:nvSpPr>
        <p:spPr>
          <a:xfrm>
            <a:off x="467544" y="404664"/>
            <a:ext cx="8424936" cy="5400600"/>
          </a:xfrm>
          <a:prstGeom prst="rect">
            <a:avLst/>
          </a:prstGeom>
          <a:noFill/>
          <a:ln>
            <a:noFill/>
          </a:ln>
        </p:spPr>
        <p:txBody>
          <a:bodyPr spcFirstLastPara="1" wrap="square" lIns="91425" tIns="45700" rIns="91425" bIns="45700" anchor="t" anchorCtr="0">
            <a:normAutofit/>
          </a:bodyPr>
          <a:lstStyle/>
          <a:p>
            <a:pPr lvl="0" algn="ctr">
              <a:buSzPts val="3300"/>
            </a:pPr>
            <a:r>
              <a:rPr lang="en-CA" sz="3300" cap="none" dirty="0">
                <a:latin typeface="Calibri"/>
                <a:ea typeface="Calibri"/>
                <a:cs typeface="Calibri"/>
                <a:sym typeface="Calibri"/>
              </a:rPr>
              <a:t>CMBA Coach Education &amp; Development</a:t>
            </a:r>
            <a:br>
              <a:rPr lang="en-CA" sz="2600" cap="none" dirty="0">
                <a:latin typeface="Calibri"/>
                <a:ea typeface="Calibri"/>
                <a:cs typeface="Calibri"/>
                <a:sym typeface="Calibri"/>
              </a:rPr>
            </a:br>
            <a:br>
              <a:rPr lang="en-CA" sz="1600" i="1" cap="none" dirty="0">
                <a:latin typeface="Calibri"/>
                <a:ea typeface="Calibri"/>
                <a:cs typeface="Calibri"/>
                <a:sym typeface="Calibri"/>
              </a:rPr>
            </a:br>
            <a:br>
              <a:rPr lang="en-CA" sz="1000" cap="none" dirty="0">
                <a:latin typeface="Calibri"/>
                <a:ea typeface="Calibri"/>
                <a:cs typeface="Calibri"/>
                <a:sym typeface="Calibri"/>
              </a:rPr>
            </a:br>
            <a:br>
              <a:rPr lang="en-CA" sz="1100" cap="none" dirty="0">
                <a:latin typeface="Calibri"/>
                <a:ea typeface="Calibri"/>
                <a:cs typeface="Calibri"/>
                <a:sym typeface="Calibri"/>
              </a:rPr>
            </a:br>
            <a:r>
              <a:rPr lang="en-CA" sz="2600" cap="none" dirty="0">
                <a:latin typeface="Calibri"/>
                <a:ea typeface="Calibri"/>
                <a:cs typeface="Calibri"/>
                <a:sym typeface="Calibri"/>
              </a:rPr>
              <a:t>Getting Back to Style of Play</a:t>
            </a:r>
            <a:br>
              <a:rPr lang="en-CA" sz="2900" cap="none" dirty="0">
                <a:latin typeface="Calibri"/>
                <a:ea typeface="Calibri"/>
                <a:cs typeface="Calibri"/>
                <a:sym typeface="Calibri"/>
              </a:rPr>
            </a:br>
            <a:br>
              <a:rPr lang="en-CA" sz="2900" cap="none" dirty="0">
                <a:latin typeface="Calibri"/>
                <a:ea typeface="Calibri"/>
                <a:cs typeface="Calibri"/>
                <a:sym typeface="Calibri"/>
              </a:rPr>
            </a:br>
            <a:br>
              <a:rPr lang="en-CA" sz="4400" cap="none" dirty="0">
                <a:latin typeface="Calibri"/>
                <a:ea typeface="Calibri"/>
                <a:cs typeface="Calibri"/>
                <a:sym typeface="Calibri"/>
              </a:rPr>
            </a:br>
            <a:r>
              <a:rPr lang="en-CA" sz="2400" cap="none" dirty="0">
                <a:latin typeface="Calibri"/>
                <a:ea typeface="Calibri"/>
                <a:cs typeface="Calibri"/>
                <a:sym typeface="Calibri"/>
              </a:rPr>
              <a:t>How do you promote </a:t>
            </a:r>
            <a:r>
              <a:rPr lang="en-CA" sz="2400" b="1" i="1" cap="none" dirty="0">
                <a:latin typeface="Calibri"/>
                <a:ea typeface="Calibri"/>
                <a:cs typeface="Calibri"/>
                <a:sym typeface="Calibri"/>
              </a:rPr>
              <a:t>Style of Play </a:t>
            </a:r>
            <a:r>
              <a:rPr lang="en-CA" sz="2400" cap="none" dirty="0">
                <a:latin typeface="Calibri"/>
                <a:ea typeface="Calibri"/>
                <a:cs typeface="Calibri"/>
                <a:sym typeface="Calibri"/>
              </a:rPr>
              <a:t>with your team?</a:t>
            </a:r>
            <a:br>
              <a:rPr lang="en-CA" sz="2400" cap="none" dirty="0">
                <a:latin typeface="Calibri"/>
                <a:ea typeface="Calibri"/>
                <a:cs typeface="Calibri"/>
                <a:sym typeface="Calibri"/>
              </a:rPr>
            </a:br>
            <a:br>
              <a:rPr lang="en-CA" sz="2400" cap="none" dirty="0">
                <a:latin typeface="Calibri"/>
                <a:ea typeface="Calibri"/>
                <a:cs typeface="Calibri"/>
                <a:sym typeface="Calibri"/>
              </a:rPr>
            </a:br>
            <a:br>
              <a:rPr lang="en-CA" sz="2400" cap="none" dirty="0">
                <a:latin typeface="Calibri"/>
                <a:ea typeface="Calibri"/>
                <a:cs typeface="Calibri"/>
                <a:sym typeface="Calibri"/>
              </a:rPr>
            </a:br>
            <a:br>
              <a:rPr lang="en-CA" sz="2400" cap="none" dirty="0">
                <a:latin typeface="Calibri"/>
                <a:ea typeface="Calibri"/>
                <a:cs typeface="Calibri"/>
                <a:sym typeface="Calibri"/>
              </a:rPr>
            </a:br>
            <a:r>
              <a:rPr lang="en-CA" sz="2400" cap="none" dirty="0">
                <a:latin typeface="Calibri"/>
                <a:ea typeface="Calibri"/>
                <a:cs typeface="Calibri"/>
                <a:sym typeface="Calibri"/>
              </a:rPr>
              <a:t>What drills do you do to promote </a:t>
            </a:r>
            <a:r>
              <a:rPr lang="en-CA" sz="2400" b="1" i="1" cap="none" dirty="0">
                <a:latin typeface="Calibri"/>
                <a:ea typeface="Calibri"/>
                <a:cs typeface="Calibri"/>
                <a:sym typeface="Calibri"/>
              </a:rPr>
              <a:t>Decision-making </a:t>
            </a:r>
            <a:r>
              <a:rPr lang="en-CA" sz="2400" cap="none" dirty="0">
                <a:latin typeface="Calibri"/>
                <a:ea typeface="Calibri"/>
                <a:cs typeface="Calibri"/>
                <a:sym typeface="Calibri"/>
              </a:rPr>
              <a:t>with your team/players</a:t>
            </a:r>
            <a:r>
              <a:rPr lang="en-CA" sz="2400" dirty="0">
                <a:latin typeface="Calibri"/>
                <a:ea typeface="Calibri"/>
                <a:cs typeface="Calibri"/>
                <a:sym typeface="Calibri"/>
              </a:rPr>
              <a:t>?</a:t>
            </a:r>
            <a:br>
              <a:rPr lang="en-CA" sz="2400" dirty="0">
                <a:latin typeface="Calibri"/>
                <a:ea typeface="Calibri"/>
                <a:cs typeface="Calibri"/>
                <a:sym typeface="Calibri"/>
              </a:rPr>
            </a:br>
            <a:br>
              <a:rPr lang="en-CA" sz="2400" dirty="0">
                <a:latin typeface="Calibri"/>
                <a:ea typeface="Calibri"/>
                <a:cs typeface="Calibri"/>
                <a:sym typeface="Calibri"/>
              </a:rPr>
            </a:br>
            <a:r>
              <a:rPr lang="en-CA" sz="3300" dirty="0">
                <a:latin typeface="Calibri"/>
                <a:ea typeface="Calibri"/>
                <a:cs typeface="Calibri"/>
                <a:sym typeface="Calibri"/>
              </a:rPr>
              <a:t>Block vs. Random Teaching</a:t>
            </a:r>
            <a:endParaRPr sz="3300" dirty="0"/>
          </a:p>
        </p:txBody>
      </p:sp>
    </p:spTree>
    <p:extLst>
      <p:ext uri="{BB962C8B-B14F-4D97-AF65-F5344CB8AC3E}">
        <p14:creationId xmlns:p14="http://schemas.microsoft.com/office/powerpoint/2010/main" val="738637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5" name="Google Shape;275;p19"/>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276" name="Google Shape;276;p19"/>
          <p:cNvSpPr txBox="1">
            <a:spLocks noGrp="1"/>
          </p:cNvSpPr>
          <p:nvPr>
            <p:ph type="title"/>
          </p:nvPr>
        </p:nvSpPr>
        <p:spPr>
          <a:xfrm>
            <a:off x="789757" y="404664"/>
            <a:ext cx="7886699" cy="54006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ts val="3300"/>
              <a:buFont typeface="Calibri"/>
              <a:buNone/>
            </a:pPr>
            <a:r>
              <a:rPr lang="en-CA" sz="3300" cap="none" dirty="0">
                <a:latin typeface="Calibri"/>
                <a:ea typeface="Calibri"/>
                <a:cs typeface="Calibri"/>
                <a:sym typeface="Calibri"/>
              </a:rPr>
              <a:t>CMBA Coach Education &amp; Development</a:t>
            </a:r>
            <a:br>
              <a:rPr lang="en-CA" sz="2600" cap="none" dirty="0">
                <a:latin typeface="Calibri"/>
                <a:ea typeface="Calibri"/>
                <a:cs typeface="Calibri"/>
                <a:sym typeface="Calibri"/>
              </a:rPr>
            </a:br>
            <a:r>
              <a:rPr lang="en-CA" sz="1600" i="1" cap="none" dirty="0">
                <a:latin typeface="Calibri"/>
                <a:ea typeface="Calibri"/>
                <a:cs typeface="Calibri"/>
                <a:sym typeface="Calibri"/>
              </a:rPr>
              <a:t>Page </a:t>
            </a:r>
            <a:r>
              <a:rPr lang="en-CA" sz="1600" i="1" dirty="0">
                <a:latin typeface="Calibri"/>
                <a:ea typeface="Calibri"/>
                <a:cs typeface="Calibri"/>
                <a:sym typeface="Calibri"/>
              </a:rPr>
              <a:t>23-24</a:t>
            </a:r>
            <a:r>
              <a:rPr lang="en-CA" sz="1600" i="1" cap="none" dirty="0">
                <a:latin typeface="Calibri"/>
                <a:ea typeface="Calibri"/>
                <a:cs typeface="Calibri"/>
                <a:sym typeface="Calibri"/>
              </a:rPr>
              <a:t> In </a:t>
            </a:r>
            <a:r>
              <a:rPr lang="en-CA" sz="1600" i="1" dirty="0">
                <a:latin typeface="Calibri"/>
                <a:ea typeface="Calibri"/>
                <a:cs typeface="Calibri"/>
                <a:sym typeface="Calibri"/>
              </a:rPr>
              <a:t>INTERMEDIATE</a:t>
            </a:r>
            <a:r>
              <a:rPr lang="en-CA" sz="1600" i="1" cap="none" dirty="0">
                <a:latin typeface="Calibri"/>
                <a:ea typeface="Calibri"/>
                <a:cs typeface="Calibri"/>
                <a:sym typeface="Calibri"/>
              </a:rPr>
              <a:t> Manual</a:t>
            </a:r>
            <a:br>
              <a:rPr lang="en-CA" sz="1600" i="1" cap="none" dirty="0">
                <a:latin typeface="Calibri"/>
                <a:ea typeface="Calibri"/>
                <a:cs typeface="Calibri"/>
                <a:sym typeface="Calibri"/>
              </a:rPr>
            </a:br>
            <a:br>
              <a:rPr lang="en-CA" sz="1000" cap="none" dirty="0">
                <a:latin typeface="Calibri"/>
                <a:ea typeface="Calibri"/>
                <a:cs typeface="Calibri"/>
                <a:sym typeface="Calibri"/>
              </a:rPr>
            </a:br>
            <a:br>
              <a:rPr lang="en-CA" sz="1100" cap="none" dirty="0">
                <a:latin typeface="Calibri"/>
                <a:ea typeface="Calibri"/>
                <a:cs typeface="Calibri"/>
                <a:sym typeface="Calibri"/>
              </a:rPr>
            </a:br>
            <a:r>
              <a:rPr lang="en-CA" sz="2600" cap="none" dirty="0">
                <a:latin typeface="Calibri"/>
                <a:ea typeface="Calibri"/>
                <a:cs typeface="Calibri"/>
                <a:sym typeface="Calibri"/>
              </a:rPr>
              <a:t>Every Practice Needs a Little TLC</a:t>
            </a:r>
            <a:br>
              <a:rPr lang="en-CA" sz="2900" cap="none" dirty="0">
                <a:latin typeface="Calibri"/>
                <a:ea typeface="Calibri"/>
                <a:cs typeface="Calibri"/>
                <a:sym typeface="Calibri"/>
              </a:rPr>
            </a:br>
            <a:br>
              <a:rPr lang="en-CA" sz="4400" cap="none" dirty="0">
                <a:latin typeface="Calibri"/>
                <a:ea typeface="Calibri"/>
                <a:cs typeface="Calibri"/>
                <a:sym typeface="Calibri"/>
              </a:rPr>
            </a:br>
            <a:r>
              <a:rPr lang="en-CA" sz="2400" cap="none" dirty="0">
                <a:latin typeface="Calibri"/>
                <a:ea typeface="Calibri"/>
                <a:cs typeface="Calibri"/>
                <a:sym typeface="Calibri"/>
              </a:rPr>
              <a:t>Share a </a:t>
            </a:r>
            <a:r>
              <a:rPr lang="en-CA" sz="2400" b="1" i="1" cap="none" dirty="0">
                <a:latin typeface="Calibri"/>
                <a:ea typeface="Calibri"/>
                <a:cs typeface="Calibri"/>
                <a:sym typeface="Calibri"/>
              </a:rPr>
              <a:t>Competitive</a:t>
            </a:r>
            <a:r>
              <a:rPr lang="en-CA" sz="2400" cap="none" dirty="0">
                <a:latin typeface="Calibri"/>
                <a:ea typeface="Calibri"/>
                <a:cs typeface="Calibri"/>
                <a:sym typeface="Calibri"/>
              </a:rPr>
              <a:t> drill with a partner.</a:t>
            </a:r>
            <a:br>
              <a:rPr lang="en-CA" sz="2400" cap="none" dirty="0">
                <a:latin typeface="Calibri"/>
                <a:ea typeface="Calibri"/>
                <a:cs typeface="Calibri"/>
                <a:sym typeface="Calibri"/>
              </a:rPr>
            </a:br>
            <a:br>
              <a:rPr lang="en-CA" sz="2400" cap="none" dirty="0">
                <a:latin typeface="Calibri"/>
                <a:ea typeface="Calibri"/>
                <a:cs typeface="Calibri"/>
                <a:sym typeface="Calibri"/>
              </a:rPr>
            </a:br>
            <a:br>
              <a:rPr lang="en-CA" sz="2400" cap="none" dirty="0">
                <a:latin typeface="Calibri"/>
                <a:ea typeface="Calibri"/>
                <a:cs typeface="Calibri"/>
                <a:sym typeface="Calibri"/>
              </a:rPr>
            </a:br>
            <a:r>
              <a:rPr lang="en-CA" sz="2400" dirty="0">
                <a:latin typeface="Calibri"/>
                <a:ea typeface="Calibri"/>
                <a:cs typeface="Calibri"/>
                <a:sym typeface="Calibri"/>
              </a:rPr>
              <a:t>Do you Measure drills in Practice?</a:t>
            </a:r>
            <a:br>
              <a:rPr lang="en-CA" sz="2400" cap="none" dirty="0">
                <a:latin typeface="Calibri"/>
                <a:ea typeface="Calibri"/>
                <a:cs typeface="Calibri"/>
                <a:sym typeface="Calibri"/>
              </a:rPr>
            </a:br>
            <a:br>
              <a:rPr lang="en-CA" sz="2400" cap="none" dirty="0">
                <a:latin typeface="Calibri"/>
                <a:ea typeface="Calibri"/>
                <a:cs typeface="Calibri"/>
                <a:sym typeface="Calibri"/>
              </a:rPr>
            </a:br>
            <a:br>
              <a:rPr lang="en-CA" sz="2400" cap="none" dirty="0">
                <a:latin typeface="Calibri"/>
                <a:ea typeface="Calibri"/>
                <a:cs typeface="Calibri"/>
                <a:sym typeface="Calibri"/>
              </a:rPr>
            </a:br>
            <a:r>
              <a:rPr lang="en-CA" sz="2400" cap="none" dirty="0">
                <a:latin typeface="Calibri"/>
                <a:ea typeface="Calibri"/>
                <a:cs typeface="Calibri"/>
                <a:sym typeface="Calibri"/>
              </a:rPr>
              <a:t>What is the typical </a:t>
            </a:r>
            <a:r>
              <a:rPr lang="en-CA" sz="2400" b="1" i="1" cap="none" dirty="0">
                <a:latin typeface="Calibri"/>
                <a:ea typeface="Calibri"/>
                <a:cs typeface="Calibri"/>
                <a:sym typeface="Calibri"/>
              </a:rPr>
              <a:t>Tempo</a:t>
            </a:r>
            <a:r>
              <a:rPr lang="en-CA" sz="2400" cap="none" dirty="0">
                <a:latin typeface="Calibri"/>
                <a:ea typeface="Calibri"/>
                <a:cs typeface="Calibri"/>
                <a:sym typeface="Calibri"/>
              </a:rPr>
              <a:t> of your practice?</a:t>
            </a:r>
            <a:br>
              <a:rPr lang="en-CA" sz="2400" cap="none" dirty="0">
                <a:latin typeface="Calibri"/>
                <a:ea typeface="Calibri"/>
                <a:cs typeface="Calibri"/>
                <a:sym typeface="Calibri"/>
              </a:rPr>
            </a:br>
            <a:br>
              <a:rPr lang="en-CA" sz="2400" cap="none" dirty="0">
                <a:latin typeface="Calibri"/>
                <a:ea typeface="Calibri"/>
                <a:cs typeface="Calibri"/>
                <a:sym typeface="Calibri"/>
              </a:rPr>
            </a:br>
            <a:br>
              <a:rPr lang="en-CA" sz="2400" cap="none" dirty="0">
                <a:latin typeface="Calibri"/>
                <a:ea typeface="Calibri"/>
                <a:cs typeface="Calibri"/>
                <a:sym typeface="Calibri"/>
              </a:rPr>
            </a:br>
            <a:r>
              <a:rPr lang="en-CA" sz="2400" cap="none" dirty="0">
                <a:latin typeface="Calibri"/>
                <a:ea typeface="Calibri"/>
                <a:cs typeface="Calibri"/>
                <a:sym typeface="Calibri"/>
              </a:rPr>
              <a:t>Do your drills match your Style of Play?</a:t>
            </a:r>
            <a:br>
              <a:rPr lang="en-CA" sz="2400" cap="none" dirty="0">
                <a:latin typeface="Calibri"/>
                <a:ea typeface="Calibri"/>
                <a:cs typeface="Calibri"/>
                <a:sym typeface="Calibri"/>
              </a:rPr>
            </a:br>
            <a:br>
              <a:rPr lang="en-CA" sz="500" cap="none" dirty="0">
                <a:latin typeface="Calibri"/>
                <a:ea typeface="Calibri"/>
                <a:cs typeface="Calibri"/>
                <a:sym typeface="Calibri"/>
              </a:rPr>
            </a:br>
            <a:r>
              <a:rPr lang="en-CA" sz="1600" cap="none" dirty="0">
                <a:latin typeface="Calibri"/>
                <a:ea typeface="Calibri"/>
                <a:cs typeface="Calibri"/>
                <a:sym typeface="Calibri"/>
              </a:rPr>
              <a:t>(especially shooting drills)</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3" name="Google Shape;453;p40"/>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454" name="Google Shape;454;p40"/>
          <p:cNvSpPr txBox="1">
            <a:spLocks noGrp="1"/>
          </p:cNvSpPr>
          <p:nvPr>
            <p:ph type="title"/>
          </p:nvPr>
        </p:nvSpPr>
        <p:spPr>
          <a:xfrm>
            <a:off x="789757" y="404664"/>
            <a:ext cx="7886699" cy="165618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r>
              <a:rPr lang="en-CA" sz="1800" i="1" cap="none" dirty="0">
                <a:latin typeface="Calibri"/>
                <a:ea typeface="Calibri"/>
                <a:cs typeface="Calibri"/>
                <a:sym typeface="Calibri"/>
              </a:rPr>
              <a:t>Page 25-26 In </a:t>
            </a:r>
            <a:r>
              <a:rPr lang="en-CA" sz="1800" i="1" dirty="0">
                <a:latin typeface="Calibri"/>
                <a:ea typeface="Calibri"/>
                <a:cs typeface="Calibri"/>
                <a:sym typeface="Calibri"/>
              </a:rPr>
              <a:t>INTERMEDIATE</a:t>
            </a:r>
            <a:r>
              <a:rPr lang="en-CA" sz="1800" i="1" cap="none" dirty="0">
                <a:latin typeface="Calibri"/>
                <a:ea typeface="Calibri"/>
                <a:cs typeface="Calibri"/>
                <a:sym typeface="Calibri"/>
              </a:rPr>
              <a:t> Manual</a:t>
            </a:r>
            <a:br>
              <a:rPr lang="en-CA" sz="1600" i="1" cap="none" dirty="0">
                <a:latin typeface="Calibri"/>
                <a:ea typeface="Calibri"/>
                <a:cs typeface="Calibri"/>
                <a:sym typeface="Calibri"/>
              </a:rPr>
            </a:br>
            <a:br>
              <a:rPr lang="en-CA" sz="1600" i="1" cap="none" dirty="0">
                <a:latin typeface="Calibri"/>
                <a:ea typeface="Calibri"/>
                <a:cs typeface="Calibri"/>
                <a:sym typeface="Calibri"/>
              </a:rPr>
            </a:br>
            <a:br>
              <a:rPr lang="en-CA" sz="600" i="1" cap="none" dirty="0">
                <a:latin typeface="Calibri"/>
                <a:ea typeface="Calibri"/>
                <a:cs typeface="Calibri"/>
                <a:sym typeface="Calibri"/>
              </a:rPr>
            </a:br>
            <a:r>
              <a:rPr lang="en-CA" sz="2900" cap="none" dirty="0">
                <a:latin typeface="Calibri"/>
                <a:ea typeface="Calibri"/>
                <a:cs typeface="Calibri"/>
                <a:sym typeface="Calibri"/>
              </a:rPr>
              <a:t>Feedback 101, 201 &amp; 301</a:t>
            </a:r>
            <a:br>
              <a:rPr lang="en-CA" sz="2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r>
              <a:rPr lang="en-CA" sz="2900" cap="none" dirty="0">
                <a:latin typeface="Calibri"/>
                <a:ea typeface="Calibri"/>
                <a:cs typeface="Calibri"/>
                <a:sym typeface="Calibri"/>
              </a:rPr>
              <a:t>Feedback 101</a:t>
            </a:r>
            <a:br>
              <a:rPr lang="en-CA" sz="2900" cap="none" dirty="0">
                <a:latin typeface="Calibri"/>
                <a:ea typeface="Calibri"/>
                <a:cs typeface="Calibri"/>
                <a:sym typeface="Calibri"/>
              </a:rPr>
            </a:br>
            <a:r>
              <a:rPr lang="en-CA" sz="2400" cap="none" dirty="0">
                <a:latin typeface="Calibri"/>
                <a:ea typeface="Calibri"/>
                <a:cs typeface="Calibri"/>
                <a:sym typeface="Calibri"/>
              </a:rPr>
              <a:t>Technical Skill Feedback</a:t>
            </a:r>
            <a:br>
              <a:rPr lang="en-CA" sz="2900" cap="none" dirty="0">
                <a:latin typeface="Calibri"/>
                <a:ea typeface="Calibri"/>
                <a:cs typeface="Calibri"/>
                <a:sym typeface="Calibri"/>
              </a:rPr>
            </a:br>
            <a:br>
              <a:rPr lang="en-CA" sz="2900" cap="none" dirty="0">
                <a:latin typeface="Calibri"/>
                <a:ea typeface="Calibri"/>
                <a:cs typeface="Calibri"/>
                <a:sym typeface="Calibri"/>
              </a:rPr>
            </a:br>
            <a:br>
              <a:rPr lang="en-CA" sz="2900" cap="none" dirty="0">
                <a:latin typeface="Calibri"/>
                <a:ea typeface="Calibri"/>
                <a:cs typeface="Calibri"/>
                <a:sym typeface="Calibri"/>
              </a:rPr>
            </a:br>
            <a:r>
              <a:rPr lang="en-CA" sz="2900" cap="none" dirty="0">
                <a:latin typeface="Calibri"/>
                <a:ea typeface="Calibri"/>
                <a:cs typeface="Calibri"/>
                <a:sym typeface="Calibri"/>
              </a:rPr>
              <a:t>Feedback 201</a:t>
            </a:r>
            <a:br>
              <a:rPr lang="en-CA" sz="2900" cap="none" dirty="0">
                <a:latin typeface="Calibri"/>
                <a:ea typeface="Calibri"/>
                <a:cs typeface="Calibri"/>
                <a:sym typeface="Calibri"/>
              </a:rPr>
            </a:br>
            <a:r>
              <a:rPr lang="en-CA" sz="2400" cap="none" dirty="0">
                <a:latin typeface="Calibri"/>
                <a:ea typeface="Calibri"/>
                <a:cs typeface="Calibri"/>
                <a:sym typeface="Calibri"/>
              </a:rPr>
              <a:t>Feedback after the Feedback</a:t>
            </a:r>
            <a:br>
              <a:rPr lang="en-CA" sz="2900" cap="none" dirty="0">
                <a:latin typeface="Calibri"/>
                <a:ea typeface="Calibri"/>
                <a:cs typeface="Calibri"/>
                <a:sym typeface="Calibri"/>
              </a:rPr>
            </a:br>
            <a:br>
              <a:rPr lang="en-CA" sz="2900" cap="none" dirty="0">
                <a:latin typeface="Calibri"/>
                <a:ea typeface="Calibri"/>
                <a:cs typeface="Calibri"/>
                <a:sym typeface="Calibri"/>
              </a:rPr>
            </a:br>
            <a:br>
              <a:rPr lang="en-CA" sz="2900" cap="none" dirty="0">
                <a:latin typeface="Calibri"/>
                <a:ea typeface="Calibri"/>
                <a:cs typeface="Calibri"/>
                <a:sym typeface="Calibri"/>
              </a:rPr>
            </a:br>
            <a:r>
              <a:rPr lang="en-CA" sz="2900" cap="none" dirty="0">
                <a:latin typeface="Calibri"/>
                <a:ea typeface="Calibri"/>
                <a:cs typeface="Calibri"/>
                <a:sym typeface="Calibri"/>
              </a:rPr>
              <a:t>Feedback 301</a:t>
            </a:r>
            <a:br>
              <a:rPr lang="en-CA" sz="2900" cap="none" dirty="0">
                <a:latin typeface="Calibri"/>
                <a:ea typeface="Calibri"/>
                <a:cs typeface="Calibri"/>
                <a:sym typeface="Calibri"/>
              </a:rPr>
            </a:br>
            <a:r>
              <a:rPr lang="en-CA" sz="2400" cap="none" dirty="0">
                <a:latin typeface="Calibri"/>
                <a:ea typeface="Calibri"/>
                <a:cs typeface="Calibri"/>
                <a:sym typeface="Calibri"/>
              </a:rPr>
              <a:t>Decision-making Feedback</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2" name="Google Shape;432;p37"/>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433" name="Google Shape;433;p37"/>
          <p:cNvSpPr txBox="1">
            <a:spLocks noGrp="1"/>
          </p:cNvSpPr>
          <p:nvPr>
            <p:ph type="title"/>
          </p:nvPr>
        </p:nvSpPr>
        <p:spPr>
          <a:xfrm>
            <a:off x="789757" y="404664"/>
            <a:ext cx="7886699" cy="165618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r>
              <a:rPr lang="en-CA" sz="1800" i="1" cap="none" dirty="0">
                <a:latin typeface="Calibri"/>
                <a:ea typeface="Calibri"/>
                <a:cs typeface="Calibri"/>
                <a:sym typeface="Calibri"/>
              </a:rPr>
              <a:t>Page </a:t>
            </a:r>
            <a:r>
              <a:rPr lang="en-CA" sz="1800" i="1" dirty="0">
                <a:latin typeface="Calibri"/>
                <a:ea typeface="Calibri"/>
                <a:cs typeface="Calibri"/>
                <a:sym typeface="Calibri"/>
              </a:rPr>
              <a:t>27-28</a:t>
            </a:r>
            <a:r>
              <a:rPr lang="en-CA" sz="1800" i="1" cap="none" dirty="0">
                <a:latin typeface="Calibri"/>
                <a:ea typeface="Calibri"/>
                <a:cs typeface="Calibri"/>
                <a:sym typeface="Calibri"/>
              </a:rPr>
              <a:t> In </a:t>
            </a:r>
            <a:r>
              <a:rPr lang="en-CA" sz="1800" i="1" dirty="0">
                <a:latin typeface="Calibri"/>
                <a:ea typeface="Calibri"/>
                <a:cs typeface="Calibri"/>
                <a:sym typeface="Calibri"/>
              </a:rPr>
              <a:t>INTERMEDIATE</a:t>
            </a:r>
            <a:r>
              <a:rPr lang="en-CA" sz="1800" i="1" cap="none" dirty="0">
                <a:latin typeface="Calibri"/>
                <a:ea typeface="Calibri"/>
                <a:cs typeface="Calibri"/>
                <a:sym typeface="Calibri"/>
              </a:rPr>
              <a:t> Manual</a:t>
            </a:r>
            <a:br>
              <a:rPr lang="en-CA" sz="1600" i="1" cap="none" dirty="0">
                <a:latin typeface="Calibri"/>
                <a:ea typeface="Calibri"/>
                <a:cs typeface="Calibri"/>
                <a:sym typeface="Calibri"/>
              </a:rPr>
            </a:br>
            <a:br>
              <a:rPr lang="en-CA" sz="1600" i="1" cap="none" dirty="0">
                <a:latin typeface="Calibri"/>
                <a:ea typeface="Calibri"/>
                <a:cs typeface="Calibri"/>
                <a:sym typeface="Calibri"/>
              </a:rPr>
            </a:br>
            <a:br>
              <a:rPr lang="en-CA" sz="600" i="1" cap="none" dirty="0">
                <a:latin typeface="Calibri"/>
                <a:ea typeface="Calibri"/>
                <a:cs typeface="Calibri"/>
                <a:sym typeface="Calibri"/>
              </a:rPr>
            </a:br>
            <a:r>
              <a:rPr lang="en-CA" sz="2900" cap="none" dirty="0">
                <a:latin typeface="Calibri"/>
                <a:ea typeface="Calibri"/>
                <a:cs typeface="Calibri"/>
                <a:sym typeface="Calibri"/>
              </a:rPr>
              <a:t>KPI’s—Key Performance Indicators</a:t>
            </a:r>
            <a:br>
              <a:rPr lang="en-CA" sz="2600" cap="none" dirty="0">
                <a:latin typeface="Calibri"/>
                <a:ea typeface="Calibri"/>
                <a:cs typeface="Calibri"/>
                <a:sym typeface="Calibri"/>
              </a:rPr>
            </a:br>
            <a:br>
              <a:rPr lang="en-CA" sz="1600" cap="none" dirty="0">
                <a:latin typeface="Calibri"/>
                <a:ea typeface="Calibri"/>
                <a:cs typeface="Calibri"/>
                <a:sym typeface="Calibri"/>
              </a:rPr>
            </a:br>
            <a:r>
              <a:rPr lang="en-CA" sz="2200" cap="none" dirty="0">
                <a:latin typeface="Calibri"/>
                <a:ea typeface="Calibri"/>
                <a:cs typeface="Calibri"/>
                <a:sym typeface="Calibri"/>
              </a:rPr>
              <a:t>Starts with a </a:t>
            </a:r>
            <a:r>
              <a:rPr lang="en-CA" sz="2200" b="1" i="1" cap="none" dirty="0">
                <a:latin typeface="Calibri"/>
                <a:ea typeface="Calibri"/>
                <a:cs typeface="Calibri"/>
                <a:sym typeface="Calibri"/>
              </a:rPr>
              <a:t>Hunch</a:t>
            </a:r>
            <a:br>
              <a:rPr lang="en-CA" sz="1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r>
              <a:rPr lang="en-CA" sz="3700" cap="none" dirty="0">
                <a:latin typeface="Calibri"/>
                <a:ea typeface="Calibri"/>
                <a:cs typeface="Calibri"/>
                <a:sym typeface="Calibri"/>
              </a:rPr>
              <a:t>Canada vs. China</a:t>
            </a:r>
            <a:br>
              <a:rPr lang="en-CA" sz="1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r>
              <a:rPr lang="en-CA" sz="3700" cap="none" dirty="0">
                <a:latin typeface="Calibri"/>
                <a:ea typeface="Calibri"/>
                <a:cs typeface="Calibri"/>
                <a:sym typeface="Calibri"/>
              </a:rPr>
              <a:t>University of Manitoba</a:t>
            </a:r>
            <a:br>
              <a:rPr lang="en-CA" sz="1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r>
              <a:rPr lang="en-CA" sz="2200" cap="none" dirty="0">
                <a:latin typeface="Calibri"/>
                <a:ea typeface="Calibri"/>
                <a:cs typeface="Calibri"/>
                <a:sym typeface="Calibri"/>
              </a:rPr>
              <a:t>What </a:t>
            </a:r>
            <a:r>
              <a:rPr lang="en-CA" sz="2200" b="1" i="1" cap="none" dirty="0">
                <a:latin typeface="Calibri"/>
                <a:ea typeface="Calibri"/>
                <a:cs typeface="Calibri"/>
                <a:sym typeface="Calibri"/>
              </a:rPr>
              <a:t>Hunch</a:t>
            </a:r>
            <a:r>
              <a:rPr lang="en-CA" sz="2200" cap="none" dirty="0">
                <a:latin typeface="Calibri"/>
                <a:ea typeface="Calibri"/>
                <a:cs typeface="Calibri"/>
                <a:sym typeface="Calibri"/>
              </a:rPr>
              <a:t> might you turn into a KPI?</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4" name="Google Shape;304;p23"/>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305" name="Google Shape;305;p23"/>
          <p:cNvSpPr txBox="1">
            <a:spLocks noGrp="1"/>
          </p:cNvSpPr>
          <p:nvPr>
            <p:ph type="title"/>
          </p:nvPr>
        </p:nvSpPr>
        <p:spPr>
          <a:xfrm>
            <a:off x="789757" y="404664"/>
            <a:ext cx="7886699" cy="1656184"/>
          </a:xfrm>
          <a:prstGeom prst="rect">
            <a:avLst/>
          </a:prstGeom>
          <a:noFill/>
          <a:ln>
            <a:noFill/>
          </a:ln>
        </p:spPr>
        <p:txBody>
          <a:bodyPr spcFirstLastPara="1" wrap="square" lIns="91425" tIns="45700" rIns="91425" bIns="45700" anchor="t" anchorCtr="0">
            <a:normAutofit fontScale="90000"/>
          </a:bodyPr>
          <a:lstStyle/>
          <a:p>
            <a:pPr lvl="0" algn="ctr">
              <a:buSzPct val="100000"/>
            </a:pPr>
            <a:r>
              <a:rPr lang="en-CA" sz="37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r>
              <a:rPr lang="en-CA" sz="1600" i="1" dirty="0">
                <a:latin typeface="Calibri"/>
                <a:ea typeface="Calibri"/>
                <a:cs typeface="Calibri"/>
                <a:sym typeface="Calibri"/>
              </a:rPr>
              <a:t>Page 29-31 In INTERMEDIATE Manual</a:t>
            </a:r>
            <a:br>
              <a:rPr lang="en-CA" sz="1600" i="1" cap="none" dirty="0">
                <a:latin typeface="Calibri"/>
                <a:ea typeface="Calibri"/>
                <a:cs typeface="Calibri"/>
                <a:sym typeface="Calibri"/>
              </a:rPr>
            </a:br>
            <a:br>
              <a:rPr lang="en-CA" sz="1600" i="1" cap="none" dirty="0">
                <a:latin typeface="Calibri"/>
                <a:ea typeface="Calibri"/>
                <a:cs typeface="Calibri"/>
                <a:sym typeface="Calibri"/>
              </a:rPr>
            </a:br>
            <a:br>
              <a:rPr lang="en-CA" sz="600" i="1" cap="none" dirty="0">
                <a:latin typeface="Calibri"/>
                <a:ea typeface="Calibri"/>
                <a:cs typeface="Calibri"/>
                <a:sym typeface="Calibri"/>
              </a:rPr>
            </a:br>
            <a:r>
              <a:rPr lang="en-CA" sz="2900" cap="none" dirty="0">
                <a:latin typeface="Calibri"/>
                <a:ea typeface="Calibri"/>
                <a:cs typeface="Calibri"/>
                <a:sym typeface="Calibri"/>
              </a:rPr>
              <a:t>Important Concepts from ESSENTIALS </a:t>
            </a:r>
            <a:r>
              <a:rPr lang="en-CA" sz="1800" cap="none" dirty="0">
                <a:latin typeface="Calibri"/>
                <a:ea typeface="Calibri"/>
                <a:cs typeface="Calibri"/>
                <a:sym typeface="Calibri"/>
              </a:rPr>
              <a:t>(Review)</a:t>
            </a:r>
            <a:br>
              <a:rPr lang="en-CA" sz="2600" cap="none" dirty="0">
                <a:latin typeface="Calibri"/>
                <a:ea typeface="Calibri"/>
                <a:cs typeface="Calibri"/>
                <a:sym typeface="Calibri"/>
              </a:rPr>
            </a:br>
            <a:br>
              <a:rPr lang="en-CA" sz="1800" cap="none" dirty="0">
                <a:latin typeface="Calibri"/>
                <a:ea typeface="Calibri"/>
                <a:cs typeface="Calibri"/>
                <a:sym typeface="Calibri"/>
              </a:rPr>
            </a:br>
            <a:br>
              <a:rPr lang="en-CA" sz="1800" cap="none" dirty="0">
                <a:latin typeface="Calibri"/>
                <a:ea typeface="Calibri"/>
                <a:cs typeface="Calibri"/>
                <a:sym typeface="Calibri"/>
              </a:rPr>
            </a:br>
            <a:br>
              <a:rPr lang="en-CA" sz="1800" cap="none" dirty="0">
                <a:latin typeface="Calibri"/>
                <a:ea typeface="Calibri"/>
                <a:cs typeface="Calibri"/>
                <a:sym typeface="Calibri"/>
              </a:rPr>
            </a:br>
            <a:br>
              <a:rPr lang="en-CA" sz="1800" cap="none" dirty="0">
                <a:latin typeface="Calibri"/>
                <a:ea typeface="Calibri"/>
                <a:cs typeface="Calibri"/>
                <a:sym typeface="Calibri"/>
              </a:rPr>
            </a:br>
            <a:br>
              <a:rPr lang="en-CA" sz="1100" cap="none" dirty="0">
                <a:latin typeface="Calibri"/>
                <a:ea typeface="Calibri"/>
                <a:cs typeface="Calibri"/>
                <a:sym typeface="Calibri"/>
              </a:rPr>
            </a:br>
            <a:r>
              <a:rPr lang="en-CA" sz="2400" cap="none" dirty="0">
                <a:latin typeface="Calibri"/>
                <a:ea typeface="Calibri"/>
                <a:cs typeface="Calibri"/>
                <a:sym typeface="Calibri"/>
              </a:rPr>
              <a:t>ABCD Teaching Phases—</a:t>
            </a:r>
            <a:r>
              <a:rPr lang="en-CA" sz="2400" i="1" cap="none" dirty="0">
                <a:latin typeface="Calibri"/>
                <a:ea typeface="Calibri"/>
                <a:cs typeface="Calibri"/>
                <a:sym typeface="Calibri"/>
              </a:rPr>
              <a:t>Loading &amp; Unloading</a:t>
            </a:r>
            <a:br>
              <a:rPr lang="en-CA" sz="2400" cap="none" dirty="0">
                <a:latin typeface="Calibri"/>
                <a:ea typeface="Calibri"/>
                <a:cs typeface="Calibri"/>
                <a:sym typeface="Calibri"/>
              </a:rPr>
            </a:br>
            <a:br>
              <a:rPr lang="en-CA" sz="2400" cap="none" dirty="0">
                <a:latin typeface="Calibri"/>
                <a:ea typeface="Calibri"/>
                <a:cs typeface="Calibri"/>
                <a:sym typeface="Calibri"/>
              </a:rPr>
            </a:br>
            <a:r>
              <a:rPr lang="en-CA" sz="2400" cap="none" dirty="0">
                <a:latin typeface="Calibri"/>
                <a:ea typeface="Calibri"/>
                <a:cs typeface="Calibri"/>
                <a:sym typeface="Calibri"/>
              </a:rPr>
              <a:t>Measuring Drills</a:t>
            </a:r>
            <a:br>
              <a:rPr lang="en-CA" sz="2400" cap="none" dirty="0">
                <a:latin typeface="Calibri"/>
                <a:ea typeface="Calibri"/>
                <a:cs typeface="Calibri"/>
                <a:sym typeface="Calibri"/>
              </a:rPr>
            </a:br>
            <a:br>
              <a:rPr lang="en-CA" sz="2400" cap="none" dirty="0">
                <a:latin typeface="Calibri"/>
                <a:ea typeface="Calibri"/>
                <a:cs typeface="Calibri"/>
                <a:sym typeface="Calibri"/>
              </a:rPr>
            </a:br>
            <a:r>
              <a:rPr lang="en-CA" sz="2400" cap="none" dirty="0">
                <a:latin typeface="Calibri"/>
                <a:ea typeface="Calibri"/>
                <a:cs typeface="Calibri"/>
                <a:sym typeface="Calibri"/>
              </a:rPr>
              <a:t>ABCD Debrief </a:t>
            </a:r>
            <a:r>
              <a:rPr lang="en-CA" sz="1800" cap="none" dirty="0">
                <a:latin typeface="Calibri"/>
                <a:ea typeface="Calibri"/>
                <a:cs typeface="Calibri"/>
                <a:sym typeface="Calibri"/>
              </a:rPr>
              <a:t>(&amp; Pre-brief)</a:t>
            </a:r>
            <a:br>
              <a:rPr lang="en-CA" sz="2000" cap="none" dirty="0">
                <a:latin typeface="Calibri"/>
                <a:ea typeface="Calibri"/>
                <a:cs typeface="Calibri"/>
                <a:sym typeface="Calibri"/>
              </a:rPr>
            </a:br>
            <a:br>
              <a:rPr lang="en-CA" sz="2400" cap="none" dirty="0">
                <a:latin typeface="Calibri"/>
                <a:ea typeface="Calibri"/>
                <a:cs typeface="Calibri"/>
                <a:sym typeface="Calibri"/>
              </a:rPr>
            </a:br>
            <a:r>
              <a:rPr lang="en-CA" sz="2400" cap="none" dirty="0">
                <a:latin typeface="Calibri"/>
                <a:ea typeface="Calibri"/>
                <a:cs typeface="Calibri"/>
                <a:sym typeface="Calibri"/>
              </a:rPr>
              <a:t>Global Player Development </a:t>
            </a:r>
            <a:r>
              <a:rPr lang="en-CA" sz="1800" cap="none" dirty="0">
                <a:latin typeface="Calibri"/>
                <a:ea typeface="Calibri"/>
                <a:cs typeface="Calibri"/>
                <a:sym typeface="Calibri"/>
              </a:rPr>
              <a:t>(Page 39-44 INT)</a:t>
            </a:r>
            <a:endParaRPr sz="1800" b="1" i="1" cap="none" dirty="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1" name="Google Shape;311;p24"/>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312" name="Google Shape;312;p24"/>
          <p:cNvSpPr txBox="1">
            <a:spLocks noGrp="1"/>
          </p:cNvSpPr>
          <p:nvPr>
            <p:ph type="title"/>
          </p:nvPr>
        </p:nvSpPr>
        <p:spPr>
          <a:xfrm>
            <a:off x="789757" y="404664"/>
            <a:ext cx="7886699" cy="165618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300"/>
              <a:buFont typeface="Calibri"/>
              <a:buNone/>
            </a:pPr>
            <a:r>
              <a:rPr lang="en-CA" sz="33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r>
              <a:rPr lang="en-CA" sz="1600" i="1" cap="none" dirty="0">
                <a:latin typeface="Calibri"/>
                <a:ea typeface="Calibri"/>
                <a:cs typeface="Calibri"/>
                <a:sym typeface="Calibri"/>
              </a:rPr>
              <a:t>Page </a:t>
            </a:r>
            <a:r>
              <a:rPr lang="en-CA" sz="1600" i="1" dirty="0">
                <a:latin typeface="Calibri"/>
                <a:ea typeface="Calibri"/>
                <a:cs typeface="Calibri"/>
                <a:sym typeface="Calibri"/>
              </a:rPr>
              <a:t>32</a:t>
            </a:r>
            <a:r>
              <a:rPr lang="en-CA" sz="1600" i="1" cap="none" dirty="0">
                <a:latin typeface="Calibri"/>
                <a:ea typeface="Calibri"/>
                <a:cs typeface="Calibri"/>
                <a:sym typeface="Calibri"/>
              </a:rPr>
              <a:t> In </a:t>
            </a:r>
            <a:r>
              <a:rPr lang="en-CA" sz="1600" i="1" dirty="0">
                <a:latin typeface="Calibri"/>
                <a:ea typeface="Calibri"/>
                <a:cs typeface="Calibri"/>
                <a:sym typeface="Calibri"/>
              </a:rPr>
              <a:t>INTERMEDIATE</a:t>
            </a:r>
            <a:r>
              <a:rPr lang="en-CA" sz="1600" i="1" cap="none" dirty="0">
                <a:latin typeface="Calibri"/>
                <a:ea typeface="Calibri"/>
                <a:cs typeface="Calibri"/>
                <a:sym typeface="Calibri"/>
              </a:rPr>
              <a:t> Manual</a:t>
            </a:r>
            <a:br>
              <a:rPr lang="en-CA" sz="1600" i="1" cap="none" dirty="0">
                <a:latin typeface="Calibri"/>
                <a:ea typeface="Calibri"/>
                <a:cs typeface="Calibri"/>
                <a:sym typeface="Calibri"/>
              </a:rPr>
            </a:br>
            <a:br>
              <a:rPr lang="en-CA" sz="1600" i="1" cap="none" dirty="0">
                <a:latin typeface="Calibri"/>
                <a:ea typeface="Calibri"/>
                <a:cs typeface="Calibri"/>
                <a:sym typeface="Calibri"/>
              </a:rPr>
            </a:br>
            <a:br>
              <a:rPr lang="en-CA" sz="600" i="1" cap="none" dirty="0">
                <a:latin typeface="Calibri"/>
                <a:ea typeface="Calibri"/>
                <a:cs typeface="Calibri"/>
                <a:sym typeface="Calibri"/>
              </a:rPr>
            </a:br>
            <a:r>
              <a:rPr lang="en-CA" sz="2600" cap="none" dirty="0">
                <a:latin typeface="Calibri"/>
                <a:ea typeface="Calibri"/>
                <a:cs typeface="Calibri"/>
                <a:sym typeface="Calibri"/>
              </a:rPr>
              <a:t>Gold Medal Model </a:t>
            </a:r>
            <a:r>
              <a:rPr lang="en-CA" sz="1600" cap="none" dirty="0">
                <a:latin typeface="Calibri"/>
                <a:ea typeface="Calibri"/>
                <a:cs typeface="Calibri"/>
                <a:sym typeface="Calibri"/>
              </a:rPr>
              <a:t>(Gold Medal Profile)</a:t>
            </a:r>
            <a:endParaRPr dirty="0"/>
          </a:p>
        </p:txBody>
      </p:sp>
      <p:pic>
        <p:nvPicPr>
          <p:cNvPr id="313" name="Google Shape;313;p24"/>
          <p:cNvPicPr preferRelativeResize="0"/>
          <p:nvPr/>
        </p:nvPicPr>
        <p:blipFill rotWithShape="1">
          <a:blip r:embed="rId4">
            <a:alphaModFix/>
          </a:blip>
          <a:srcRect/>
          <a:stretch/>
        </p:blipFill>
        <p:spPr>
          <a:xfrm>
            <a:off x="1691680" y="1916832"/>
            <a:ext cx="6120680" cy="417646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9" name="Google Shape;319;p25"/>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320" name="Google Shape;320;p25"/>
          <p:cNvSpPr txBox="1">
            <a:spLocks noGrp="1"/>
          </p:cNvSpPr>
          <p:nvPr>
            <p:ph type="title"/>
          </p:nvPr>
        </p:nvSpPr>
        <p:spPr>
          <a:xfrm>
            <a:off x="789757" y="404664"/>
            <a:ext cx="7886699" cy="165618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br>
              <a:rPr lang="en-CA" sz="2800" cap="none" dirty="0">
                <a:latin typeface="Calibri"/>
                <a:ea typeface="Calibri"/>
                <a:cs typeface="Calibri"/>
                <a:sym typeface="Calibri"/>
              </a:rPr>
            </a:br>
            <a:br>
              <a:rPr lang="en-CA" sz="900" i="1" cap="none" dirty="0">
                <a:latin typeface="Calibri"/>
                <a:ea typeface="Calibri"/>
                <a:cs typeface="Calibri"/>
                <a:sym typeface="Calibri"/>
              </a:rPr>
            </a:br>
            <a:br>
              <a:rPr lang="en-CA" sz="600" i="1" cap="none" dirty="0">
                <a:latin typeface="Calibri"/>
                <a:ea typeface="Calibri"/>
                <a:cs typeface="Calibri"/>
                <a:sym typeface="Calibri"/>
              </a:rPr>
            </a:br>
            <a:r>
              <a:rPr lang="en-CA" sz="2900" cap="none" dirty="0">
                <a:latin typeface="Calibri"/>
                <a:ea typeface="Calibri"/>
                <a:cs typeface="Calibri"/>
                <a:sym typeface="Calibri"/>
              </a:rPr>
              <a:t>IPP—Individual Performance Plan</a:t>
            </a:r>
            <a:br>
              <a:rPr lang="en-CA" sz="2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r>
              <a:rPr lang="en-CA" sz="2900" cap="none" dirty="0">
                <a:latin typeface="Calibri"/>
                <a:ea typeface="Calibri"/>
                <a:cs typeface="Calibri"/>
                <a:sym typeface="Calibri"/>
              </a:rPr>
              <a:t>Based on the Gold Medal Model</a:t>
            </a:r>
            <a:br>
              <a:rPr lang="en-CA" sz="3700" cap="none" dirty="0">
                <a:latin typeface="Calibri"/>
                <a:ea typeface="Calibri"/>
                <a:cs typeface="Calibri"/>
                <a:sym typeface="Calibri"/>
              </a:rPr>
            </a:br>
            <a:br>
              <a:rPr lang="en-CA" sz="3700" cap="none" dirty="0">
                <a:latin typeface="Calibri"/>
                <a:ea typeface="Calibri"/>
                <a:cs typeface="Calibri"/>
                <a:sym typeface="Calibri"/>
              </a:rPr>
            </a:br>
            <a:br>
              <a:rPr lang="en-CA" sz="3700" cap="none" dirty="0">
                <a:latin typeface="Calibri"/>
                <a:ea typeface="Calibri"/>
                <a:cs typeface="Calibri"/>
                <a:sym typeface="Calibri"/>
              </a:rPr>
            </a:br>
            <a:r>
              <a:rPr lang="en-CA" sz="2900" cap="none" dirty="0">
                <a:latin typeface="Calibri"/>
                <a:ea typeface="Calibri"/>
                <a:cs typeface="Calibri"/>
                <a:sym typeface="Calibri"/>
              </a:rPr>
              <a:t>IPP Excel Form</a:t>
            </a:r>
            <a:br>
              <a:rPr lang="en-CA" sz="2900" cap="none" dirty="0">
                <a:latin typeface="Calibri"/>
                <a:ea typeface="Calibri"/>
                <a:cs typeface="Calibri"/>
                <a:sym typeface="Calibri"/>
              </a:rPr>
            </a:br>
            <a:br>
              <a:rPr lang="en-CA" sz="2900" cap="none" dirty="0">
                <a:latin typeface="Calibri"/>
                <a:ea typeface="Calibri"/>
                <a:cs typeface="Calibri"/>
                <a:sym typeface="Calibri"/>
              </a:rPr>
            </a:br>
            <a:r>
              <a:rPr lang="en-CA" sz="2900" cap="none" dirty="0">
                <a:latin typeface="Calibri"/>
                <a:ea typeface="Calibri"/>
                <a:cs typeface="Calibri"/>
                <a:sym typeface="Calibri"/>
              </a:rPr>
              <a:t>How to Implement the Activity</a:t>
            </a:r>
            <a:br>
              <a:rPr lang="en-CA" sz="2900" cap="none" dirty="0">
                <a:latin typeface="Calibri"/>
                <a:ea typeface="Calibri"/>
                <a:cs typeface="Calibri"/>
                <a:sym typeface="Calibri"/>
              </a:rPr>
            </a:br>
            <a:br>
              <a:rPr lang="en-CA" sz="2900" cap="none" dirty="0">
                <a:latin typeface="Calibri"/>
                <a:ea typeface="Calibri"/>
                <a:cs typeface="Calibri"/>
                <a:sym typeface="Calibri"/>
              </a:rPr>
            </a:br>
            <a:br>
              <a:rPr lang="en-CA" sz="2900" cap="none" dirty="0">
                <a:latin typeface="Calibri"/>
                <a:ea typeface="Calibri"/>
                <a:cs typeface="Calibri"/>
                <a:sym typeface="Calibri"/>
              </a:rPr>
            </a:br>
            <a:br>
              <a:rPr lang="en-CA" sz="2900" cap="none" dirty="0">
                <a:latin typeface="Calibri"/>
                <a:ea typeface="Calibri"/>
                <a:cs typeface="Calibri"/>
                <a:sym typeface="Calibri"/>
              </a:rPr>
            </a:br>
            <a:br>
              <a:rPr lang="en-CA" sz="1100" cap="none" dirty="0">
                <a:latin typeface="Calibri"/>
                <a:ea typeface="Calibri"/>
                <a:cs typeface="Calibri"/>
                <a:sym typeface="Calibri"/>
              </a:rPr>
            </a:br>
            <a:r>
              <a:rPr lang="en-CA" sz="1800" cap="none" dirty="0">
                <a:latin typeface="Calibri"/>
                <a:ea typeface="Calibri"/>
                <a:cs typeface="Calibri"/>
                <a:sym typeface="Calibri"/>
              </a:rPr>
              <a:t>Email Mark Hogan for more information: </a:t>
            </a:r>
            <a:r>
              <a:rPr lang="en-CA" sz="1800" u="sng" cap="none" dirty="0">
                <a:solidFill>
                  <a:schemeClr val="hlink"/>
                </a:solidFill>
                <a:latin typeface="Calibri"/>
                <a:ea typeface="Calibri"/>
                <a:cs typeface="Calibri"/>
                <a:sym typeface="Calibri"/>
                <a:hlinkClick r:id="rId4"/>
              </a:rPr>
              <a:t>markjonhogan@gmail.com</a:t>
            </a:r>
            <a:r>
              <a:rPr lang="en-CA" sz="1800" cap="none" dirty="0">
                <a:latin typeface="Calibri"/>
                <a:ea typeface="Calibri"/>
                <a:cs typeface="Calibri"/>
                <a:sym typeface="Calibri"/>
              </a:rPr>
              <a:t> </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2" name="Google Shape;372;p29"/>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373" name="Google Shape;373;p29"/>
          <p:cNvSpPr txBox="1">
            <a:spLocks noGrp="1"/>
          </p:cNvSpPr>
          <p:nvPr>
            <p:ph type="title"/>
          </p:nvPr>
        </p:nvSpPr>
        <p:spPr>
          <a:xfrm>
            <a:off x="789757" y="404664"/>
            <a:ext cx="7886699" cy="1728192"/>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r>
              <a:rPr lang="en-CA" sz="1800" i="1" cap="none" dirty="0">
                <a:latin typeface="Calibri"/>
                <a:ea typeface="Calibri"/>
                <a:cs typeface="Calibri"/>
                <a:sym typeface="Calibri"/>
              </a:rPr>
              <a:t>Page 33 In </a:t>
            </a:r>
            <a:r>
              <a:rPr lang="en-CA" sz="1800" i="1" dirty="0">
                <a:latin typeface="Calibri"/>
                <a:ea typeface="Calibri"/>
                <a:cs typeface="Calibri"/>
                <a:sym typeface="Calibri"/>
              </a:rPr>
              <a:t>INTERMEDIATE</a:t>
            </a:r>
            <a:r>
              <a:rPr lang="en-CA" sz="1800" i="1" cap="none" dirty="0">
                <a:latin typeface="Calibri"/>
                <a:ea typeface="Calibri"/>
                <a:cs typeface="Calibri"/>
                <a:sym typeface="Calibri"/>
              </a:rPr>
              <a:t> Manual</a:t>
            </a:r>
            <a:br>
              <a:rPr lang="en-CA" sz="1600" i="1" cap="none" dirty="0">
                <a:latin typeface="Calibri"/>
                <a:ea typeface="Calibri"/>
                <a:cs typeface="Calibri"/>
                <a:sym typeface="Calibri"/>
              </a:rPr>
            </a:br>
            <a:br>
              <a:rPr lang="en-CA" sz="1600" i="1" cap="none" dirty="0">
                <a:latin typeface="Calibri"/>
                <a:ea typeface="Calibri"/>
                <a:cs typeface="Calibri"/>
                <a:sym typeface="Calibri"/>
              </a:rPr>
            </a:br>
            <a:br>
              <a:rPr lang="en-CA" sz="600" i="1" cap="none" dirty="0">
                <a:latin typeface="Calibri"/>
                <a:ea typeface="Calibri"/>
                <a:cs typeface="Calibri"/>
                <a:sym typeface="Calibri"/>
              </a:rPr>
            </a:br>
            <a:r>
              <a:rPr lang="en-CA" sz="2900" cap="none" dirty="0">
                <a:latin typeface="Calibri"/>
                <a:ea typeface="Calibri"/>
                <a:cs typeface="Calibri"/>
                <a:sym typeface="Calibri"/>
              </a:rPr>
              <a:t>ROB Shot—BRAD Shot—</a:t>
            </a:r>
            <a:r>
              <a:rPr lang="en-CA" sz="2900" cap="none" dirty="0" err="1">
                <a:latin typeface="Calibri"/>
                <a:ea typeface="Calibri"/>
                <a:cs typeface="Calibri"/>
                <a:sym typeface="Calibri"/>
              </a:rPr>
              <a:t>REP’ing</a:t>
            </a:r>
            <a:br>
              <a:rPr lang="en-CA" sz="2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endParaRPr sz="2200" cap="none" dirty="0">
              <a:latin typeface="Calibri"/>
              <a:ea typeface="Calibri"/>
              <a:cs typeface="Calibri"/>
              <a:sym typeface="Calibri"/>
            </a:endParaRPr>
          </a:p>
        </p:txBody>
      </p:sp>
      <p:sp>
        <p:nvSpPr>
          <p:cNvPr id="374" name="Google Shape;374;p29"/>
          <p:cNvSpPr txBox="1"/>
          <p:nvPr/>
        </p:nvSpPr>
        <p:spPr>
          <a:xfrm>
            <a:off x="2555776" y="2060848"/>
            <a:ext cx="3456300" cy="39702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dirty="0">
                <a:solidFill>
                  <a:schemeClr val="dk1"/>
                </a:solidFill>
                <a:latin typeface="Calibri"/>
                <a:ea typeface="Calibri"/>
                <a:cs typeface="Calibri"/>
                <a:sym typeface="Calibri"/>
              </a:rPr>
              <a:t>ROB	   </a:t>
            </a:r>
            <a:r>
              <a:rPr lang="en-CA" sz="2000" dirty="0">
                <a:solidFill>
                  <a:schemeClr val="dk1"/>
                </a:solidFill>
                <a:latin typeface="Calibri"/>
                <a:ea typeface="Calibri"/>
                <a:cs typeface="Calibri"/>
                <a:sym typeface="Calibri"/>
              </a:rPr>
              <a:t>Range			   Open</a:t>
            </a:r>
            <a:endParaRPr dirty="0"/>
          </a:p>
          <a:p>
            <a:pPr marL="0" marR="0" lvl="0" indent="0" algn="l" rtl="0">
              <a:spcBef>
                <a:spcPts val="0"/>
              </a:spcBef>
              <a:spcAft>
                <a:spcPts val="0"/>
              </a:spcAft>
              <a:buNone/>
            </a:pPr>
            <a:r>
              <a:rPr lang="en-CA" sz="2000" dirty="0">
                <a:solidFill>
                  <a:schemeClr val="dk1"/>
                </a:solidFill>
                <a:latin typeface="Calibri"/>
                <a:ea typeface="Calibri"/>
                <a:cs typeface="Calibri"/>
                <a:sym typeface="Calibri"/>
              </a:rPr>
              <a:t>	   Balanced</a:t>
            </a:r>
            <a:endParaRPr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2400" dirty="0">
                <a:solidFill>
                  <a:schemeClr val="dk1"/>
                </a:solidFill>
                <a:latin typeface="Calibri"/>
                <a:ea typeface="Calibri"/>
                <a:cs typeface="Calibri"/>
                <a:sym typeface="Calibri"/>
              </a:rPr>
              <a:t>BRAD	   </a:t>
            </a:r>
            <a:r>
              <a:rPr lang="en-CA" sz="2000" dirty="0">
                <a:solidFill>
                  <a:schemeClr val="dk1"/>
                </a:solidFill>
                <a:latin typeface="Calibri"/>
                <a:ea typeface="Calibri"/>
                <a:cs typeface="Calibri"/>
                <a:sym typeface="Calibri"/>
              </a:rPr>
              <a:t>Back</a:t>
            </a:r>
            <a:endParaRPr dirty="0"/>
          </a:p>
          <a:p>
            <a:pPr marL="0" marR="0" lvl="0" indent="0" algn="l" rtl="0">
              <a:spcBef>
                <a:spcPts val="0"/>
              </a:spcBef>
              <a:spcAft>
                <a:spcPts val="0"/>
              </a:spcAft>
              <a:buNone/>
            </a:pPr>
            <a:r>
              <a:rPr lang="en-CA" sz="2000" dirty="0">
                <a:solidFill>
                  <a:schemeClr val="dk1"/>
                </a:solidFill>
                <a:latin typeface="Calibri"/>
                <a:ea typeface="Calibri"/>
                <a:cs typeface="Calibri"/>
                <a:sym typeface="Calibri"/>
              </a:rPr>
              <a:t>	   Rim</a:t>
            </a:r>
            <a:endParaRPr dirty="0"/>
          </a:p>
          <a:p>
            <a:pPr marL="0" marR="0" lvl="0" indent="0" algn="l" rtl="0">
              <a:spcBef>
                <a:spcPts val="0"/>
              </a:spcBef>
              <a:spcAft>
                <a:spcPts val="0"/>
              </a:spcAft>
              <a:buNone/>
            </a:pPr>
            <a:r>
              <a:rPr lang="en-CA" sz="2000" dirty="0">
                <a:solidFill>
                  <a:schemeClr val="dk1"/>
                </a:solidFill>
                <a:latin typeface="Calibri"/>
                <a:ea typeface="Calibri"/>
                <a:cs typeface="Calibri"/>
                <a:sym typeface="Calibri"/>
              </a:rPr>
              <a:t>	   And	</a:t>
            </a:r>
          </a:p>
          <a:p>
            <a:pPr marL="0" marR="0" lvl="0" indent="0" algn="l" rtl="0">
              <a:spcBef>
                <a:spcPts val="0"/>
              </a:spcBef>
              <a:spcAft>
                <a:spcPts val="0"/>
              </a:spcAft>
              <a:buNone/>
            </a:pPr>
            <a:r>
              <a:rPr lang="en-CA" sz="2000" dirty="0">
                <a:solidFill>
                  <a:schemeClr val="dk1"/>
                </a:solidFill>
                <a:latin typeface="Calibri"/>
                <a:ea typeface="Calibri"/>
                <a:cs typeface="Calibri"/>
                <a:sym typeface="Calibri"/>
              </a:rPr>
              <a:t>	   Down</a:t>
            </a:r>
            <a:endParaRPr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2400" dirty="0" err="1">
                <a:solidFill>
                  <a:schemeClr val="dk1"/>
                </a:solidFill>
                <a:latin typeface="Calibri"/>
                <a:ea typeface="Calibri"/>
                <a:cs typeface="Calibri"/>
                <a:sym typeface="Calibri"/>
              </a:rPr>
              <a:t>REP’ing</a:t>
            </a:r>
            <a:r>
              <a:rPr lang="en-CA" sz="2400" dirty="0">
                <a:solidFill>
                  <a:schemeClr val="dk1"/>
                </a:solidFill>
                <a:latin typeface="Calibri"/>
                <a:ea typeface="Calibri"/>
                <a:cs typeface="Calibri"/>
                <a:sym typeface="Calibri"/>
              </a:rPr>
              <a:t>  </a:t>
            </a:r>
            <a:r>
              <a:rPr lang="en-CA" sz="2000" dirty="0">
                <a:solidFill>
                  <a:schemeClr val="dk1"/>
                </a:solidFill>
                <a:latin typeface="Calibri"/>
                <a:ea typeface="Calibri"/>
                <a:cs typeface="Calibri"/>
                <a:sym typeface="Calibri"/>
              </a:rPr>
              <a:t>Reminders</a:t>
            </a:r>
            <a:endParaRPr dirty="0"/>
          </a:p>
          <a:p>
            <a:pPr marL="0" marR="0" lvl="0" indent="0" algn="l" rtl="0">
              <a:spcBef>
                <a:spcPts val="0"/>
              </a:spcBef>
              <a:spcAft>
                <a:spcPts val="0"/>
              </a:spcAft>
              <a:buNone/>
            </a:pPr>
            <a:r>
              <a:rPr lang="en-CA" sz="2000" dirty="0">
                <a:solidFill>
                  <a:schemeClr val="dk1"/>
                </a:solidFill>
                <a:latin typeface="Calibri"/>
                <a:ea typeface="Calibri"/>
                <a:cs typeface="Calibri"/>
                <a:sym typeface="Calibri"/>
              </a:rPr>
              <a:t>	   Encouraging</a:t>
            </a:r>
            <a:endParaRPr dirty="0"/>
          </a:p>
          <a:p>
            <a:pPr marL="0" marR="0" lvl="0" indent="0" algn="l" rtl="0">
              <a:spcBef>
                <a:spcPts val="0"/>
              </a:spcBef>
              <a:spcAft>
                <a:spcPts val="0"/>
              </a:spcAft>
              <a:buNone/>
            </a:pPr>
            <a:r>
              <a:rPr lang="en-CA" sz="2000" dirty="0">
                <a:solidFill>
                  <a:schemeClr val="dk1"/>
                </a:solidFill>
                <a:latin typeface="Calibri"/>
                <a:ea typeface="Calibri"/>
                <a:cs typeface="Calibri"/>
                <a:sym typeface="Calibri"/>
              </a:rPr>
              <a:t>	   Praise</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9" name="Google Shape;499;p46"/>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500" name="Google Shape;500;p46"/>
          <p:cNvSpPr txBox="1">
            <a:spLocks noGrp="1"/>
          </p:cNvSpPr>
          <p:nvPr>
            <p:ph type="title"/>
          </p:nvPr>
        </p:nvSpPr>
        <p:spPr>
          <a:xfrm>
            <a:off x="755576" y="404664"/>
            <a:ext cx="7886699" cy="165618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r>
              <a:rPr lang="en-CA" sz="1800" i="1" cap="none" dirty="0">
                <a:latin typeface="Calibri"/>
                <a:ea typeface="Calibri"/>
                <a:cs typeface="Calibri"/>
                <a:sym typeface="Calibri"/>
              </a:rPr>
              <a:t>Page 34 in INTERMEDIATE Manual</a:t>
            </a:r>
            <a:br>
              <a:rPr lang="en-CA" sz="1600" i="1" cap="none" dirty="0">
                <a:latin typeface="Calibri"/>
                <a:ea typeface="Calibri"/>
                <a:cs typeface="Calibri"/>
                <a:sym typeface="Calibri"/>
              </a:rPr>
            </a:br>
            <a:br>
              <a:rPr lang="en-CA" sz="1600" i="1" cap="none" dirty="0">
                <a:latin typeface="Calibri"/>
                <a:ea typeface="Calibri"/>
                <a:cs typeface="Calibri"/>
                <a:sym typeface="Calibri"/>
              </a:rPr>
            </a:br>
            <a:br>
              <a:rPr lang="en-CA" sz="600" i="1" cap="none" dirty="0">
                <a:latin typeface="Calibri"/>
                <a:ea typeface="Calibri"/>
                <a:cs typeface="Calibri"/>
                <a:sym typeface="Calibri"/>
              </a:rPr>
            </a:br>
            <a:r>
              <a:rPr lang="en-CA" sz="2900" cap="none" dirty="0">
                <a:latin typeface="Calibri"/>
                <a:ea typeface="Calibri"/>
                <a:cs typeface="Calibri"/>
                <a:sym typeface="Calibri"/>
              </a:rPr>
              <a:t>LTAD—</a:t>
            </a:r>
            <a:r>
              <a:rPr lang="en-CA" sz="2200" i="1" cap="none" dirty="0">
                <a:latin typeface="Calibri"/>
                <a:ea typeface="Calibri"/>
                <a:cs typeface="Calibri"/>
                <a:sym typeface="Calibri"/>
              </a:rPr>
              <a:t>Essentials Review</a:t>
            </a:r>
            <a:br>
              <a:rPr lang="en-CA" sz="2900" cap="none" dirty="0">
                <a:latin typeface="Calibri"/>
                <a:ea typeface="Calibri"/>
                <a:cs typeface="Calibri"/>
                <a:sym typeface="Calibri"/>
              </a:rPr>
            </a:br>
            <a:endParaRPr sz="2900" cap="none" dirty="0">
              <a:latin typeface="Calibri"/>
              <a:ea typeface="Calibri"/>
              <a:cs typeface="Calibri"/>
              <a:sym typeface="Calibri"/>
            </a:endParaRPr>
          </a:p>
        </p:txBody>
      </p:sp>
      <p:pic>
        <p:nvPicPr>
          <p:cNvPr id="501" name="Google Shape;501;p46"/>
          <p:cNvPicPr preferRelativeResize="0"/>
          <p:nvPr/>
        </p:nvPicPr>
        <p:blipFill rotWithShape="1">
          <a:blip r:embed="rId4">
            <a:alphaModFix/>
          </a:blip>
          <a:srcRect l="15605" t="14507" r="40219" b="8581"/>
          <a:stretch/>
        </p:blipFill>
        <p:spPr>
          <a:xfrm>
            <a:off x="2699792" y="1895832"/>
            <a:ext cx="4004995" cy="41254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p:nvPr/>
        </p:nvSpPr>
        <p:spPr>
          <a:xfrm>
            <a:off x="1" y="890201"/>
            <a:ext cx="138564" cy="276999"/>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endParaRPr sz="1350">
              <a:solidFill>
                <a:schemeClr val="dk1"/>
              </a:solidFill>
              <a:latin typeface="Gill Sans"/>
              <a:ea typeface="Gill Sans"/>
              <a:cs typeface="Gill Sans"/>
              <a:sym typeface="Gill Sans"/>
            </a:endParaRPr>
          </a:p>
        </p:txBody>
      </p:sp>
      <p:sp>
        <p:nvSpPr>
          <p:cNvPr id="126" name="Google Shape;126;p3"/>
          <p:cNvSpPr/>
          <p:nvPr/>
        </p:nvSpPr>
        <p:spPr>
          <a:xfrm>
            <a:off x="1" y="2480876"/>
            <a:ext cx="138564" cy="276999"/>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endParaRPr sz="1350">
              <a:solidFill>
                <a:schemeClr val="dk1"/>
              </a:solidFill>
              <a:latin typeface="Gill Sans"/>
              <a:ea typeface="Gill Sans"/>
              <a:cs typeface="Gill Sans"/>
              <a:sym typeface="Gill Sans"/>
            </a:endParaRPr>
          </a:p>
        </p:txBody>
      </p:sp>
      <p:pic>
        <p:nvPicPr>
          <p:cNvPr id="128" name="Google Shape;128;p3"/>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129" name="Google Shape;129;p3"/>
          <p:cNvSpPr/>
          <p:nvPr/>
        </p:nvSpPr>
        <p:spPr>
          <a:xfrm>
            <a:off x="683568" y="404664"/>
            <a:ext cx="7992888" cy="48474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300">
                <a:solidFill>
                  <a:schemeClr val="dk1"/>
                </a:solidFill>
                <a:latin typeface="Calibri"/>
                <a:ea typeface="Calibri"/>
                <a:cs typeface="Calibri"/>
                <a:sym typeface="Calibri"/>
              </a:rPr>
              <a:t>CMBA Coach Education &amp; Development</a:t>
            </a:r>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en-CA" sz="2600">
                <a:solidFill>
                  <a:schemeClr val="dk1"/>
                </a:solidFill>
                <a:latin typeface="Calibri"/>
                <a:ea typeface="Calibri"/>
                <a:cs typeface="Calibri"/>
                <a:sym typeface="Calibri"/>
              </a:rPr>
              <a:t> is designed to</a:t>
            </a:r>
            <a:endParaRPr sz="26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CA" sz="1800">
                <a:solidFill>
                  <a:schemeClr val="dk1"/>
                </a:solidFill>
                <a:latin typeface="Calibri"/>
                <a:ea typeface="Calibri"/>
                <a:cs typeface="Calibri"/>
                <a:sym typeface="Calibri"/>
              </a:rPr>
              <a:t>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CA"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a:solidFill>
                  <a:schemeClr val="dk1"/>
                </a:solidFill>
                <a:latin typeface="Calibri"/>
                <a:ea typeface="Calibri"/>
                <a:cs typeface="Calibri"/>
                <a:sym typeface="Calibri"/>
              </a:rPr>
              <a:t>Promote </a:t>
            </a:r>
            <a:r>
              <a:rPr lang="en-CA" sz="2000" b="1" i="1">
                <a:solidFill>
                  <a:schemeClr val="dk1"/>
                </a:solidFill>
                <a:latin typeface="Calibri"/>
                <a:ea typeface="Calibri"/>
                <a:cs typeface="Calibri"/>
                <a:sym typeface="Calibri"/>
              </a:rPr>
              <a:t>Style of Play</a:t>
            </a:r>
            <a:r>
              <a:rPr lang="en-CA" sz="2000">
                <a:solidFill>
                  <a:schemeClr val="dk1"/>
                </a:solidFill>
                <a:latin typeface="Calibri"/>
                <a:ea typeface="Calibri"/>
                <a:cs typeface="Calibri"/>
                <a:sym typeface="Calibri"/>
              </a:rPr>
              <a:t> with an emphasis on </a:t>
            </a:r>
            <a:r>
              <a:rPr lang="en-CA" sz="2000" b="1" i="1">
                <a:solidFill>
                  <a:schemeClr val="dk1"/>
                </a:solidFill>
                <a:latin typeface="Calibri"/>
                <a:ea typeface="Calibri"/>
                <a:cs typeface="Calibri"/>
                <a:sym typeface="Calibri"/>
              </a:rPr>
              <a:t>Actions</a:t>
            </a:r>
            <a:r>
              <a:rPr lang="en-CA" sz="2000">
                <a:solidFill>
                  <a:schemeClr val="dk1"/>
                </a:solidFill>
                <a:latin typeface="Calibri"/>
                <a:ea typeface="Calibri"/>
                <a:cs typeface="Calibri"/>
                <a:sym typeface="Calibri"/>
              </a:rPr>
              <a:t> &amp; </a:t>
            </a:r>
            <a:r>
              <a:rPr lang="en-CA" sz="2000" b="1" i="1">
                <a:solidFill>
                  <a:schemeClr val="dk1"/>
                </a:solidFill>
                <a:latin typeface="Calibri"/>
                <a:ea typeface="Calibri"/>
                <a:cs typeface="Calibri"/>
                <a:sym typeface="Calibri"/>
              </a:rPr>
              <a:t>Concepts</a:t>
            </a: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a:solidFill>
                  <a:schemeClr val="dk1"/>
                </a:solidFill>
                <a:latin typeface="Calibri"/>
                <a:ea typeface="Calibri"/>
                <a:cs typeface="Calibri"/>
                <a:sym typeface="Calibri"/>
              </a:rPr>
              <a:t>Promote </a:t>
            </a:r>
            <a:r>
              <a:rPr lang="en-CA" sz="2000" b="1" i="1">
                <a:solidFill>
                  <a:schemeClr val="dk1"/>
                </a:solidFill>
                <a:latin typeface="Calibri"/>
                <a:ea typeface="Calibri"/>
                <a:cs typeface="Calibri"/>
                <a:sym typeface="Calibri"/>
              </a:rPr>
              <a:t>Best Practices</a:t>
            </a:r>
            <a:r>
              <a:rPr lang="en-CA" sz="2000">
                <a:solidFill>
                  <a:schemeClr val="dk1"/>
                </a:solidFill>
                <a:latin typeface="Calibri"/>
                <a:ea typeface="Calibri"/>
                <a:cs typeface="Calibri"/>
                <a:sym typeface="Calibri"/>
              </a:rPr>
              <a:t> &amp; leading </a:t>
            </a:r>
            <a:r>
              <a:rPr lang="en-CA" sz="2000" b="1" i="1">
                <a:solidFill>
                  <a:schemeClr val="dk1"/>
                </a:solidFill>
                <a:latin typeface="Calibri"/>
                <a:ea typeface="Calibri"/>
                <a:cs typeface="Calibri"/>
                <a:sym typeface="Calibri"/>
              </a:rPr>
              <a:t>Coaching Methods</a:t>
            </a: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a:solidFill>
                  <a:schemeClr val="dk1"/>
                </a:solidFill>
                <a:latin typeface="Calibri"/>
                <a:ea typeface="Calibri"/>
                <a:cs typeface="Calibri"/>
                <a:sym typeface="Calibri"/>
              </a:rPr>
              <a:t>Promote a </a:t>
            </a:r>
            <a:r>
              <a:rPr lang="en-CA" sz="2000" b="1" i="1">
                <a:solidFill>
                  <a:schemeClr val="dk1"/>
                </a:solidFill>
                <a:latin typeface="Calibri"/>
                <a:ea typeface="Calibri"/>
                <a:cs typeface="Calibri"/>
                <a:sym typeface="Calibri"/>
              </a:rPr>
              <a:t>Decision-Making Model</a:t>
            </a:r>
            <a:r>
              <a:rPr lang="en-CA" sz="2000">
                <a:solidFill>
                  <a:schemeClr val="dk1"/>
                </a:solidFill>
                <a:latin typeface="Calibri"/>
                <a:ea typeface="Calibri"/>
                <a:cs typeface="Calibri"/>
                <a:sym typeface="Calibri"/>
              </a:rPr>
              <a:t> for players </a:t>
            </a:r>
            <a:endParaRPr sz="20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1" name="Google Shape;491;p45"/>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492" name="Google Shape;492;p45"/>
          <p:cNvSpPr txBox="1">
            <a:spLocks noGrp="1"/>
          </p:cNvSpPr>
          <p:nvPr>
            <p:ph type="title"/>
          </p:nvPr>
        </p:nvSpPr>
        <p:spPr>
          <a:xfrm>
            <a:off x="755576" y="404664"/>
            <a:ext cx="7886699" cy="1656184"/>
          </a:xfrm>
          <a:prstGeom prst="rect">
            <a:avLst/>
          </a:prstGeom>
          <a:noFill/>
          <a:ln>
            <a:noFill/>
          </a:ln>
        </p:spPr>
        <p:txBody>
          <a:bodyPr spcFirstLastPara="1" wrap="square" lIns="91425" tIns="45700" rIns="91425" bIns="45700" anchor="t" anchorCtr="0">
            <a:normAutofit fontScale="90000"/>
          </a:bodyPr>
          <a:lstStyle/>
          <a:p>
            <a:pPr lvl="0" algn="ctr">
              <a:buSzPct val="100000"/>
            </a:pPr>
            <a:r>
              <a:rPr lang="en-CA" sz="37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r>
              <a:rPr lang="en-CA" sz="1800" i="1" dirty="0">
                <a:latin typeface="Calibri"/>
                <a:ea typeface="Calibri"/>
                <a:cs typeface="Calibri"/>
                <a:sym typeface="Calibri"/>
              </a:rPr>
              <a:t>Page 35 in INTERMEDIATE Manual</a:t>
            </a:r>
            <a:br>
              <a:rPr lang="en-CA" sz="1600" i="1" cap="none" dirty="0">
                <a:latin typeface="Calibri"/>
                <a:ea typeface="Calibri"/>
                <a:cs typeface="Calibri"/>
                <a:sym typeface="Calibri"/>
              </a:rPr>
            </a:br>
            <a:br>
              <a:rPr lang="en-CA" sz="1600" i="1" cap="none" dirty="0">
                <a:latin typeface="Calibri"/>
                <a:ea typeface="Calibri"/>
                <a:cs typeface="Calibri"/>
                <a:sym typeface="Calibri"/>
              </a:rPr>
            </a:br>
            <a:br>
              <a:rPr lang="en-CA" sz="600" i="1" cap="none" dirty="0">
                <a:latin typeface="Calibri"/>
                <a:ea typeface="Calibri"/>
                <a:cs typeface="Calibri"/>
                <a:sym typeface="Calibri"/>
              </a:rPr>
            </a:br>
            <a:r>
              <a:rPr lang="en-CA" sz="2900" cap="none" dirty="0">
                <a:latin typeface="Calibri"/>
                <a:ea typeface="Calibri"/>
                <a:cs typeface="Calibri"/>
                <a:sym typeface="Calibri"/>
              </a:rPr>
              <a:t>Peak Height Velocity</a:t>
            </a:r>
            <a:br>
              <a:rPr lang="en-CA" sz="2900" cap="none" dirty="0">
                <a:latin typeface="Calibri"/>
                <a:ea typeface="Calibri"/>
                <a:cs typeface="Calibri"/>
                <a:sym typeface="Calibri"/>
              </a:rPr>
            </a:br>
            <a:endParaRPr sz="2900" cap="none" dirty="0">
              <a:latin typeface="Calibri"/>
              <a:ea typeface="Calibri"/>
              <a:cs typeface="Calibri"/>
              <a:sym typeface="Calibri"/>
            </a:endParaRPr>
          </a:p>
        </p:txBody>
      </p:sp>
      <p:pic>
        <p:nvPicPr>
          <p:cNvPr id="493" name="Google Shape;493;p45"/>
          <p:cNvPicPr preferRelativeResize="0"/>
          <p:nvPr/>
        </p:nvPicPr>
        <p:blipFill rotWithShape="1">
          <a:blip r:embed="rId4">
            <a:alphaModFix/>
          </a:blip>
          <a:srcRect/>
          <a:stretch/>
        </p:blipFill>
        <p:spPr>
          <a:xfrm>
            <a:off x="2627784" y="1943344"/>
            <a:ext cx="4176464" cy="407794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0"/>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381" name="Google Shape;381;p30"/>
          <p:cNvSpPr txBox="1">
            <a:spLocks noGrp="1"/>
          </p:cNvSpPr>
          <p:nvPr>
            <p:ph type="title"/>
          </p:nvPr>
        </p:nvSpPr>
        <p:spPr>
          <a:xfrm>
            <a:off x="251520" y="404664"/>
            <a:ext cx="8856983" cy="165618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r>
              <a:rPr lang="en-CA" sz="1800" i="1" cap="none" dirty="0">
                <a:latin typeface="Calibri"/>
                <a:ea typeface="Calibri"/>
                <a:cs typeface="Calibri"/>
                <a:sym typeface="Calibri"/>
              </a:rPr>
              <a:t>ESSENTIALS Review</a:t>
            </a:r>
            <a:br>
              <a:rPr lang="en-CA" sz="1600" i="1" cap="none" dirty="0">
                <a:latin typeface="Calibri"/>
                <a:ea typeface="Calibri"/>
                <a:cs typeface="Calibri"/>
                <a:sym typeface="Calibri"/>
              </a:rPr>
            </a:br>
            <a:br>
              <a:rPr lang="en-CA" sz="1600" i="1" cap="none" dirty="0">
                <a:latin typeface="Calibri"/>
                <a:ea typeface="Calibri"/>
                <a:cs typeface="Calibri"/>
                <a:sym typeface="Calibri"/>
              </a:rPr>
            </a:br>
            <a:br>
              <a:rPr lang="en-CA" sz="600" i="1" cap="none" dirty="0">
                <a:latin typeface="Calibri"/>
                <a:ea typeface="Calibri"/>
                <a:cs typeface="Calibri"/>
                <a:sym typeface="Calibri"/>
              </a:rPr>
            </a:br>
            <a:r>
              <a:rPr lang="en-CA" sz="2900" cap="none" dirty="0">
                <a:latin typeface="Calibri"/>
                <a:ea typeface="Calibri"/>
                <a:cs typeface="Calibri"/>
                <a:sym typeface="Calibri"/>
              </a:rPr>
              <a:t>Gold Medal Model—Defensive Priorities</a:t>
            </a:r>
            <a:br>
              <a:rPr lang="en-CA" sz="2900" cap="none" dirty="0">
                <a:latin typeface="Calibri"/>
                <a:ea typeface="Calibri"/>
                <a:cs typeface="Calibri"/>
                <a:sym typeface="Calibri"/>
              </a:rPr>
            </a:br>
            <a:br>
              <a:rPr lang="en-CA" sz="2900" cap="none" dirty="0">
                <a:latin typeface="Calibri"/>
                <a:ea typeface="Calibri"/>
                <a:cs typeface="Calibri"/>
                <a:sym typeface="Calibri"/>
              </a:rPr>
            </a:br>
            <a:br>
              <a:rPr lang="en-CA" sz="2900" cap="none" dirty="0">
                <a:latin typeface="Calibri"/>
                <a:ea typeface="Calibri"/>
                <a:cs typeface="Calibri"/>
                <a:sym typeface="Calibri"/>
              </a:rPr>
            </a:br>
            <a:br>
              <a:rPr lang="en-CA" sz="2900" cap="none" dirty="0">
                <a:latin typeface="Calibri"/>
                <a:ea typeface="Calibri"/>
                <a:cs typeface="Calibri"/>
                <a:sym typeface="Calibri"/>
              </a:rPr>
            </a:br>
            <a:r>
              <a:rPr lang="en-CA" sz="2900" cap="none" dirty="0">
                <a:latin typeface="Calibri"/>
                <a:ea typeface="Calibri"/>
                <a:cs typeface="Calibri"/>
                <a:sym typeface="Calibri"/>
              </a:rPr>
              <a:t>Defend the Basket</a:t>
            </a:r>
            <a:br>
              <a:rPr lang="en-CA" sz="2900" cap="none" dirty="0">
                <a:latin typeface="Calibri"/>
                <a:ea typeface="Calibri"/>
                <a:cs typeface="Calibri"/>
                <a:sym typeface="Calibri"/>
              </a:rPr>
            </a:br>
            <a:br>
              <a:rPr lang="en-CA" sz="2900" cap="none" dirty="0">
                <a:latin typeface="Calibri"/>
                <a:ea typeface="Calibri"/>
                <a:cs typeface="Calibri"/>
                <a:sym typeface="Calibri"/>
              </a:rPr>
            </a:br>
            <a:br>
              <a:rPr lang="en-CA" sz="2900" cap="none" dirty="0">
                <a:latin typeface="Calibri"/>
                <a:ea typeface="Calibri"/>
                <a:cs typeface="Calibri"/>
                <a:sym typeface="Calibri"/>
              </a:rPr>
            </a:br>
            <a:r>
              <a:rPr lang="en-CA" sz="2900" cap="none" dirty="0">
                <a:latin typeface="Calibri"/>
                <a:ea typeface="Calibri"/>
                <a:cs typeface="Calibri"/>
                <a:sym typeface="Calibri"/>
              </a:rPr>
              <a:t>Pressure the Ball</a:t>
            </a:r>
            <a:r>
              <a:rPr lang="en-CA" sz="2200" cap="none" dirty="0">
                <a:latin typeface="Calibri"/>
                <a:ea typeface="Calibri"/>
                <a:cs typeface="Calibri"/>
                <a:sym typeface="Calibri"/>
              </a:rPr>
              <a:t>—D21 &amp; D9</a:t>
            </a:r>
            <a:br>
              <a:rPr lang="en-CA" sz="2900" cap="none" dirty="0">
                <a:latin typeface="Calibri"/>
                <a:ea typeface="Calibri"/>
                <a:cs typeface="Calibri"/>
                <a:sym typeface="Calibri"/>
              </a:rPr>
            </a:br>
            <a:br>
              <a:rPr lang="en-CA" sz="2900" cap="none" dirty="0">
                <a:latin typeface="Calibri"/>
                <a:ea typeface="Calibri"/>
                <a:cs typeface="Calibri"/>
                <a:sym typeface="Calibri"/>
              </a:rPr>
            </a:br>
            <a:br>
              <a:rPr lang="en-CA" sz="2900" cap="none" dirty="0">
                <a:latin typeface="Calibri"/>
                <a:ea typeface="Calibri"/>
                <a:cs typeface="Calibri"/>
                <a:sym typeface="Calibri"/>
              </a:rPr>
            </a:br>
            <a:r>
              <a:rPr lang="en-CA" sz="2900" cap="none" dirty="0">
                <a:latin typeface="Calibri"/>
                <a:ea typeface="Calibri"/>
                <a:cs typeface="Calibri"/>
                <a:sym typeface="Calibri"/>
              </a:rPr>
              <a:t>Guard 1.5 Players</a:t>
            </a:r>
            <a:endParaRPr sz="1600" cap="none" dirty="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7" name="Google Shape;387;p31"/>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388" name="Google Shape;388;p31"/>
          <p:cNvSpPr txBox="1">
            <a:spLocks noGrp="1"/>
          </p:cNvSpPr>
          <p:nvPr>
            <p:ph type="title"/>
          </p:nvPr>
        </p:nvSpPr>
        <p:spPr>
          <a:xfrm>
            <a:off x="251520" y="404664"/>
            <a:ext cx="8856983" cy="165618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r>
              <a:rPr lang="en-CA" sz="1800" i="1" cap="none" dirty="0">
                <a:latin typeface="Calibri"/>
                <a:ea typeface="Calibri"/>
                <a:cs typeface="Calibri"/>
                <a:sym typeface="Calibri"/>
              </a:rPr>
              <a:t>Page </a:t>
            </a:r>
            <a:r>
              <a:rPr lang="en-CA" sz="1800" i="1" dirty="0">
                <a:latin typeface="Calibri"/>
                <a:ea typeface="Calibri"/>
                <a:cs typeface="Calibri"/>
                <a:sym typeface="Calibri"/>
              </a:rPr>
              <a:t>45-46</a:t>
            </a:r>
            <a:r>
              <a:rPr lang="en-CA" sz="1800" i="1" cap="none" dirty="0">
                <a:latin typeface="Calibri"/>
                <a:ea typeface="Calibri"/>
                <a:cs typeface="Calibri"/>
                <a:sym typeface="Calibri"/>
              </a:rPr>
              <a:t> In </a:t>
            </a:r>
            <a:r>
              <a:rPr lang="en-CA" sz="1800" i="1" dirty="0">
                <a:latin typeface="Calibri"/>
                <a:ea typeface="Calibri"/>
                <a:cs typeface="Calibri"/>
                <a:sym typeface="Calibri"/>
              </a:rPr>
              <a:t>INTERMEDIATE</a:t>
            </a:r>
            <a:r>
              <a:rPr lang="en-CA" sz="1800" i="1" cap="none" dirty="0">
                <a:latin typeface="Calibri"/>
                <a:ea typeface="Calibri"/>
                <a:cs typeface="Calibri"/>
                <a:sym typeface="Calibri"/>
              </a:rPr>
              <a:t> Manual</a:t>
            </a:r>
            <a:br>
              <a:rPr lang="en-CA" sz="1600" i="1" cap="none" dirty="0">
                <a:latin typeface="Calibri"/>
                <a:ea typeface="Calibri"/>
                <a:cs typeface="Calibri"/>
                <a:sym typeface="Calibri"/>
              </a:rPr>
            </a:br>
            <a:br>
              <a:rPr lang="en-CA" sz="1600" i="1" cap="none" dirty="0">
                <a:latin typeface="Calibri"/>
                <a:ea typeface="Calibri"/>
                <a:cs typeface="Calibri"/>
                <a:sym typeface="Calibri"/>
              </a:rPr>
            </a:br>
            <a:br>
              <a:rPr lang="en-CA" sz="600" i="1" cap="none" dirty="0">
                <a:latin typeface="Calibri"/>
                <a:ea typeface="Calibri"/>
                <a:cs typeface="Calibri"/>
                <a:sym typeface="Calibri"/>
              </a:rPr>
            </a:br>
            <a:r>
              <a:rPr lang="en-CA" sz="2900" cap="none" dirty="0">
                <a:latin typeface="Calibri"/>
                <a:ea typeface="Calibri"/>
                <a:cs typeface="Calibri"/>
                <a:sym typeface="Calibri"/>
              </a:rPr>
              <a:t>10 Commandments of Defense</a:t>
            </a:r>
            <a:br>
              <a:rPr lang="en-CA" sz="2900" cap="none" dirty="0">
                <a:latin typeface="Calibri"/>
                <a:ea typeface="Calibri"/>
                <a:cs typeface="Calibri"/>
                <a:sym typeface="Calibri"/>
              </a:rPr>
            </a:br>
            <a:br>
              <a:rPr lang="en-CA" sz="2900" cap="none" dirty="0">
                <a:latin typeface="Calibri"/>
                <a:ea typeface="Calibri"/>
                <a:cs typeface="Calibri"/>
                <a:sym typeface="Calibri"/>
              </a:rPr>
            </a:br>
            <a:br>
              <a:rPr lang="en-CA" sz="2900" cap="none" dirty="0">
                <a:latin typeface="Calibri"/>
                <a:ea typeface="Calibri"/>
                <a:cs typeface="Calibri"/>
                <a:sym typeface="Calibri"/>
              </a:rPr>
            </a:br>
            <a:br>
              <a:rPr lang="en-CA" sz="2900" cap="none" dirty="0">
                <a:latin typeface="Calibri"/>
                <a:ea typeface="Calibri"/>
                <a:cs typeface="Calibri"/>
                <a:sym typeface="Calibri"/>
              </a:rPr>
            </a:br>
            <a:br>
              <a:rPr lang="en-CA" sz="2900" cap="none" dirty="0">
                <a:latin typeface="Calibri"/>
                <a:ea typeface="Calibri"/>
                <a:cs typeface="Calibri"/>
                <a:sym typeface="Calibri"/>
              </a:rPr>
            </a:br>
            <a:r>
              <a:rPr lang="en-CA" sz="3700" cap="none" dirty="0">
                <a:latin typeface="Calibri"/>
                <a:ea typeface="Calibri"/>
                <a:cs typeface="Calibri"/>
                <a:sym typeface="Calibri"/>
              </a:rPr>
              <a:t>Great Handout for your players</a:t>
            </a:r>
            <a:br>
              <a:rPr lang="en-CA" sz="3700" cap="none" dirty="0">
                <a:latin typeface="Calibri"/>
                <a:ea typeface="Calibri"/>
                <a:cs typeface="Calibri"/>
                <a:sym typeface="Calibri"/>
              </a:rPr>
            </a:br>
            <a:br>
              <a:rPr lang="en-CA" sz="3700" cap="none" dirty="0">
                <a:latin typeface="Calibri"/>
                <a:ea typeface="Calibri"/>
                <a:cs typeface="Calibri"/>
                <a:sym typeface="Calibri"/>
              </a:rPr>
            </a:br>
            <a:br>
              <a:rPr lang="en-CA" sz="3700" cap="none" dirty="0">
                <a:latin typeface="Calibri"/>
                <a:ea typeface="Calibri"/>
                <a:cs typeface="Calibri"/>
                <a:sym typeface="Calibri"/>
              </a:rPr>
            </a:br>
            <a:br>
              <a:rPr lang="en-CA" sz="3700" cap="none" dirty="0">
                <a:latin typeface="Calibri"/>
                <a:ea typeface="Calibri"/>
                <a:cs typeface="Calibri"/>
                <a:sym typeface="Calibri"/>
              </a:rPr>
            </a:br>
            <a:br>
              <a:rPr lang="en-CA" sz="2200" cap="none" dirty="0">
                <a:latin typeface="Calibri"/>
                <a:ea typeface="Calibri"/>
                <a:cs typeface="Calibri"/>
                <a:sym typeface="Calibri"/>
              </a:rPr>
            </a:br>
            <a:br>
              <a:rPr lang="en-CA" sz="1100" cap="none" dirty="0">
                <a:latin typeface="Calibri"/>
                <a:ea typeface="Calibri"/>
                <a:cs typeface="Calibri"/>
                <a:sym typeface="Calibri"/>
              </a:rPr>
            </a:br>
            <a:r>
              <a:rPr lang="en-CA" sz="1800" cap="none" dirty="0">
                <a:latin typeface="Calibri"/>
                <a:ea typeface="Calibri"/>
                <a:cs typeface="Calibri"/>
                <a:sym typeface="Calibri"/>
              </a:rPr>
              <a:t>Players tend to relate to many of these defensive concepts.</a:t>
            </a:r>
            <a:br>
              <a:rPr lang="en-CA" sz="1800" cap="none" dirty="0">
                <a:latin typeface="Calibri"/>
                <a:ea typeface="Calibri"/>
                <a:cs typeface="Calibri"/>
                <a:sym typeface="Calibri"/>
              </a:rPr>
            </a:br>
            <a:r>
              <a:rPr lang="en-CA" sz="1800" cap="none" dirty="0">
                <a:latin typeface="Calibri"/>
                <a:ea typeface="Calibri"/>
                <a:cs typeface="Calibri"/>
                <a:sym typeface="Calibri"/>
              </a:rPr>
              <a:t>Which, in turn, makes defense fun to play.</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1" name="Google Shape;401;p33"/>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402" name="Google Shape;402;p33"/>
          <p:cNvSpPr txBox="1">
            <a:spLocks noGrp="1"/>
          </p:cNvSpPr>
          <p:nvPr>
            <p:ph type="title"/>
          </p:nvPr>
        </p:nvSpPr>
        <p:spPr>
          <a:xfrm>
            <a:off x="789757" y="404664"/>
            <a:ext cx="7886699" cy="165618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a:latin typeface="Calibri"/>
                <a:ea typeface="Calibri"/>
                <a:cs typeface="Calibri"/>
                <a:sym typeface="Calibri"/>
              </a:rPr>
              <a:t>CMBA Coach Education &amp; Development</a:t>
            </a:r>
            <a:br>
              <a:rPr lang="en-CA" sz="2800" cap="none">
                <a:latin typeface="Calibri"/>
                <a:ea typeface="Calibri"/>
                <a:cs typeface="Calibri"/>
                <a:sym typeface="Calibri"/>
              </a:rPr>
            </a:br>
            <a:r>
              <a:rPr lang="en-CA" sz="1800" i="1" cap="none">
                <a:latin typeface="Calibri"/>
                <a:ea typeface="Calibri"/>
                <a:cs typeface="Calibri"/>
                <a:sym typeface="Calibri"/>
              </a:rPr>
              <a:t>VIDEO</a:t>
            </a:r>
            <a:br>
              <a:rPr lang="en-CA" sz="1600" i="1" cap="none">
                <a:latin typeface="Calibri"/>
                <a:ea typeface="Calibri"/>
                <a:cs typeface="Calibri"/>
                <a:sym typeface="Calibri"/>
              </a:rPr>
            </a:br>
            <a:br>
              <a:rPr lang="en-CA" sz="1600" i="1" cap="none">
                <a:latin typeface="Calibri"/>
                <a:ea typeface="Calibri"/>
                <a:cs typeface="Calibri"/>
                <a:sym typeface="Calibri"/>
              </a:rPr>
            </a:br>
            <a:br>
              <a:rPr lang="en-CA" sz="600" i="1" cap="none">
                <a:latin typeface="Calibri"/>
                <a:ea typeface="Calibri"/>
                <a:cs typeface="Calibri"/>
                <a:sym typeface="Calibri"/>
              </a:rPr>
            </a:br>
            <a:r>
              <a:rPr lang="en-CA" sz="2900" cap="none">
                <a:latin typeface="Calibri"/>
                <a:ea typeface="Calibri"/>
                <a:cs typeface="Calibri"/>
                <a:sym typeface="Calibri"/>
              </a:rPr>
              <a:t>Read &amp; React Basketball—</a:t>
            </a:r>
            <a:r>
              <a:rPr lang="en-CA" sz="1800" i="1" cap="none">
                <a:latin typeface="Calibri"/>
                <a:ea typeface="Calibri"/>
                <a:cs typeface="Calibri"/>
                <a:sym typeface="Calibri"/>
              </a:rPr>
              <a:t>Rick Torbett</a:t>
            </a:r>
            <a:br>
              <a:rPr lang="en-CA" sz="2600">
                <a:latin typeface="Calibri"/>
                <a:ea typeface="Calibri"/>
                <a:cs typeface="Calibri"/>
                <a:sym typeface="Calibri"/>
              </a:rPr>
            </a:br>
            <a:br>
              <a:rPr lang="en-CA" sz="3700" cap="none">
                <a:latin typeface="Calibri"/>
                <a:ea typeface="Calibri"/>
                <a:cs typeface="Calibri"/>
                <a:sym typeface="Calibri"/>
              </a:rPr>
            </a:br>
            <a:r>
              <a:rPr lang="en-CA" sz="3700" cap="none">
                <a:latin typeface="Calibri"/>
                <a:ea typeface="Calibri"/>
                <a:cs typeface="Calibri"/>
                <a:sym typeface="Calibri"/>
              </a:rPr>
              <a:t>St. Joseph’s College of Maine Video</a:t>
            </a:r>
            <a:br>
              <a:rPr lang="en-CA" sz="3700" cap="none">
                <a:latin typeface="Calibri"/>
                <a:ea typeface="Calibri"/>
                <a:cs typeface="Calibri"/>
                <a:sym typeface="Calibri"/>
              </a:rPr>
            </a:br>
            <a:r>
              <a:rPr lang="en-CA" sz="1750" cap="none">
                <a:latin typeface="Calibri"/>
                <a:ea typeface="Calibri"/>
                <a:cs typeface="Calibri"/>
                <a:sym typeface="Calibri"/>
              </a:rPr>
              <a:t>(Part I o</a:t>
            </a:r>
            <a:r>
              <a:rPr lang="en-CA" sz="1750">
                <a:latin typeface="Calibri"/>
                <a:ea typeface="Calibri"/>
                <a:cs typeface="Calibri"/>
                <a:sym typeface="Calibri"/>
              </a:rPr>
              <a:t>f 2 Part Series - CMBA website)</a:t>
            </a:r>
            <a:br>
              <a:rPr lang="en-CA" sz="1750">
                <a:latin typeface="Calibri"/>
                <a:ea typeface="Calibri"/>
                <a:cs typeface="Calibri"/>
                <a:sym typeface="Calibri"/>
              </a:rPr>
            </a:br>
            <a:endParaRPr sz="1750" cap="none">
              <a:latin typeface="Calibri"/>
              <a:ea typeface="Calibri"/>
              <a:cs typeface="Calibri"/>
              <a:sym typeface="Calibri"/>
            </a:endParaRPr>
          </a:p>
          <a:p>
            <a:pPr marL="0" lvl="0" indent="0" algn="ctr" rtl="0">
              <a:lnSpc>
                <a:spcPct val="90000"/>
              </a:lnSpc>
              <a:spcBef>
                <a:spcPts val="0"/>
              </a:spcBef>
              <a:spcAft>
                <a:spcPts val="0"/>
              </a:spcAft>
              <a:buClr>
                <a:schemeClr val="dk1"/>
              </a:buClr>
              <a:buSzPct val="100000"/>
              <a:buFont typeface="Calibri"/>
              <a:buNone/>
            </a:pPr>
            <a:endParaRPr sz="3700">
              <a:latin typeface="Calibri"/>
              <a:ea typeface="Calibri"/>
              <a:cs typeface="Calibri"/>
              <a:sym typeface="Calibri"/>
            </a:endParaRPr>
          </a:p>
          <a:p>
            <a:pPr marL="0" lvl="0" indent="0" algn="ctr" rtl="0">
              <a:lnSpc>
                <a:spcPct val="90000"/>
              </a:lnSpc>
              <a:spcBef>
                <a:spcPts val="0"/>
              </a:spcBef>
              <a:spcAft>
                <a:spcPts val="0"/>
              </a:spcAft>
              <a:buClr>
                <a:schemeClr val="dk1"/>
              </a:buClr>
              <a:buSzPct val="100000"/>
              <a:buFont typeface="Calibri"/>
              <a:buNone/>
            </a:pPr>
            <a:endParaRPr sz="3700">
              <a:latin typeface="Calibri"/>
              <a:ea typeface="Calibri"/>
              <a:cs typeface="Calibri"/>
              <a:sym typeface="Calibri"/>
            </a:endParaRPr>
          </a:p>
          <a:p>
            <a:pPr marL="0" lvl="0" indent="0" algn="ctr" rtl="0">
              <a:lnSpc>
                <a:spcPct val="90000"/>
              </a:lnSpc>
              <a:spcBef>
                <a:spcPts val="0"/>
              </a:spcBef>
              <a:spcAft>
                <a:spcPts val="0"/>
              </a:spcAft>
              <a:buClr>
                <a:schemeClr val="dk1"/>
              </a:buClr>
              <a:buSzPct val="100000"/>
              <a:buFont typeface="Calibri"/>
              <a:buNone/>
            </a:pPr>
            <a:endParaRPr sz="3700">
              <a:latin typeface="Calibri"/>
              <a:ea typeface="Calibri"/>
              <a:cs typeface="Calibri"/>
              <a:sym typeface="Calibri"/>
            </a:endParaRPr>
          </a:p>
          <a:p>
            <a:pPr marL="0" lvl="0" indent="0" algn="l" rtl="0">
              <a:lnSpc>
                <a:spcPct val="90000"/>
              </a:lnSpc>
              <a:spcBef>
                <a:spcPts val="0"/>
              </a:spcBef>
              <a:spcAft>
                <a:spcPts val="0"/>
              </a:spcAft>
              <a:buClr>
                <a:schemeClr val="dk1"/>
              </a:buClr>
              <a:buSzPct val="100000"/>
              <a:buFont typeface="Calibri"/>
              <a:buNone/>
            </a:pPr>
            <a:endParaRPr sz="3700">
              <a:latin typeface="Calibri"/>
              <a:ea typeface="Calibri"/>
              <a:cs typeface="Calibri"/>
              <a:sym typeface="Calibri"/>
            </a:endParaRPr>
          </a:p>
          <a:p>
            <a:pPr marL="0" lvl="0" indent="0" algn="l" rtl="0">
              <a:lnSpc>
                <a:spcPct val="90000"/>
              </a:lnSpc>
              <a:spcBef>
                <a:spcPts val="0"/>
              </a:spcBef>
              <a:spcAft>
                <a:spcPts val="0"/>
              </a:spcAft>
              <a:buClr>
                <a:schemeClr val="dk1"/>
              </a:buClr>
              <a:buSzPct val="139622"/>
              <a:buFont typeface="Calibri"/>
              <a:buNone/>
            </a:pPr>
            <a:endParaRPr sz="2650">
              <a:latin typeface="Calibri"/>
              <a:ea typeface="Calibri"/>
              <a:cs typeface="Calibri"/>
              <a:sym typeface="Calibri"/>
            </a:endParaRPr>
          </a:p>
          <a:p>
            <a:pPr marL="0" lvl="0" indent="0" algn="ctr" rtl="0">
              <a:lnSpc>
                <a:spcPct val="90000"/>
              </a:lnSpc>
              <a:spcBef>
                <a:spcPts val="0"/>
              </a:spcBef>
              <a:spcAft>
                <a:spcPts val="0"/>
              </a:spcAft>
              <a:buClr>
                <a:schemeClr val="dk1"/>
              </a:buClr>
              <a:buSzPct val="168181"/>
              <a:buFont typeface="Calibri"/>
              <a:buNone/>
            </a:pPr>
            <a:r>
              <a:rPr lang="en-CA" sz="2200" u="sng">
                <a:solidFill>
                  <a:schemeClr val="hlink"/>
                </a:solidFill>
                <a:latin typeface="Calibri"/>
                <a:ea typeface="Calibri"/>
                <a:cs typeface="Calibri"/>
                <a:sym typeface="Calibri"/>
                <a:hlinkClick r:id="rId4"/>
              </a:rPr>
              <a:t>Click Here</a:t>
            </a:r>
            <a:endParaRPr sz="2200">
              <a:latin typeface="Calibri"/>
              <a:ea typeface="Calibri"/>
              <a:cs typeface="Calibri"/>
              <a:sym typeface="Calibri"/>
            </a:endParaRPr>
          </a:p>
        </p:txBody>
      </p:sp>
      <p:pic>
        <p:nvPicPr>
          <p:cNvPr id="403" name="Google Shape;403;p33"/>
          <p:cNvPicPr preferRelativeResize="0"/>
          <p:nvPr/>
        </p:nvPicPr>
        <p:blipFill rotWithShape="1">
          <a:blip r:embed="rId5">
            <a:alphaModFix/>
          </a:blip>
          <a:srcRect l="4750" t="23405" r="35606" b="26760"/>
          <a:stretch/>
        </p:blipFill>
        <p:spPr>
          <a:xfrm>
            <a:off x="2887900" y="3060575"/>
            <a:ext cx="3693226" cy="21244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9" name="Google Shape;409;p34"/>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410" name="Google Shape;410;p34"/>
          <p:cNvSpPr txBox="1">
            <a:spLocks noGrp="1"/>
          </p:cNvSpPr>
          <p:nvPr>
            <p:ph type="title"/>
          </p:nvPr>
        </p:nvSpPr>
        <p:spPr>
          <a:xfrm>
            <a:off x="789757" y="404664"/>
            <a:ext cx="7886699" cy="165618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r>
              <a:rPr lang="en-CA" sz="1800" i="1" cap="none" dirty="0">
                <a:latin typeface="Calibri"/>
                <a:ea typeface="Calibri"/>
                <a:cs typeface="Calibri"/>
                <a:sym typeface="Calibri"/>
              </a:rPr>
              <a:t>Page </a:t>
            </a:r>
            <a:r>
              <a:rPr lang="en-CA" sz="1800" i="1" dirty="0">
                <a:latin typeface="Calibri"/>
                <a:ea typeface="Calibri"/>
                <a:cs typeface="Calibri"/>
                <a:sym typeface="Calibri"/>
              </a:rPr>
              <a:t>36-37</a:t>
            </a:r>
            <a:r>
              <a:rPr lang="en-CA" sz="1800" i="1" cap="none" dirty="0">
                <a:latin typeface="Calibri"/>
                <a:ea typeface="Calibri"/>
                <a:cs typeface="Calibri"/>
                <a:sym typeface="Calibri"/>
              </a:rPr>
              <a:t> In </a:t>
            </a:r>
            <a:r>
              <a:rPr lang="en-CA" sz="1800" i="1" dirty="0">
                <a:latin typeface="Calibri"/>
                <a:ea typeface="Calibri"/>
                <a:cs typeface="Calibri"/>
                <a:sym typeface="Calibri"/>
              </a:rPr>
              <a:t>INTERMEDIATE</a:t>
            </a:r>
            <a:r>
              <a:rPr lang="en-CA" sz="1800" i="1" cap="none" dirty="0">
                <a:latin typeface="Calibri"/>
                <a:ea typeface="Calibri"/>
                <a:cs typeface="Calibri"/>
                <a:sym typeface="Calibri"/>
              </a:rPr>
              <a:t> Manual</a:t>
            </a:r>
            <a:br>
              <a:rPr lang="en-CA" sz="1600" i="1" cap="none" dirty="0">
                <a:latin typeface="Calibri"/>
                <a:ea typeface="Calibri"/>
                <a:cs typeface="Calibri"/>
                <a:sym typeface="Calibri"/>
              </a:rPr>
            </a:br>
            <a:br>
              <a:rPr lang="en-CA" sz="1600" i="1" cap="none" dirty="0">
                <a:latin typeface="Calibri"/>
                <a:ea typeface="Calibri"/>
                <a:cs typeface="Calibri"/>
                <a:sym typeface="Calibri"/>
              </a:rPr>
            </a:br>
            <a:br>
              <a:rPr lang="en-CA" sz="600" i="1" cap="none" dirty="0">
                <a:latin typeface="Calibri"/>
                <a:ea typeface="Calibri"/>
                <a:cs typeface="Calibri"/>
                <a:sym typeface="Calibri"/>
              </a:rPr>
            </a:br>
            <a:r>
              <a:rPr lang="en-CA" sz="2900" cap="none" dirty="0">
                <a:latin typeface="Calibri"/>
                <a:ea typeface="Calibri"/>
                <a:cs typeface="Calibri"/>
                <a:sym typeface="Calibri"/>
              </a:rPr>
              <a:t>Read &amp; React Basketball—</a:t>
            </a:r>
            <a:r>
              <a:rPr lang="en-CA" sz="1800" i="1" cap="none" dirty="0">
                <a:latin typeface="Calibri"/>
                <a:ea typeface="Calibri"/>
                <a:cs typeface="Calibri"/>
                <a:sym typeface="Calibri"/>
              </a:rPr>
              <a:t>Rick </a:t>
            </a:r>
            <a:r>
              <a:rPr lang="en-CA" sz="1800" i="1" cap="none" dirty="0" err="1">
                <a:latin typeface="Calibri"/>
                <a:ea typeface="Calibri"/>
                <a:cs typeface="Calibri"/>
                <a:sym typeface="Calibri"/>
              </a:rPr>
              <a:t>Torbett</a:t>
            </a:r>
            <a:br>
              <a:rPr lang="en-CA" sz="1100" cap="none" dirty="0">
                <a:latin typeface="Calibri"/>
                <a:ea typeface="Calibri"/>
                <a:cs typeface="Calibri"/>
                <a:sym typeface="Calibri"/>
              </a:rPr>
            </a:br>
            <a:br>
              <a:rPr lang="en-CA" sz="1100" cap="none" dirty="0">
                <a:latin typeface="Calibri"/>
                <a:ea typeface="Calibri"/>
                <a:cs typeface="Calibri"/>
                <a:sym typeface="Calibri"/>
              </a:rPr>
            </a:br>
            <a:br>
              <a:rPr lang="en-CA" sz="1100" cap="none" dirty="0">
                <a:latin typeface="Calibri"/>
                <a:ea typeface="Calibri"/>
                <a:cs typeface="Calibri"/>
                <a:sym typeface="Calibri"/>
              </a:rPr>
            </a:br>
            <a:r>
              <a:rPr lang="en-CA" sz="2700" cap="none" dirty="0">
                <a:latin typeface="Calibri"/>
                <a:ea typeface="Calibri"/>
                <a:cs typeface="Calibri"/>
                <a:sym typeface="Calibri"/>
              </a:rPr>
              <a:t>Read &amp; React—20 Layers for Youth Basketball</a:t>
            </a:r>
            <a:endParaRPr sz="2700" cap="none" dirty="0">
              <a:latin typeface="Calibri"/>
              <a:ea typeface="Calibri"/>
              <a:cs typeface="Calibri"/>
              <a:sym typeface="Calibri"/>
            </a:endParaRPr>
          </a:p>
          <a:p>
            <a:pPr marL="0" lvl="0" indent="0" algn="ctr" rtl="0">
              <a:lnSpc>
                <a:spcPct val="90000"/>
              </a:lnSpc>
              <a:spcBef>
                <a:spcPts val="0"/>
              </a:spcBef>
              <a:spcAft>
                <a:spcPts val="0"/>
              </a:spcAft>
              <a:buClr>
                <a:schemeClr val="dk1"/>
              </a:buClr>
              <a:buSzPct val="137037"/>
              <a:buFont typeface="Calibri"/>
              <a:buNone/>
            </a:pPr>
            <a:endParaRPr sz="2700" dirty="0">
              <a:latin typeface="Calibri"/>
              <a:ea typeface="Calibri"/>
              <a:cs typeface="Calibri"/>
              <a:sym typeface="Calibri"/>
            </a:endParaRPr>
          </a:p>
          <a:p>
            <a:pPr marL="0" lvl="0" indent="0" algn="ctr" rtl="0">
              <a:lnSpc>
                <a:spcPct val="90000"/>
              </a:lnSpc>
              <a:spcBef>
                <a:spcPts val="0"/>
              </a:spcBef>
              <a:spcAft>
                <a:spcPts val="0"/>
              </a:spcAft>
              <a:buClr>
                <a:schemeClr val="dk1"/>
              </a:buClr>
              <a:buSzPct val="137037"/>
              <a:buFont typeface="Calibri"/>
              <a:buNone/>
            </a:pPr>
            <a:endParaRPr sz="2700" dirty="0">
              <a:latin typeface="Calibri"/>
              <a:ea typeface="Calibri"/>
              <a:cs typeface="Calibri"/>
              <a:sym typeface="Calibri"/>
            </a:endParaRPr>
          </a:p>
          <a:p>
            <a:pPr marL="0" lvl="0" indent="0" algn="ctr" rtl="0">
              <a:lnSpc>
                <a:spcPct val="90000"/>
              </a:lnSpc>
              <a:spcBef>
                <a:spcPts val="0"/>
              </a:spcBef>
              <a:spcAft>
                <a:spcPts val="0"/>
              </a:spcAft>
              <a:buClr>
                <a:schemeClr val="dk1"/>
              </a:buClr>
              <a:buSzPct val="137037"/>
              <a:buFont typeface="Calibri"/>
              <a:buNone/>
            </a:pPr>
            <a:endParaRPr sz="2700" dirty="0">
              <a:latin typeface="Calibri"/>
              <a:ea typeface="Calibri"/>
              <a:cs typeface="Calibri"/>
              <a:sym typeface="Calibri"/>
            </a:endParaRPr>
          </a:p>
          <a:p>
            <a:pPr marL="0" lvl="0" indent="0" algn="ctr" rtl="0">
              <a:lnSpc>
                <a:spcPct val="90000"/>
              </a:lnSpc>
              <a:spcBef>
                <a:spcPts val="0"/>
              </a:spcBef>
              <a:spcAft>
                <a:spcPts val="0"/>
              </a:spcAft>
              <a:buClr>
                <a:schemeClr val="dk1"/>
              </a:buClr>
              <a:buSzPct val="137037"/>
              <a:buFont typeface="Calibri"/>
              <a:buNone/>
            </a:pPr>
            <a:endParaRPr sz="2700" dirty="0">
              <a:latin typeface="Calibri"/>
              <a:ea typeface="Calibri"/>
              <a:cs typeface="Calibri"/>
              <a:sym typeface="Calibri"/>
            </a:endParaRPr>
          </a:p>
          <a:p>
            <a:pPr marL="0" lvl="0" indent="0" algn="ctr" rtl="0">
              <a:lnSpc>
                <a:spcPct val="90000"/>
              </a:lnSpc>
              <a:spcBef>
                <a:spcPts val="0"/>
              </a:spcBef>
              <a:spcAft>
                <a:spcPts val="0"/>
              </a:spcAft>
              <a:buClr>
                <a:schemeClr val="dk1"/>
              </a:buClr>
              <a:buSzPct val="137037"/>
              <a:buFont typeface="Calibri"/>
              <a:buNone/>
            </a:pPr>
            <a:endParaRPr sz="2700" dirty="0">
              <a:latin typeface="Calibri"/>
              <a:ea typeface="Calibri"/>
              <a:cs typeface="Calibri"/>
              <a:sym typeface="Calibri"/>
            </a:endParaRPr>
          </a:p>
          <a:p>
            <a:pPr marL="0" lvl="0" indent="0" algn="ctr" rtl="0">
              <a:lnSpc>
                <a:spcPct val="90000"/>
              </a:lnSpc>
              <a:spcBef>
                <a:spcPts val="0"/>
              </a:spcBef>
              <a:spcAft>
                <a:spcPts val="0"/>
              </a:spcAft>
              <a:buClr>
                <a:schemeClr val="dk1"/>
              </a:buClr>
              <a:buSzPct val="137037"/>
              <a:buFont typeface="Calibri"/>
              <a:buNone/>
            </a:pPr>
            <a:endParaRPr sz="2700" dirty="0">
              <a:latin typeface="Calibri"/>
              <a:ea typeface="Calibri"/>
              <a:cs typeface="Calibri"/>
              <a:sym typeface="Calibri"/>
            </a:endParaRPr>
          </a:p>
          <a:p>
            <a:pPr marL="0" lvl="0" indent="0" algn="ctr" rtl="0">
              <a:lnSpc>
                <a:spcPct val="90000"/>
              </a:lnSpc>
              <a:spcBef>
                <a:spcPts val="0"/>
              </a:spcBef>
              <a:spcAft>
                <a:spcPts val="0"/>
              </a:spcAft>
              <a:buClr>
                <a:schemeClr val="dk1"/>
              </a:buClr>
              <a:buSzPct val="137037"/>
              <a:buFont typeface="Calibri"/>
              <a:buNone/>
            </a:pPr>
            <a:endParaRPr sz="2700" dirty="0">
              <a:latin typeface="Calibri"/>
              <a:ea typeface="Calibri"/>
              <a:cs typeface="Calibri"/>
              <a:sym typeface="Calibri"/>
            </a:endParaRPr>
          </a:p>
          <a:p>
            <a:pPr marL="0" lvl="0" indent="0" algn="ctr" rtl="0">
              <a:lnSpc>
                <a:spcPct val="90000"/>
              </a:lnSpc>
              <a:spcBef>
                <a:spcPts val="0"/>
              </a:spcBef>
              <a:spcAft>
                <a:spcPts val="0"/>
              </a:spcAft>
              <a:buClr>
                <a:schemeClr val="dk1"/>
              </a:buClr>
              <a:buSzPct val="137037"/>
              <a:buFont typeface="Calibri"/>
              <a:buNone/>
            </a:pPr>
            <a:endParaRPr sz="2700" dirty="0">
              <a:latin typeface="Calibri"/>
              <a:ea typeface="Calibri"/>
              <a:cs typeface="Calibri"/>
              <a:sym typeface="Calibri"/>
            </a:endParaRPr>
          </a:p>
          <a:p>
            <a:pPr marL="0" lvl="0" indent="0" algn="l" rtl="0">
              <a:lnSpc>
                <a:spcPct val="90000"/>
              </a:lnSpc>
              <a:spcBef>
                <a:spcPts val="0"/>
              </a:spcBef>
              <a:spcAft>
                <a:spcPts val="0"/>
              </a:spcAft>
              <a:buClr>
                <a:schemeClr val="dk1"/>
              </a:buClr>
              <a:buSzPct val="137037"/>
              <a:buFont typeface="Calibri"/>
              <a:buNone/>
            </a:pPr>
            <a:endParaRPr sz="2700" dirty="0">
              <a:latin typeface="Calibri"/>
              <a:ea typeface="Calibri"/>
              <a:cs typeface="Calibri"/>
              <a:sym typeface="Calibri"/>
            </a:endParaRPr>
          </a:p>
          <a:p>
            <a:pPr marL="0" lvl="0" indent="0" algn="ctr" rtl="0">
              <a:lnSpc>
                <a:spcPct val="90000"/>
              </a:lnSpc>
              <a:spcBef>
                <a:spcPts val="0"/>
              </a:spcBef>
              <a:spcAft>
                <a:spcPts val="0"/>
              </a:spcAft>
              <a:buClr>
                <a:schemeClr val="dk1"/>
              </a:buClr>
              <a:buSzPct val="168181"/>
              <a:buFont typeface="Calibri"/>
              <a:buNone/>
            </a:pPr>
            <a:br>
              <a:rPr lang="en-CA" sz="2200" dirty="0">
                <a:latin typeface="Calibri"/>
                <a:ea typeface="Calibri"/>
                <a:cs typeface="Calibri"/>
                <a:sym typeface="Calibri"/>
              </a:rPr>
            </a:br>
            <a:r>
              <a:rPr lang="en-CA" sz="2200" dirty="0">
                <a:latin typeface="Calibri"/>
                <a:ea typeface="Calibri"/>
                <a:cs typeface="Calibri"/>
                <a:sym typeface="Calibri"/>
              </a:rPr>
              <a:t>228 Page Read &amp; React Document</a:t>
            </a:r>
            <a:endParaRPr sz="1750" dirty="0">
              <a:latin typeface="Calibri"/>
              <a:ea typeface="Calibri"/>
              <a:cs typeface="Calibri"/>
              <a:sym typeface="Calibri"/>
            </a:endParaRPr>
          </a:p>
        </p:txBody>
      </p:sp>
      <p:pic>
        <p:nvPicPr>
          <p:cNvPr id="411" name="Google Shape;411;p34" descr="C:\Users\Mark Hogan\Documents\mjh stuff\ReadReactBluePrint.PNG"/>
          <p:cNvPicPr preferRelativeResize="0"/>
          <p:nvPr/>
        </p:nvPicPr>
        <p:blipFill rotWithShape="1">
          <a:blip r:embed="rId4">
            <a:alphaModFix/>
          </a:blip>
          <a:srcRect/>
          <a:stretch/>
        </p:blipFill>
        <p:spPr>
          <a:xfrm>
            <a:off x="2724950" y="2573365"/>
            <a:ext cx="3973575" cy="2756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5" name="Google Shape;425;p36"/>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426" name="Google Shape;426;p36"/>
          <p:cNvSpPr txBox="1">
            <a:spLocks noGrp="1"/>
          </p:cNvSpPr>
          <p:nvPr>
            <p:ph type="title"/>
          </p:nvPr>
        </p:nvSpPr>
        <p:spPr>
          <a:xfrm>
            <a:off x="789757" y="404664"/>
            <a:ext cx="7886699" cy="165618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r>
              <a:rPr lang="en-CA" sz="1800" i="1" cap="none" dirty="0">
                <a:latin typeface="Calibri"/>
                <a:ea typeface="Calibri"/>
                <a:cs typeface="Calibri"/>
                <a:sym typeface="Calibri"/>
              </a:rPr>
              <a:t>See Video</a:t>
            </a:r>
            <a:br>
              <a:rPr lang="en-CA" sz="1600" i="1" cap="none" dirty="0">
                <a:latin typeface="Calibri"/>
                <a:ea typeface="Calibri"/>
                <a:cs typeface="Calibri"/>
                <a:sym typeface="Calibri"/>
              </a:rPr>
            </a:br>
            <a:br>
              <a:rPr lang="en-CA" sz="1600" i="1" cap="none" dirty="0">
                <a:latin typeface="Calibri"/>
                <a:ea typeface="Calibri"/>
                <a:cs typeface="Calibri"/>
                <a:sym typeface="Calibri"/>
              </a:rPr>
            </a:br>
            <a:br>
              <a:rPr lang="en-CA" sz="600" i="1" cap="none" dirty="0">
                <a:latin typeface="Calibri"/>
                <a:ea typeface="Calibri"/>
                <a:cs typeface="Calibri"/>
                <a:sym typeface="Calibri"/>
              </a:rPr>
            </a:br>
            <a:r>
              <a:rPr lang="en-CA" sz="2900" cap="none" dirty="0">
                <a:latin typeface="Calibri"/>
                <a:ea typeface="Calibri"/>
                <a:cs typeface="Calibri"/>
                <a:sym typeface="Calibri"/>
              </a:rPr>
              <a:t>Read &amp; React Basketball—</a:t>
            </a:r>
            <a:r>
              <a:rPr lang="en-CA" sz="1800" i="1" cap="none" dirty="0">
                <a:latin typeface="Calibri"/>
                <a:ea typeface="Calibri"/>
                <a:cs typeface="Calibri"/>
                <a:sym typeface="Calibri"/>
              </a:rPr>
              <a:t>Rick </a:t>
            </a:r>
            <a:r>
              <a:rPr lang="en-CA" sz="1800" i="1" cap="none" dirty="0" err="1">
                <a:latin typeface="Calibri"/>
                <a:ea typeface="Calibri"/>
                <a:cs typeface="Calibri"/>
                <a:sym typeface="Calibri"/>
              </a:rPr>
              <a:t>Torbett</a:t>
            </a:r>
            <a:br>
              <a:rPr lang="en-CA" sz="2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br>
              <a:rPr lang="en-CA" sz="1600" cap="none" dirty="0">
                <a:latin typeface="Calibri"/>
                <a:ea typeface="Calibri"/>
                <a:cs typeface="Calibri"/>
                <a:sym typeface="Calibri"/>
              </a:rPr>
            </a:br>
            <a:r>
              <a:rPr lang="en-CA" sz="4900" cap="none" dirty="0">
                <a:latin typeface="Calibri"/>
                <a:ea typeface="Calibri"/>
                <a:cs typeface="Calibri"/>
                <a:sym typeface="Calibri"/>
              </a:rPr>
              <a:t>Circle Movement Video</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7" name="Google Shape;467;p42"/>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468" name="Google Shape;468;p42"/>
          <p:cNvSpPr txBox="1">
            <a:spLocks noGrp="1"/>
          </p:cNvSpPr>
          <p:nvPr>
            <p:ph type="title"/>
          </p:nvPr>
        </p:nvSpPr>
        <p:spPr>
          <a:xfrm>
            <a:off x="789757" y="404664"/>
            <a:ext cx="7886699" cy="165618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300"/>
              <a:buFont typeface="Calibri"/>
              <a:buNone/>
            </a:pPr>
            <a:r>
              <a:rPr lang="en-CA" sz="3300" cap="none">
                <a:latin typeface="Calibri"/>
                <a:ea typeface="Calibri"/>
                <a:cs typeface="Calibri"/>
                <a:sym typeface="Calibri"/>
              </a:rPr>
              <a:t>CMBA Coach Education &amp; Development</a:t>
            </a:r>
            <a:br>
              <a:rPr lang="en-CA" sz="2800" cap="none">
                <a:latin typeface="Calibri"/>
                <a:ea typeface="Calibri"/>
                <a:cs typeface="Calibri"/>
                <a:sym typeface="Calibri"/>
              </a:rPr>
            </a:br>
            <a:br>
              <a:rPr lang="en-CA" sz="1600" i="1" cap="none">
                <a:latin typeface="Calibri"/>
                <a:ea typeface="Calibri"/>
                <a:cs typeface="Calibri"/>
                <a:sym typeface="Calibri"/>
              </a:rPr>
            </a:br>
            <a:br>
              <a:rPr lang="en-CA" sz="1600" i="1" cap="none">
                <a:latin typeface="Calibri"/>
                <a:ea typeface="Calibri"/>
                <a:cs typeface="Calibri"/>
                <a:sym typeface="Calibri"/>
              </a:rPr>
            </a:br>
            <a:br>
              <a:rPr lang="en-CA" sz="600" i="1" cap="none">
                <a:latin typeface="Calibri"/>
                <a:ea typeface="Calibri"/>
                <a:cs typeface="Calibri"/>
                <a:sym typeface="Calibri"/>
              </a:rPr>
            </a:br>
            <a:r>
              <a:rPr lang="en-CA" sz="2600" cap="none">
                <a:latin typeface="Calibri"/>
                <a:ea typeface="Calibri"/>
                <a:cs typeface="Calibri"/>
                <a:sym typeface="Calibri"/>
              </a:rPr>
              <a:t>Prep for the On-court Session</a:t>
            </a:r>
            <a:endParaRPr/>
          </a:p>
        </p:txBody>
      </p:sp>
      <p:sp>
        <p:nvSpPr>
          <p:cNvPr id="469" name="Google Shape;469;p42"/>
          <p:cNvSpPr txBox="1"/>
          <p:nvPr/>
        </p:nvSpPr>
        <p:spPr>
          <a:xfrm>
            <a:off x="1403648" y="1988840"/>
            <a:ext cx="6984776"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chemeClr val="dk1"/>
                </a:solidFill>
                <a:latin typeface="Calibri"/>
                <a:ea typeface="Calibri"/>
                <a:cs typeface="Calibri"/>
                <a:sym typeface="Calibri"/>
              </a:rPr>
              <a:t>Be Prepared To Participate On-court…</a:t>
            </a:r>
            <a:br>
              <a:rPr lang="en-CA" sz="1600">
                <a:solidFill>
                  <a:schemeClr val="dk1"/>
                </a:solidFill>
                <a:latin typeface="Calibri"/>
                <a:ea typeface="Calibri"/>
                <a:cs typeface="Calibri"/>
                <a:sym typeface="Calibri"/>
              </a:rPr>
            </a:br>
            <a:br>
              <a:rPr lang="en-CA" sz="1600">
                <a:solidFill>
                  <a:schemeClr val="dk1"/>
                </a:solidFill>
                <a:latin typeface="Calibri"/>
                <a:ea typeface="Calibri"/>
                <a:cs typeface="Calibri"/>
                <a:sym typeface="Calibri"/>
              </a:rPr>
            </a:br>
            <a:r>
              <a:rPr lang="en-CA" sz="1600">
                <a:solidFill>
                  <a:schemeClr val="dk1"/>
                </a:solidFill>
                <a:latin typeface="Calibri"/>
                <a:ea typeface="Calibri"/>
                <a:cs typeface="Calibri"/>
                <a:sym typeface="Calibri"/>
              </a:rPr>
              <a:t>As with Players, Coaches Learn Better via Experiential Learning…</a:t>
            </a:r>
            <a:br>
              <a:rPr lang="en-CA" sz="1600">
                <a:solidFill>
                  <a:schemeClr val="dk1"/>
                </a:solidFill>
                <a:latin typeface="Calibri"/>
                <a:ea typeface="Calibri"/>
                <a:cs typeface="Calibri"/>
                <a:sym typeface="Calibri"/>
              </a:rPr>
            </a:br>
            <a:br>
              <a:rPr lang="en-CA" sz="1600">
                <a:solidFill>
                  <a:schemeClr val="dk1"/>
                </a:solidFill>
                <a:latin typeface="Calibri"/>
                <a:ea typeface="Calibri"/>
                <a:cs typeface="Calibri"/>
                <a:sym typeface="Calibri"/>
              </a:rPr>
            </a:br>
            <a:r>
              <a:rPr lang="en-CA" sz="1600">
                <a:solidFill>
                  <a:schemeClr val="dk1"/>
                </a:solidFill>
                <a:latin typeface="Calibri"/>
                <a:ea typeface="Calibri"/>
                <a:cs typeface="Calibri"/>
                <a:sym typeface="Calibri"/>
              </a:rPr>
              <a:t>Competency Based Coaching is the New Standard for NCCP…</a:t>
            </a:r>
            <a:br>
              <a:rPr lang="en-CA" sz="1600">
                <a:solidFill>
                  <a:schemeClr val="dk1"/>
                </a:solidFill>
                <a:latin typeface="Calibri"/>
                <a:ea typeface="Calibri"/>
                <a:cs typeface="Calibri"/>
                <a:sym typeface="Calibri"/>
              </a:rPr>
            </a:br>
            <a:br>
              <a:rPr lang="en-CA" sz="1600">
                <a:solidFill>
                  <a:schemeClr val="dk1"/>
                </a:solidFill>
                <a:latin typeface="Calibri"/>
                <a:ea typeface="Calibri"/>
                <a:cs typeface="Calibri"/>
                <a:sym typeface="Calibri"/>
              </a:rPr>
            </a:br>
            <a:r>
              <a:rPr lang="en-CA" sz="1600">
                <a:solidFill>
                  <a:schemeClr val="dk1"/>
                </a:solidFill>
                <a:latin typeface="Calibri"/>
                <a:ea typeface="Calibri"/>
                <a:cs typeface="Calibri"/>
                <a:sym typeface="Calibri"/>
              </a:rPr>
              <a:t>We have an Outline to Follow, </a:t>
            </a:r>
            <a:r>
              <a:rPr lang="en-CA" sz="1600" i="1">
                <a:solidFill>
                  <a:schemeClr val="dk1"/>
                </a:solidFill>
                <a:latin typeface="Calibri"/>
                <a:ea typeface="Calibri"/>
                <a:cs typeface="Calibri"/>
                <a:sym typeface="Calibri"/>
              </a:rPr>
              <a:t>Unless</a:t>
            </a:r>
            <a:r>
              <a:rPr lang="en-CA" sz="1600">
                <a:solidFill>
                  <a:schemeClr val="dk1"/>
                </a:solidFill>
                <a:latin typeface="Calibri"/>
                <a:ea typeface="Calibri"/>
                <a:cs typeface="Calibri"/>
                <a:sym typeface="Calibri"/>
              </a:rPr>
              <a:t>… Bring Your Questions!</a:t>
            </a:r>
            <a:br>
              <a:rPr lang="en-CA" sz="1600">
                <a:solidFill>
                  <a:schemeClr val="dk1"/>
                </a:solidFill>
                <a:latin typeface="Calibri"/>
                <a:ea typeface="Calibri"/>
                <a:cs typeface="Calibri"/>
                <a:sym typeface="Calibri"/>
              </a:rPr>
            </a:br>
            <a:br>
              <a:rPr lang="en-CA" sz="1600">
                <a:solidFill>
                  <a:schemeClr val="dk1"/>
                </a:solidFill>
                <a:latin typeface="Calibri"/>
                <a:ea typeface="Calibri"/>
                <a:cs typeface="Calibri"/>
                <a:sym typeface="Calibri"/>
              </a:rPr>
            </a:br>
            <a:r>
              <a:rPr lang="en-CA" sz="1600">
                <a:solidFill>
                  <a:schemeClr val="dk1"/>
                </a:solidFill>
                <a:latin typeface="Calibri"/>
                <a:ea typeface="Calibri"/>
                <a:cs typeface="Calibri"/>
                <a:sym typeface="Calibri"/>
              </a:rPr>
              <a:t>We will Spend More Time on Style Of Play than on Individual Skill Development…</a:t>
            </a:r>
            <a:br>
              <a:rPr lang="en-CA" sz="1600">
                <a:solidFill>
                  <a:schemeClr val="dk1"/>
                </a:solidFill>
                <a:latin typeface="Calibri"/>
                <a:ea typeface="Calibri"/>
                <a:cs typeface="Calibri"/>
                <a:sym typeface="Calibri"/>
              </a:rPr>
            </a:br>
            <a:br>
              <a:rPr lang="en-CA" sz="1600">
                <a:solidFill>
                  <a:schemeClr val="dk1"/>
                </a:solidFill>
                <a:latin typeface="Calibri"/>
                <a:ea typeface="Calibri"/>
                <a:cs typeface="Calibri"/>
                <a:sym typeface="Calibri"/>
              </a:rPr>
            </a:br>
            <a:r>
              <a:rPr lang="en-CA" sz="1600">
                <a:solidFill>
                  <a:schemeClr val="dk1"/>
                </a:solidFill>
                <a:latin typeface="Calibri"/>
                <a:ea typeface="Calibri"/>
                <a:cs typeface="Calibri"/>
                <a:sym typeface="Calibri"/>
              </a:rPr>
              <a:t>Offense takes Longer to Teach than Defense so We’ll do more Offense…</a:t>
            </a:r>
            <a:br>
              <a:rPr lang="en-CA" sz="1600">
                <a:solidFill>
                  <a:schemeClr val="dk1"/>
                </a:solidFill>
                <a:latin typeface="Calibri"/>
                <a:ea typeface="Calibri"/>
                <a:cs typeface="Calibri"/>
                <a:sym typeface="Calibri"/>
              </a:rPr>
            </a:br>
            <a:br>
              <a:rPr lang="en-CA" sz="1600">
                <a:solidFill>
                  <a:schemeClr val="dk1"/>
                </a:solidFill>
                <a:latin typeface="Calibri"/>
                <a:ea typeface="Calibri"/>
                <a:cs typeface="Calibri"/>
                <a:sym typeface="Calibri"/>
              </a:rPr>
            </a:br>
            <a:r>
              <a:rPr lang="en-CA" sz="1600">
                <a:solidFill>
                  <a:schemeClr val="dk1"/>
                </a:solidFill>
                <a:latin typeface="Calibri"/>
                <a:ea typeface="Calibri"/>
                <a:cs typeface="Calibri"/>
                <a:sym typeface="Calibri"/>
              </a:rPr>
              <a:t>Emphasis: Establishing Style of Play, Actions &amp; Concepts | Read &amp; React Offense…</a:t>
            </a:r>
            <a:br>
              <a:rPr lang="en-CA" sz="1600">
                <a:solidFill>
                  <a:schemeClr val="dk1"/>
                </a:solidFill>
                <a:latin typeface="Calibri"/>
                <a:ea typeface="Calibri"/>
                <a:cs typeface="Calibri"/>
                <a:sym typeface="Calibri"/>
              </a:rPr>
            </a:br>
            <a:br>
              <a:rPr lang="en-CA" sz="1600">
                <a:solidFill>
                  <a:schemeClr val="dk1"/>
                </a:solidFill>
                <a:latin typeface="Calibri"/>
                <a:ea typeface="Calibri"/>
                <a:cs typeface="Calibri"/>
                <a:sym typeface="Calibri"/>
              </a:rPr>
            </a:br>
            <a:r>
              <a:rPr lang="en-CA" sz="1600">
                <a:solidFill>
                  <a:schemeClr val="dk1"/>
                </a:solidFill>
                <a:latin typeface="Calibri"/>
                <a:ea typeface="Calibri"/>
                <a:cs typeface="Calibri"/>
                <a:sym typeface="Calibri"/>
              </a:rPr>
              <a:t>Scrimmage (D Phase) vs. Breakdown Drills (ABC Phase) | </a:t>
            </a:r>
            <a:r>
              <a:rPr lang="en-CA" sz="1600" b="1">
                <a:solidFill>
                  <a:schemeClr val="dk1"/>
                </a:solidFill>
                <a:latin typeface="Calibri"/>
                <a:ea typeface="Calibri"/>
                <a:cs typeface="Calibri"/>
                <a:sym typeface="Calibri"/>
              </a:rPr>
              <a:t>Training Ugly Works!</a:t>
            </a:r>
            <a:endParaRPr sz="16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4" name="Google Shape;484;p44"/>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485" name="Google Shape;485;p44"/>
          <p:cNvSpPr txBox="1">
            <a:spLocks noGrp="1"/>
          </p:cNvSpPr>
          <p:nvPr>
            <p:ph type="title"/>
          </p:nvPr>
        </p:nvSpPr>
        <p:spPr>
          <a:xfrm>
            <a:off x="789757" y="404664"/>
            <a:ext cx="7886699" cy="165618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br>
              <a:rPr lang="en-CA" sz="1600" i="1" cap="none" dirty="0">
                <a:latin typeface="Calibri"/>
                <a:ea typeface="Calibri"/>
                <a:cs typeface="Calibri"/>
                <a:sym typeface="Calibri"/>
              </a:rPr>
            </a:br>
            <a:br>
              <a:rPr lang="en-CA" sz="1600" i="1" cap="none" dirty="0">
                <a:latin typeface="Calibri"/>
                <a:ea typeface="Calibri"/>
                <a:cs typeface="Calibri"/>
                <a:sym typeface="Calibri"/>
              </a:rPr>
            </a:br>
            <a:br>
              <a:rPr lang="en-CA" sz="600" i="1" cap="none" dirty="0">
                <a:latin typeface="Calibri"/>
                <a:ea typeface="Calibri"/>
                <a:cs typeface="Calibri"/>
                <a:sym typeface="Calibri"/>
              </a:rPr>
            </a:br>
            <a:r>
              <a:rPr lang="en-CA" sz="2900" cap="none" dirty="0">
                <a:latin typeface="Calibri"/>
                <a:ea typeface="Calibri"/>
                <a:cs typeface="Calibri"/>
                <a:sym typeface="Calibri"/>
              </a:rPr>
              <a:t>BONUS Materials</a:t>
            </a:r>
            <a:br>
              <a:rPr lang="en-CA" sz="2600" cap="none" dirty="0">
                <a:latin typeface="Calibri"/>
                <a:ea typeface="Calibri"/>
                <a:cs typeface="Calibri"/>
                <a:sym typeface="Calibri"/>
              </a:rPr>
            </a:br>
            <a:br>
              <a:rPr lang="en-CA" sz="1600" cap="none" dirty="0">
                <a:latin typeface="Calibri"/>
                <a:ea typeface="Calibri"/>
                <a:cs typeface="Calibri"/>
                <a:sym typeface="Calibri"/>
              </a:rPr>
            </a:br>
            <a:br>
              <a:rPr lang="en-CA" sz="2200" cap="none" dirty="0">
                <a:latin typeface="Calibri"/>
                <a:ea typeface="Calibri"/>
                <a:cs typeface="Calibri"/>
                <a:sym typeface="Calibri"/>
              </a:rPr>
            </a:br>
            <a:br>
              <a:rPr lang="en-CA" sz="2200" cap="none" dirty="0">
                <a:latin typeface="Calibri"/>
                <a:ea typeface="Calibri"/>
                <a:cs typeface="Calibri"/>
                <a:sym typeface="Calibri"/>
              </a:rPr>
            </a:br>
            <a:br>
              <a:rPr lang="en-CA" sz="2200" cap="none" dirty="0">
                <a:latin typeface="Calibri"/>
                <a:ea typeface="Calibri"/>
                <a:cs typeface="Calibri"/>
                <a:sym typeface="Calibri"/>
              </a:rPr>
            </a:br>
            <a:br>
              <a:rPr lang="en-CA" sz="1600" cap="none" dirty="0">
                <a:latin typeface="Calibri"/>
                <a:ea typeface="Calibri"/>
                <a:cs typeface="Calibri"/>
                <a:sym typeface="Calibri"/>
              </a:rPr>
            </a:br>
            <a:r>
              <a:rPr lang="en-CA" sz="4900" cap="none" dirty="0">
                <a:latin typeface="Calibri"/>
                <a:ea typeface="Calibri"/>
                <a:cs typeface="Calibri"/>
                <a:sym typeface="Calibri"/>
              </a:rPr>
              <a:t>Style of Play</a:t>
            </a:r>
            <a:br>
              <a:rPr lang="en-CA" sz="4900" cap="none" dirty="0">
                <a:latin typeface="Calibri"/>
                <a:ea typeface="Calibri"/>
                <a:cs typeface="Calibri"/>
                <a:sym typeface="Calibri"/>
              </a:rPr>
            </a:br>
            <a:br>
              <a:rPr lang="en-CA" sz="4900" cap="none" dirty="0">
                <a:latin typeface="Calibri"/>
                <a:ea typeface="Calibri"/>
                <a:cs typeface="Calibri"/>
                <a:sym typeface="Calibri"/>
              </a:rPr>
            </a:br>
            <a:r>
              <a:rPr lang="en-CA" sz="7300" cap="none" dirty="0">
                <a:latin typeface="Calibri"/>
                <a:ea typeface="Calibri"/>
                <a:cs typeface="Calibri"/>
                <a:sym typeface="Calibri"/>
              </a:rPr>
              <a:t>Review</a:t>
            </a:r>
            <a:endParaRPr sz="73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4" name="Google Shape;334;p27"/>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335" name="Google Shape;335;p27"/>
          <p:cNvSpPr txBox="1">
            <a:spLocks noGrp="1"/>
          </p:cNvSpPr>
          <p:nvPr>
            <p:ph type="title"/>
          </p:nvPr>
        </p:nvSpPr>
        <p:spPr>
          <a:xfrm>
            <a:off x="789757" y="476672"/>
            <a:ext cx="7886699" cy="1512168"/>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dirty="0">
                <a:latin typeface="Calibri"/>
                <a:ea typeface="Calibri"/>
                <a:cs typeface="Calibri"/>
                <a:sym typeface="Calibri"/>
              </a:rPr>
              <a:t>CMBA Coach Education &amp; Development</a:t>
            </a:r>
            <a:br>
              <a:rPr lang="en-CA" sz="2800" cap="none" dirty="0">
                <a:latin typeface="Calibri"/>
                <a:ea typeface="Calibri"/>
                <a:cs typeface="Calibri"/>
                <a:sym typeface="Calibri"/>
              </a:rPr>
            </a:br>
            <a:br>
              <a:rPr lang="en-CA" sz="1600" i="1" cap="none" dirty="0">
                <a:latin typeface="Calibri"/>
                <a:ea typeface="Calibri"/>
                <a:cs typeface="Calibri"/>
                <a:sym typeface="Calibri"/>
              </a:rPr>
            </a:br>
            <a:br>
              <a:rPr lang="en-CA" sz="1600" i="1" cap="none" dirty="0">
                <a:latin typeface="Calibri"/>
                <a:ea typeface="Calibri"/>
                <a:cs typeface="Calibri"/>
                <a:sym typeface="Calibri"/>
              </a:rPr>
            </a:br>
            <a:br>
              <a:rPr lang="en-CA" sz="600" i="1" cap="none" dirty="0">
                <a:latin typeface="Calibri"/>
                <a:ea typeface="Calibri"/>
                <a:cs typeface="Calibri"/>
                <a:sym typeface="Calibri"/>
              </a:rPr>
            </a:br>
            <a:r>
              <a:rPr lang="en-CA" sz="2900" cap="none" dirty="0">
                <a:latin typeface="Calibri"/>
                <a:ea typeface="Calibri"/>
                <a:cs typeface="Calibri"/>
                <a:sym typeface="Calibri"/>
              </a:rPr>
              <a:t>Measuring Success—The Four Factors</a:t>
            </a:r>
            <a:br>
              <a:rPr lang="en-CA" sz="2600" cap="none" dirty="0">
                <a:latin typeface="Calibri"/>
                <a:ea typeface="Calibri"/>
                <a:cs typeface="Calibri"/>
                <a:sym typeface="Calibri"/>
              </a:rPr>
            </a:br>
            <a:br>
              <a:rPr lang="en-CA" sz="1600" cap="none" dirty="0">
                <a:latin typeface="Calibri"/>
                <a:ea typeface="Calibri"/>
                <a:cs typeface="Calibri"/>
                <a:sym typeface="Calibri"/>
              </a:rPr>
            </a:br>
            <a:endParaRPr sz="2200" cap="none" dirty="0">
              <a:latin typeface="Calibri"/>
              <a:ea typeface="Calibri"/>
              <a:cs typeface="Calibri"/>
              <a:sym typeface="Calibri"/>
            </a:endParaRPr>
          </a:p>
        </p:txBody>
      </p:sp>
      <p:pic>
        <p:nvPicPr>
          <p:cNvPr id="336" name="Google Shape;336;p27"/>
          <p:cNvPicPr preferRelativeResize="0"/>
          <p:nvPr/>
        </p:nvPicPr>
        <p:blipFill rotWithShape="1">
          <a:blip r:embed="rId4">
            <a:alphaModFix/>
          </a:blip>
          <a:srcRect/>
          <a:stretch/>
        </p:blipFill>
        <p:spPr>
          <a:xfrm>
            <a:off x="4774582" y="4068348"/>
            <a:ext cx="661514" cy="656796"/>
          </a:xfrm>
          <a:prstGeom prst="rect">
            <a:avLst/>
          </a:prstGeom>
          <a:noFill/>
          <a:ln>
            <a:noFill/>
          </a:ln>
        </p:spPr>
      </p:pic>
      <p:pic>
        <p:nvPicPr>
          <p:cNvPr id="337" name="Google Shape;337;p27"/>
          <p:cNvPicPr preferRelativeResize="0"/>
          <p:nvPr/>
        </p:nvPicPr>
        <p:blipFill rotWithShape="1">
          <a:blip r:embed="rId5">
            <a:alphaModFix/>
          </a:blip>
          <a:srcRect/>
          <a:stretch/>
        </p:blipFill>
        <p:spPr>
          <a:xfrm>
            <a:off x="3419872" y="4021974"/>
            <a:ext cx="1143373" cy="1135218"/>
          </a:xfrm>
          <a:prstGeom prst="rect">
            <a:avLst/>
          </a:prstGeom>
          <a:noFill/>
          <a:ln>
            <a:noFill/>
          </a:ln>
        </p:spPr>
      </p:pic>
      <p:pic>
        <p:nvPicPr>
          <p:cNvPr id="338" name="Google Shape;338;p27"/>
          <p:cNvPicPr preferRelativeResize="0"/>
          <p:nvPr/>
        </p:nvPicPr>
        <p:blipFill rotWithShape="1">
          <a:blip r:embed="rId6">
            <a:alphaModFix/>
          </a:blip>
          <a:srcRect/>
          <a:stretch/>
        </p:blipFill>
        <p:spPr>
          <a:xfrm>
            <a:off x="5032860" y="2648644"/>
            <a:ext cx="1051308" cy="1043810"/>
          </a:xfrm>
          <a:prstGeom prst="rect">
            <a:avLst/>
          </a:prstGeom>
          <a:noFill/>
          <a:ln>
            <a:noFill/>
          </a:ln>
        </p:spPr>
      </p:pic>
      <p:pic>
        <p:nvPicPr>
          <p:cNvPr id="339" name="Google Shape;339;p27"/>
          <p:cNvPicPr preferRelativeResize="0"/>
          <p:nvPr/>
        </p:nvPicPr>
        <p:blipFill rotWithShape="1">
          <a:blip r:embed="rId7">
            <a:alphaModFix/>
          </a:blip>
          <a:srcRect/>
          <a:stretch/>
        </p:blipFill>
        <p:spPr>
          <a:xfrm>
            <a:off x="2932258" y="2279651"/>
            <a:ext cx="1760909" cy="1748349"/>
          </a:xfrm>
          <a:prstGeom prst="rect">
            <a:avLst/>
          </a:prstGeom>
          <a:noFill/>
          <a:ln>
            <a:noFill/>
          </a:ln>
        </p:spPr>
      </p:pic>
      <p:grpSp>
        <p:nvGrpSpPr>
          <p:cNvPr id="340" name="Google Shape;340;p27"/>
          <p:cNvGrpSpPr/>
          <p:nvPr/>
        </p:nvGrpSpPr>
        <p:grpSpPr>
          <a:xfrm>
            <a:off x="1403648" y="2245887"/>
            <a:ext cx="2871565" cy="2263233"/>
            <a:chOff x="1403648" y="2245887"/>
            <a:chExt cx="2871565" cy="2263233"/>
          </a:xfrm>
        </p:grpSpPr>
        <p:grpSp>
          <p:nvGrpSpPr>
            <p:cNvPr id="341" name="Google Shape;341;p27"/>
            <p:cNvGrpSpPr/>
            <p:nvPr/>
          </p:nvGrpSpPr>
          <p:grpSpPr>
            <a:xfrm>
              <a:off x="1403648" y="2245887"/>
              <a:ext cx="1555234" cy="2263233"/>
              <a:chOff x="1403648" y="2245887"/>
              <a:chExt cx="1555234" cy="2263233"/>
            </a:xfrm>
          </p:grpSpPr>
          <p:pic>
            <p:nvPicPr>
              <p:cNvPr id="342" name="Google Shape;342;p27"/>
              <p:cNvPicPr preferRelativeResize="0"/>
              <p:nvPr/>
            </p:nvPicPr>
            <p:blipFill rotWithShape="1">
              <a:blip r:embed="rId8">
                <a:alphaModFix/>
              </a:blip>
              <a:srcRect/>
              <a:stretch/>
            </p:blipFill>
            <p:spPr>
              <a:xfrm>
                <a:off x="1475656" y="2245887"/>
                <a:ext cx="1408430" cy="2119809"/>
              </a:xfrm>
              <a:prstGeom prst="rect">
                <a:avLst/>
              </a:prstGeom>
              <a:noFill/>
              <a:ln>
                <a:noFill/>
              </a:ln>
            </p:spPr>
          </p:pic>
          <p:sp>
            <p:nvSpPr>
              <p:cNvPr id="343" name="Google Shape;343;p27"/>
              <p:cNvSpPr/>
              <p:nvPr/>
            </p:nvSpPr>
            <p:spPr>
              <a:xfrm>
                <a:off x="1403648" y="3585790"/>
                <a:ext cx="155523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5400" b="1" cap="none">
                    <a:solidFill>
                      <a:srgbClr val="254D59"/>
                    </a:solidFill>
                    <a:latin typeface="Gill Sans"/>
                    <a:ea typeface="Gill Sans"/>
                    <a:cs typeface="Gill Sans"/>
                    <a:sym typeface="Gill Sans"/>
                  </a:rPr>
                  <a:t>40%</a:t>
                </a:r>
                <a:endParaRPr/>
              </a:p>
            </p:txBody>
          </p:sp>
        </p:grpSp>
        <p:sp>
          <p:nvSpPr>
            <p:cNvPr id="344" name="Google Shape;344;p27"/>
            <p:cNvSpPr/>
            <p:nvPr/>
          </p:nvSpPr>
          <p:spPr>
            <a:xfrm>
              <a:off x="3353166" y="2611254"/>
              <a:ext cx="92204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000" b="1" cap="none">
                  <a:solidFill>
                    <a:srgbClr val="FF1D8B"/>
                  </a:solidFill>
                  <a:latin typeface="Gill Sans"/>
                  <a:ea typeface="Gill Sans"/>
                  <a:cs typeface="Gill Sans"/>
                  <a:sym typeface="Gill Sans"/>
                </a:rPr>
                <a:t>Score</a:t>
              </a:r>
              <a:endParaRPr/>
            </a:p>
            <a:p>
              <a:pPr marL="0" marR="0" lvl="0" indent="0" algn="ctr" rtl="0">
                <a:spcBef>
                  <a:spcPts val="0"/>
                </a:spcBef>
                <a:spcAft>
                  <a:spcPts val="0"/>
                </a:spcAft>
                <a:buNone/>
              </a:pPr>
              <a:r>
                <a:rPr lang="en-CA" sz="2000" b="1" cap="none">
                  <a:solidFill>
                    <a:srgbClr val="FF1D8B"/>
                  </a:solidFill>
                  <a:latin typeface="Gill Sans"/>
                  <a:ea typeface="Gill Sans"/>
                  <a:cs typeface="Gill Sans"/>
                  <a:sym typeface="Gill Sans"/>
                </a:rPr>
                <a:t> the</a:t>
              </a:r>
              <a:endParaRPr/>
            </a:p>
            <a:p>
              <a:pPr marL="0" marR="0" lvl="0" indent="0" algn="ctr" rtl="0">
                <a:spcBef>
                  <a:spcPts val="0"/>
                </a:spcBef>
                <a:spcAft>
                  <a:spcPts val="0"/>
                </a:spcAft>
                <a:buNone/>
              </a:pPr>
              <a:r>
                <a:rPr lang="en-CA" sz="2000" b="1" cap="none">
                  <a:solidFill>
                    <a:srgbClr val="FF1D8B"/>
                  </a:solidFill>
                  <a:latin typeface="Gill Sans"/>
                  <a:ea typeface="Gill Sans"/>
                  <a:cs typeface="Gill Sans"/>
                  <a:sym typeface="Gill Sans"/>
                </a:rPr>
                <a:t> ball</a:t>
              </a:r>
              <a:endParaRPr/>
            </a:p>
          </p:txBody>
        </p:sp>
      </p:grpSp>
      <p:grpSp>
        <p:nvGrpSpPr>
          <p:cNvPr id="345" name="Google Shape;345;p27"/>
          <p:cNvGrpSpPr/>
          <p:nvPr/>
        </p:nvGrpSpPr>
        <p:grpSpPr>
          <a:xfrm>
            <a:off x="4919813" y="2222986"/>
            <a:ext cx="2995883" cy="2042388"/>
            <a:chOff x="4919813" y="2222986"/>
            <a:chExt cx="2995883" cy="2042388"/>
          </a:xfrm>
        </p:grpSpPr>
        <p:sp>
          <p:nvSpPr>
            <p:cNvPr id="346" name="Google Shape;346;p27"/>
            <p:cNvSpPr/>
            <p:nvPr/>
          </p:nvSpPr>
          <p:spPr>
            <a:xfrm>
              <a:off x="4919813" y="2676791"/>
              <a:ext cx="143284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000" b="1" dirty="0">
                  <a:solidFill>
                    <a:srgbClr val="C1D2D8"/>
                  </a:solidFill>
                  <a:latin typeface="Gill Sans"/>
                  <a:ea typeface="Gill Sans"/>
                  <a:cs typeface="Gill Sans"/>
                  <a:sym typeface="Gill Sans"/>
                </a:rPr>
                <a:t>Rebound</a:t>
              </a:r>
              <a:endParaRPr dirty="0"/>
            </a:p>
            <a:p>
              <a:pPr marL="0" marR="0" lvl="0" indent="0" algn="ctr" rtl="0">
                <a:spcBef>
                  <a:spcPts val="0"/>
                </a:spcBef>
                <a:spcAft>
                  <a:spcPts val="0"/>
                </a:spcAft>
                <a:buNone/>
              </a:pPr>
              <a:r>
                <a:rPr lang="en-CA" sz="2000" b="1" dirty="0">
                  <a:solidFill>
                    <a:srgbClr val="C1D2D8"/>
                  </a:solidFill>
                  <a:latin typeface="Gill Sans"/>
                  <a:ea typeface="Gill Sans"/>
                  <a:cs typeface="Gill Sans"/>
                  <a:sym typeface="Gill Sans"/>
                </a:rPr>
                <a:t> the</a:t>
              </a:r>
              <a:endParaRPr dirty="0"/>
            </a:p>
            <a:p>
              <a:pPr marL="0" marR="0" lvl="0" indent="0" algn="ctr" rtl="0">
                <a:spcBef>
                  <a:spcPts val="0"/>
                </a:spcBef>
                <a:spcAft>
                  <a:spcPts val="0"/>
                </a:spcAft>
                <a:buNone/>
              </a:pPr>
              <a:r>
                <a:rPr lang="en-CA" sz="2000" b="1" dirty="0">
                  <a:solidFill>
                    <a:srgbClr val="C1D2D8"/>
                  </a:solidFill>
                  <a:latin typeface="Gill Sans"/>
                  <a:ea typeface="Gill Sans"/>
                  <a:cs typeface="Gill Sans"/>
                  <a:sym typeface="Gill Sans"/>
                </a:rPr>
                <a:t> ball</a:t>
              </a:r>
              <a:endParaRPr dirty="0"/>
            </a:p>
          </p:txBody>
        </p:sp>
        <p:grpSp>
          <p:nvGrpSpPr>
            <p:cNvPr id="347" name="Google Shape;347;p27"/>
            <p:cNvGrpSpPr/>
            <p:nvPr/>
          </p:nvGrpSpPr>
          <p:grpSpPr>
            <a:xfrm>
              <a:off x="6352658" y="2222986"/>
              <a:ext cx="1563038" cy="2042388"/>
              <a:chOff x="6352658" y="2178700"/>
              <a:chExt cx="1563038" cy="2042388"/>
            </a:xfrm>
          </p:grpSpPr>
          <p:pic>
            <p:nvPicPr>
              <p:cNvPr id="348" name="Google Shape;348;p27"/>
              <p:cNvPicPr preferRelativeResize="0"/>
              <p:nvPr/>
            </p:nvPicPr>
            <p:blipFill rotWithShape="1">
              <a:blip r:embed="rId9">
                <a:alphaModFix/>
              </a:blip>
              <a:srcRect/>
              <a:stretch/>
            </p:blipFill>
            <p:spPr>
              <a:xfrm>
                <a:off x="6352658" y="2178700"/>
                <a:ext cx="1563038" cy="1898372"/>
              </a:xfrm>
              <a:prstGeom prst="rect">
                <a:avLst/>
              </a:prstGeom>
              <a:noFill/>
              <a:ln>
                <a:noFill/>
              </a:ln>
            </p:spPr>
          </p:pic>
          <p:sp>
            <p:nvSpPr>
              <p:cNvPr id="349" name="Google Shape;349;p27"/>
              <p:cNvSpPr/>
              <p:nvPr/>
            </p:nvSpPr>
            <p:spPr>
              <a:xfrm>
                <a:off x="6360462" y="3297758"/>
                <a:ext cx="155523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5400" b="1">
                    <a:solidFill>
                      <a:srgbClr val="254D59"/>
                    </a:solidFill>
                    <a:latin typeface="Gill Sans"/>
                    <a:ea typeface="Gill Sans"/>
                    <a:cs typeface="Gill Sans"/>
                    <a:sym typeface="Gill Sans"/>
                  </a:rPr>
                  <a:t>2</a:t>
                </a:r>
                <a:r>
                  <a:rPr lang="en-CA" sz="5400" b="1" cap="none">
                    <a:solidFill>
                      <a:srgbClr val="254D59"/>
                    </a:solidFill>
                    <a:latin typeface="Gill Sans"/>
                    <a:ea typeface="Gill Sans"/>
                    <a:cs typeface="Gill Sans"/>
                    <a:sym typeface="Gill Sans"/>
                  </a:rPr>
                  <a:t>0%</a:t>
                </a:r>
                <a:endParaRPr/>
              </a:p>
            </p:txBody>
          </p:sp>
        </p:grpSp>
      </p:grpSp>
      <p:grpSp>
        <p:nvGrpSpPr>
          <p:cNvPr id="350" name="Google Shape;350;p27"/>
          <p:cNvGrpSpPr/>
          <p:nvPr/>
        </p:nvGrpSpPr>
        <p:grpSpPr>
          <a:xfrm>
            <a:off x="1763688" y="4077072"/>
            <a:ext cx="2854685" cy="2085972"/>
            <a:chOff x="1763688" y="4217904"/>
            <a:chExt cx="2854685" cy="2085972"/>
          </a:xfrm>
        </p:grpSpPr>
        <p:sp>
          <p:nvSpPr>
            <p:cNvPr id="351" name="Google Shape;351;p27"/>
            <p:cNvSpPr/>
            <p:nvPr/>
          </p:nvSpPr>
          <p:spPr>
            <a:xfrm>
              <a:off x="3418261" y="4217904"/>
              <a:ext cx="120011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000" b="1" cap="none" dirty="0">
                  <a:solidFill>
                    <a:srgbClr val="3D372F"/>
                  </a:solidFill>
                  <a:latin typeface="Gill Sans"/>
                  <a:ea typeface="Gill Sans"/>
                  <a:cs typeface="Gill Sans"/>
                  <a:sym typeface="Gill Sans"/>
                </a:rPr>
                <a:t>Control</a:t>
              </a:r>
              <a:endParaRPr dirty="0"/>
            </a:p>
            <a:p>
              <a:pPr marL="0" marR="0" lvl="0" indent="0" algn="ctr" rtl="0">
                <a:spcBef>
                  <a:spcPts val="0"/>
                </a:spcBef>
                <a:spcAft>
                  <a:spcPts val="0"/>
                </a:spcAft>
                <a:buNone/>
              </a:pPr>
              <a:r>
                <a:rPr lang="en-CA" sz="2000" b="1" cap="none" dirty="0">
                  <a:solidFill>
                    <a:srgbClr val="3D372F"/>
                  </a:solidFill>
                  <a:latin typeface="Gill Sans"/>
                  <a:ea typeface="Gill Sans"/>
                  <a:cs typeface="Gill Sans"/>
                  <a:sym typeface="Gill Sans"/>
                </a:rPr>
                <a:t> the</a:t>
              </a:r>
              <a:endParaRPr dirty="0"/>
            </a:p>
            <a:p>
              <a:pPr marL="0" marR="0" lvl="0" indent="0" algn="ctr" rtl="0">
                <a:spcBef>
                  <a:spcPts val="0"/>
                </a:spcBef>
                <a:spcAft>
                  <a:spcPts val="0"/>
                </a:spcAft>
                <a:buNone/>
              </a:pPr>
              <a:r>
                <a:rPr lang="en-CA" sz="2000" b="1" cap="none" dirty="0">
                  <a:solidFill>
                    <a:srgbClr val="3D372F"/>
                  </a:solidFill>
                  <a:latin typeface="Gill Sans"/>
                  <a:ea typeface="Gill Sans"/>
                  <a:cs typeface="Gill Sans"/>
                  <a:sym typeface="Gill Sans"/>
                </a:rPr>
                <a:t> </a:t>
              </a:r>
              <a:r>
                <a:rPr lang="en-CA" sz="2000" b="1" dirty="0">
                  <a:solidFill>
                    <a:srgbClr val="3D372F"/>
                  </a:solidFill>
                  <a:latin typeface="Gill Sans"/>
                  <a:ea typeface="Gill Sans"/>
                  <a:cs typeface="Gill Sans"/>
                  <a:sym typeface="Gill Sans"/>
                </a:rPr>
                <a:t>ball</a:t>
              </a:r>
              <a:endParaRPr sz="2000" b="1" cap="none" dirty="0">
                <a:solidFill>
                  <a:srgbClr val="3D372F"/>
                </a:solidFill>
                <a:latin typeface="Gill Sans"/>
                <a:ea typeface="Gill Sans"/>
                <a:cs typeface="Gill Sans"/>
                <a:sym typeface="Gill Sans"/>
              </a:endParaRPr>
            </a:p>
          </p:txBody>
        </p:sp>
        <p:grpSp>
          <p:nvGrpSpPr>
            <p:cNvPr id="352" name="Google Shape;352;p27"/>
            <p:cNvGrpSpPr/>
            <p:nvPr/>
          </p:nvGrpSpPr>
          <p:grpSpPr>
            <a:xfrm>
              <a:off x="1763688" y="4787858"/>
              <a:ext cx="1555234" cy="1516018"/>
              <a:chOff x="1763688" y="4787858"/>
              <a:chExt cx="1555234" cy="1516018"/>
            </a:xfrm>
          </p:grpSpPr>
          <p:pic>
            <p:nvPicPr>
              <p:cNvPr id="353" name="Google Shape;353;p27"/>
              <p:cNvPicPr preferRelativeResize="0"/>
              <p:nvPr/>
            </p:nvPicPr>
            <p:blipFill rotWithShape="1">
              <a:blip r:embed="rId10">
                <a:alphaModFix/>
              </a:blip>
              <a:srcRect/>
              <a:stretch/>
            </p:blipFill>
            <p:spPr>
              <a:xfrm>
                <a:off x="1835696" y="4787858"/>
                <a:ext cx="1444898" cy="1348653"/>
              </a:xfrm>
              <a:prstGeom prst="rect">
                <a:avLst/>
              </a:prstGeom>
              <a:noFill/>
              <a:ln>
                <a:noFill/>
              </a:ln>
            </p:spPr>
          </p:pic>
          <p:sp>
            <p:nvSpPr>
              <p:cNvPr id="354" name="Google Shape;354;p27"/>
              <p:cNvSpPr/>
              <p:nvPr/>
            </p:nvSpPr>
            <p:spPr>
              <a:xfrm>
                <a:off x="1763688" y="5380546"/>
                <a:ext cx="155523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5400" b="1" cap="none">
                    <a:solidFill>
                      <a:srgbClr val="254D59"/>
                    </a:solidFill>
                    <a:latin typeface="Gill Sans"/>
                    <a:ea typeface="Gill Sans"/>
                    <a:cs typeface="Gill Sans"/>
                    <a:sym typeface="Gill Sans"/>
                  </a:rPr>
                  <a:t>25%</a:t>
                </a:r>
                <a:endParaRPr/>
              </a:p>
            </p:txBody>
          </p:sp>
        </p:grpSp>
      </p:grpSp>
      <p:grpSp>
        <p:nvGrpSpPr>
          <p:cNvPr id="355" name="Google Shape;355;p27"/>
          <p:cNvGrpSpPr/>
          <p:nvPr/>
        </p:nvGrpSpPr>
        <p:grpSpPr>
          <a:xfrm>
            <a:off x="4677427" y="4105733"/>
            <a:ext cx="2351601" cy="2062755"/>
            <a:chOff x="4740680" y="4606605"/>
            <a:chExt cx="2351601" cy="2062755"/>
          </a:xfrm>
        </p:grpSpPr>
        <p:sp>
          <p:nvSpPr>
            <p:cNvPr id="356" name="Google Shape;356;p27"/>
            <p:cNvSpPr/>
            <p:nvPr/>
          </p:nvSpPr>
          <p:spPr>
            <a:xfrm>
              <a:off x="4740680" y="4681890"/>
              <a:ext cx="91144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000" b="1" cap="none" dirty="0">
                  <a:solidFill>
                    <a:srgbClr val="3B2C5A"/>
                  </a:solidFill>
                  <a:latin typeface="Gill Sans"/>
                  <a:ea typeface="Gill Sans"/>
                  <a:cs typeface="Gill Sans"/>
                  <a:sym typeface="Gill Sans"/>
                </a:rPr>
                <a:t>Fouls</a:t>
              </a:r>
              <a:endParaRPr dirty="0"/>
            </a:p>
          </p:txBody>
        </p:sp>
        <p:grpSp>
          <p:nvGrpSpPr>
            <p:cNvPr id="357" name="Google Shape;357;p27"/>
            <p:cNvGrpSpPr/>
            <p:nvPr/>
          </p:nvGrpSpPr>
          <p:grpSpPr>
            <a:xfrm>
              <a:off x="5537046" y="4606605"/>
              <a:ext cx="1555235" cy="2062755"/>
              <a:chOff x="5537046" y="4606605"/>
              <a:chExt cx="1555235" cy="2062755"/>
            </a:xfrm>
          </p:grpSpPr>
          <p:pic>
            <p:nvPicPr>
              <p:cNvPr id="358" name="Google Shape;358;p27"/>
              <p:cNvPicPr preferRelativeResize="0"/>
              <p:nvPr/>
            </p:nvPicPr>
            <p:blipFill rotWithShape="1">
              <a:blip r:embed="rId11">
                <a:alphaModFix/>
              </a:blip>
              <a:srcRect/>
              <a:stretch/>
            </p:blipFill>
            <p:spPr>
              <a:xfrm>
                <a:off x="5652121" y="4606605"/>
                <a:ext cx="1440160" cy="1920426"/>
              </a:xfrm>
              <a:prstGeom prst="rect">
                <a:avLst/>
              </a:prstGeom>
              <a:noFill/>
              <a:ln>
                <a:noFill/>
              </a:ln>
            </p:spPr>
          </p:pic>
          <p:sp>
            <p:nvSpPr>
              <p:cNvPr id="359" name="Google Shape;359;p27"/>
              <p:cNvSpPr/>
              <p:nvPr/>
            </p:nvSpPr>
            <p:spPr>
              <a:xfrm>
                <a:off x="5537046" y="5746030"/>
                <a:ext cx="155523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5400" b="1" cap="none">
                    <a:solidFill>
                      <a:srgbClr val="254D59"/>
                    </a:solidFill>
                    <a:latin typeface="Gill Sans"/>
                    <a:ea typeface="Gill Sans"/>
                    <a:cs typeface="Gill Sans"/>
                    <a:sym typeface="Gill Sans"/>
                  </a:rPr>
                  <a:t>15%</a:t>
                </a:r>
                <a:endParaRPr/>
              </a:p>
            </p:txBody>
          </p:sp>
        </p:grpSp>
      </p:grpSp>
    </p:spTree>
    <p:extLst>
      <p:ext uri="{BB962C8B-B14F-4D97-AF65-F5344CB8AC3E}">
        <p14:creationId xmlns:p14="http://schemas.microsoft.com/office/powerpoint/2010/main" val="93530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4" name="Google Shape;484;p44"/>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485" name="Google Shape;485;p44"/>
          <p:cNvSpPr txBox="1">
            <a:spLocks noGrp="1"/>
          </p:cNvSpPr>
          <p:nvPr>
            <p:ph type="title"/>
          </p:nvPr>
        </p:nvSpPr>
        <p:spPr>
          <a:xfrm>
            <a:off x="789757" y="404664"/>
            <a:ext cx="7886699" cy="165618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a:latin typeface="Calibri"/>
                <a:ea typeface="Calibri"/>
                <a:cs typeface="Calibri"/>
                <a:sym typeface="Calibri"/>
              </a:rPr>
              <a:t>CMBA Coach Education &amp; Development</a:t>
            </a:r>
            <a:br>
              <a:rPr lang="en-CA" sz="2800" cap="none">
                <a:latin typeface="Calibri"/>
                <a:ea typeface="Calibri"/>
                <a:cs typeface="Calibri"/>
                <a:sym typeface="Calibri"/>
              </a:rPr>
            </a:br>
            <a:r>
              <a:rPr lang="en-CA" sz="1800" i="1" cap="none">
                <a:latin typeface="Calibri"/>
                <a:ea typeface="Calibri"/>
                <a:cs typeface="Calibri"/>
                <a:sym typeface="Calibri"/>
              </a:rPr>
              <a:t>BONUS Materials</a:t>
            </a:r>
            <a:br>
              <a:rPr lang="en-CA" sz="1600" i="1" cap="none">
                <a:latin typeface="Calibri"/>
                <a:ea typeface="Calibri"/>
                <a:cs typeface="Calibri"/>
                <a:sym typeface="Calibri"/>
              </a:rPr>
            </a:br>
            <a:br>
              <a:rPr lang="en-CA" sz="1600" i="1" cap="none">
                <a:latin typeface="Calibri"/>
                <a:ea typeface="Calibri"/>
                <a:cs typeface="Calibri"/>
                <a:sym typeface="Calibri"/>
              </a:rPr>
            </a:br>
            <a:br>
              <a:rPr lang="en-CA" sz="600" i="1" cap="none">
                <a:latin typeface="Calibri"/>
                <a:ea typeface="Calibri"/>
                <a:cs typeface="Calibri"/>
                <a:sym typeface="Calibri"/>
              </a:rPr>
            </a:br>
            <a:r>
              <a:rPr lang="en-CA" sz="2900" cap="none">
                <a:latin typeface="Calibri"/>
                <a:ea typeface="Calibri"/>
                <a:cs typeface="Calibri"/>
                <a:sym typeface="Calibri"/>
              </a:rPr>
              <a:t>LTAD—Long Term Athlete Development</a:t>
            </a:r>
            <a:br>
              <a:rPr lang="en-CA" sz="2600" cap="none">
                <a:latin typeface="Calibri"/>
                <a:ea typeface="Calibri"/>
                <a:cs typeface="Calibri"/>
                <a:sym typeface="Calibri"/>
              </a:rPr>
            </a:br>
            <a:br>
              <a:rPr lang="en-CA" sz="1600" cap="none">
                <a:latin typeface="Calibri"/>
                <a:ea typeface="Calibri"/>
                <a:cs typeface="Calibri"/>
                <a:sym typeface="Calibri"/>
              </a:rPr>
            </a:br>
            <a:br>
              <a:rPr lang="en-CA" sz="2200" cap="none">
                <a:latin typeface="Calibri"/>
                <a:ea typeface="Calibri"/>
                <a:cs typeface="Calibri"/>
                <a:sym typeface="Calibri"/>
              </a:rPr>
            </a:br>
            <a:br>
              <a:rPr lang="en-CA" sz="1600" cap="none">
                <a:latin typeface="Calibri"/>
                <a:ea typeface="Calibri"/>
                <a:cs typeface="Calibri"/>
                <a:sym typeface="Calibri"/>
              </a:rPr>
            </a:br>
            <a:r>
              <a:rPr lang="en-CA" sz="3700" cap="none">
                <a:latin typeface="Calibri"/>
                <a:ea typeface="Calibri"/>
                <a:cs typeface="Calibri"/>
                <a:sym typeface="Calibri"/>
              </a:rPr>
              <a:t>5 S’s of LTAD</a:t>
            </a:r>
            <a:br>
              <a:rPr lang="en-CA" sz="2700" cap="none">
                <a:latin typeface="Calibri"/>
                <a:ea typeface="Calibri"/>
                <a:cs typeface="Calibri"/>
                <a:sym typeface="Calibri"/>
              </a:rPr>
            </a:br>
            <a:br>
              <a:rPr lang="en-CA" sz="2700" cap="none">
                <a:latin typeface="Calibri"/>
                <a:ea typeface="Calibri"/>
                <a:cs typeface="Calibri"/>
                <a:sym typeface="Calibri"/>
              </a:rPr>
            </a:br>
            <a:r>
              <a:rPr lang="en-CA" sz="2900" cap="none">
                <a:latin typeface="Calibri"/>
                <a:ea typeface="Calibri"/>
                <a:cs typeface="Calibri"/>
                <a:sym typeface="Calibri"/>
              </a:rPr>
              <a:t>Skills</a:t>
            </a:r>
            <a:br>
              <a:rPr lang="en-CA" sz="2900" cap="none">
                <a:latin typeface="Calibri"/>
                <a:ea typeface="Calibri"/>
                <a:cs typeface="Calibri"/>
                <a:sym typeface="Calibri"/>
              </a:rPr>
            </a:br>
            <a:r>
              <a:rPr lang="en-CA" sz="2900" cap="none">
                <a:latin typeface="Calibri"/>
                <a:ea typeface="Calibri"/>
                <a:cs typeface="Calibri"/>
                <a:sym typeface="Calibri"/>
              </a:rPr>
              <a:t>Speed</a:t>
            </a:r>
            <a:br>
              <a:rPr lang="en-CA" sz="2900" cap="none">
                <a:latin typeface="Calibri"/>
                <a:ea typeface="Calibri"/>
                <a:cs typeface="Calibri"/>
                <a:sym typeface="Calibri"/>
              </a:rPr>
            </a:br>
            <a:r>
              <a:rPr lang="en-CA" sz="2900" cap="none">
                <a:latin typeface="Calibri"/>
                <a:ea typeface="Calibri"/>
                <a:cs typeface="Calibri"/>
                <a:sym typeface="Calibri"/>
              </a:rPr>
              <a:t>Stamina</a:t>
            </a:r>
            <a:br>
              <a:rPr lang="en-CA" sz="2900" cap="none">
                <a:latin typeface="Calibri"/>
                <a:ea typeface="Calibri"/>
                <a:cs typeface="Calibri"/>
                <a:sym typeface="Calibri"/>
              </a:rPr>
            </a:br>
            <a:r>
              <a:rPr lang="en-CA" sz="2900" cap="none">
                <a:latin typeface="Calibri"/>
                <a:ea typeface="Calibri"/>
                <a:cs typeface="Calibri"/>
                <a:sym typeface="Calibri"/>
              </a:rPr>
              <a:t>Strength</a:t>
            </a:r>
            <a:br>
              <a:rPr lang="en-CA" sz="2900" cap="none">
                <a:latin typeface="Calibri"/>
                <a:ea typeface="Calibri"/>
                <a:cs typeface="Calibri"/>
                <a:sym typeface="Calibri"/>
              </a:rPr>
            </a:br>
            <a:r>
              <a:rPr lang="en-CA" sz="2900" cap="none">
                <a:latin typeface="Calibri"/>
                <a:ea typeface="Calibri"/>
                <a:cs typeface="Calibri"/>
                <a:sym typeface="Calibri"/>
              </a:rPr>
              <a:t>Suppleness</a:t>
            </a:r>
            <a:br>
              <a:rPr lang="en-CA" sz="2900" cap="none">
                <a:latin typeface="Calibri"/>
                <a:ea typeface="Calibri"/>
                <a:cs typeface="Calibri"/>
                <a:sym typeface="Calibri"/>
              </a:rPr>
            </a:br>
            <a:br>
              <a:rPr lang="en-CA" sz="1600" cap="none">
                <a:latin typeface="Calibri"/>
                <a:ea typeface="Calibri"/>
                <a:cs typeface="Calibri"/>
                <a:sym typeface="Calibri"/>
              </a:rPr>
            </a:br>
            <a:br>
              <a:rPr lang="en-CA" sz="1600" cap="none">
                <a:latin typeface="Calibri"/>
                <a:ea typeface="Calibri"/>
                <a:cs typeface="Calibri"/>
                <a:sym typeface="Calibri"/>
              </a:rPr>
            </a:br>
            <a:br>
              <a:rPr lang="en-CA" sz="1600" cap="none">
                <a:latin typeface="Calibri"/>
                <a:ea typeface="Calibri"/>
                <a:cs typeface="Calibri"/>
                <a:sym typeface="Calibri"/>
              </a:rPr>
            </a:br>
            <a:br>
              <a:rPr lang="en-CA" sz="600" cap="none">
                <a:latin typeface="Calibri"/>
                <a:ea typeface="Calibri"/>
                <a:cs typeface="Calibri"/>
                <a:sym typeface="Calibri"/>
              </a:rPr>
            </a:br>
            <a:r>
              <a:rPr lang="en-CA" sz="1800" cap="none">
                <a:latin typeface="Calibri"/>
                <a:ea typeface="Calibri"/>
                <a:cs typeface="Calibri"/>
                <a:sym typeface="Calibri"/>
              </a:rPr>
              <a:t>Not only are you developing </a:t>
            </a:r>
            <a:r>
              <a:rPr lang="en-CA" sz="1800" b="1" i="1" cap="none">
                <a:latin typeface="Calibri"/>
                <a:ea typeface="Calibri"/>
                <a:cs typeface="Calibri"/>
                <a:sym typeface="Calibri"/>
              </a:rPr>
              <a:t>Basketball Players</a:t>
            </a:r>
            <a:r>
              <a:rPr lang="en-CA" sz="1800" cap="none">
                <a:latin typeface="Calibri"/>
                <a:ea typeface="Calibri"/>
                <a:cs typeface="Calibri"/>
                <a:sym typeface="Calibri"/>
              </a:rPr>
              <a:t>, you are also developing </a:t>
            </a:r>
            <a:r>
              <a:rPr lang="en-CA" sz="1800" b="1" i="1" cap="none">
                <a:latin typeface="Calibri"/>
                <a:ea typeface="Calibri"/>
                <a:cs typeface="Calibri"/>
                <a:sym typeface="Calibri"/>
              </a:rPr>
              <a:t>Athletes</a:t>
            </a:r>
            <a:r>
              <a:rPr lang="en-CA" sz="1800" cap="none">
                <a:latin typeface="Calibri"/>
                <a:ea typeface="Calibri"/>
                <a:cs typeface="Calibri"/>
                <a:sym typeface="Calibri"/>
              </a:rPr>
              <a:t>!</a:t>
            </a:r>
            <a:endParaRPr/>
          </a:p>
        </p:txBody>
      </p:sp>
    </p:spTree>
    <p:extLst>
      <p:ext uri="{BB962C8B-B14F-4D97-AF65-F5344CB8AC3E}">
        <p14:creationId xmlns:p14="http://schemas.microsoft.com/office/powerpoint/2010/main" val="1949401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p:nvPr/>
        </p:nvSpPr>
        <p:spPr>
          <a:xfrm>
            <a:off x="1" y="890201"/>
            <a:ext cx="138564" cy="276999"/>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endParaRPr sz="1350">
              <a:solidFill>
                <a:schemeClr val="dk1"/>
              </a:solidFill>
              <a:latin typeface="Gill Sans"/>
              <a:ea typeface="Gill Sans"/>
              <a:cs typeface="Gill Sans"/>
              <a:sym typeface="Gill Sans"/>
            </a:endParaRPr>
          </a:p>
        </p:txBody>
      </p:sp>
      <p:sp>
        <p:nvSpPr>
          <p:cNvPr id="135" name="Google Shape;135;p4"/>
          <p:cNvSpPr/>
          <p:nvPr/>
        </p:nvSpPr>
        <p:spPr>
          <a:xfrm>
            <a:off x="1" y="2480876"/>
            <a:ext cx="138564" cy="276999"/>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endParaRPr sz="1350">
              <a:solidFill>
                <a:schemeClr val="dk1"/>
              </a:solidFill>
              <a:latin typeface="Gill Sans"/>
              <a:ea typeface="Gill Sans"/>
              <a:cs typeface="Gill Sans"/>
              <a:sym typeface="Gill Sans"/>
            </a:endParaRPr>
          </a:p>
        </p:txBody>
      </p:sp>
      <p:pic>
        <p:nvPicPr>
          <p:cNvPr id="137" name="Google Shape;137;p4"/>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138" name="Google Shape;138;p4"/>
          <p:cNvSpPr/>
          <p:nvPr/>
        </p:nvSpPr>
        <p:spPr>
          <a:xfrm>
            <a:off x="611560" y="476672"/>
            <a:ext cx="8136904" cy="46628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300">
                <a:solidFill>
                  <a:schemeClr val="dk1"/>
                </a:solidFill>
                <a:latin typeface="Calibri"/>
                <a:ea typeface="Calibri"/>
                <a:cs typeface="Calibri"/>
                <a:sym typeface="Calibri"/>
              </a:rPr>
              <a:t>CMBA Coach Education &amp; Development</a:t>
            </a:r>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en-CA" sz="2600">
                <a:solidFill>
                  <a:schemeClr val="dk1"/>
                </a:solidFill>
                <a:latin typeface="Calibri"/>
                <a:ea typeface="Calibri"/>
                <a:cs typeface="Calibri"/>
                <a:sym typeface="Calibri"/>
              </a:rPr>
              <a:t>Style of Play vs. Skill Development</a:t>
            </a:r>
            <a:br>
              <a:rPr lang="en-CA" sz="28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a:solidFill>
                  <a:schemeClr val="dk1"/>
                </a:solidFill>
                <a:latin typeface="Calibri"/>
                <a:ea typeface="Calibri"/>
                <a:cs typeface="Calibri"/>
                <a:sym typeface="Calibri"/>
              </a:rPr>
              <a:t>Today’s trend is for Players to learn </a:t>
            </a:r>
            <a:r>
              <a:rPr lang="en-CA" sz="2000" b="1">
                <a:solidFill>
                  <a:schemeClr val="dk1"/>
                </a:solidFill>
                <a:latin typeface="Calibri"/>
                <a:ea typeface="Calibri"/>
                <a:cs typeface="Calibri"/>
                <a:sym typeface="Calibri"/>
              </a:rPr>
              <a:t>How to Play </a:t>
            </a:r>
            <a:r>
              <a:rPr lang="en-CA" sz="2000">
                <a:solidFill>
                  <a:schemeClr val="dk1"/>
                </a:solidFill>
                <a:latin typeface="Calibri"/>
                <a:ea typeface="Calibri"/>
                <a:cs typeface="Calibri"/>
                <a:sym typeface="Calibri"/>
              </a:rPr>
              <a:t>the game</a:t>
            </a:r>
            <a:endParaRPr/>
          </a:p>
          <a:p>
            <a:pPr marL="0" marR="0" lvl="0" indent="0" algn="ctr" rtl="0">
              <a:spcBef>
                <a:spcPts val="0"/>
              </a:spcBef>
              <a:spcAft>
                <a:spcPts val="0"/>
              </a:spcAft>
              <a:buNone/>
            </a:pPr>
            <a:endParaRPr sz="2000" b="1">
              <a:solidFill>
                <a:schemeClr val="dk1"/>
              </a:solidFill>
              <a:latin typeface="Calibri"/>
              <a:ea typeface="Calibri"/>
              <a:cs typeface="Calibri"/>
              <a:sym typeface="Calibri"/>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a:solidFill>
                  <a:schemeClr val="dk1"/>
                </a:solidFill>
                <a:latin typeface="Calibri"/>
                <a:ea typeface="Calibri"/>
                <a:cs typeface="Calibri"/>
                <a:sym typeface="Calibri"/>
              </a:rPr>
              <a:t>Traditional Approach (Skills) vs. New Trends (Style Of Play)</a:t>
            </a:r>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en-CA" sz="2000" b="1">
                <a:solidFill>
                  <a:schemeClr val="dk1"/>
                </a:solidFill>
                <a:latin typeface="Calibri"/>
                <a:ea typeface="Calibri"/>
                <a:cs typeface="Calibri"/>
                <a:sym typeface="Calibri"/>
              </a:rPr>
              <a:t>Decision-Making Model </a:t>
            </a:r>
            <a:r>
              <a:rPr lang="en-CA" sz="2000">
                <a:solidFill>
                  <a:schemeClr val="dk1"/>
                </a:solidFill>
                <a:latin typeface="Calibri"/>
                <a:ea typeface="Calibri"/>
                <a:cs typeface="Calibri"/>
                <a:sym typeface="Calibri"/>
              </a:rPr>
              <a:t>is key to Team &amp; Player Development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7" name="Google Shape;507;p47"/>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508" name="Google Shape;508;p47"/>
          <p:cNvSpPr txBox="1">
            <a:spLocks noGrp="1"/>
          </p:cNvSpPr>
          <p:nvPr>
            <p:ph type="title"/>
          </p:nvPr>
        </p:nvSpPr>
        <p:spPr>
          <a:xfrm>
            <a:off x="789757" y="404664"/>
            <a:ext cx="7886699" cy="165618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a:latin typeface="Calibri"/>
                <a:ea typeface="Calibri"/>
                <a:cs typeface="Calibri"/>
                <a:sym typeface="Calibri"/>
              </a:rPr>
              <a:t>CMBA Coach Education &amp; Development</a:t>
            </a:r>
            <a:br>
              <a:rPr lang="en-CA" sz="2800" cap="none">
                <a:latin typeface="Calibri"/>
                <a:ea typeface="Calibri"/>
                <a:cs typeface="Calibri"/>
                <a:sym typeface="Calibri"/>
              </a:rPr>
            </a:br>
            <a:r>
              <a:rPr lang="en-CA" sz="1800" i="1" cap="none">
                <a:latin typeface="Calibri"/>
                <a:ea typeface="Calibri"/>
                <a:cs typeface="Calibri"/>
                <a:sym typeface="Calibri"/>
              </a:rPr>
              <a:t>BONUS Materials</a:t>
            </a:r>
            <a:br>
              <a:rPr lang="en-CA" sz="1600" i="1" cap="none">
                <a:latin typeface="Calibri"/>
                <a:ea typeface="Calibri"/>
                <a:cs typeface="Calibri"/>
                <a:sym typeface="Calibri"/>
              </a:rPr>
            </a:br>
            <a:br>
              <a:rPr lang="en-CA" sz="1600" i="1" cap="none">
                <a:latin typeface="Calibri"/>
                <a:ea typeface="Calibri"/>
                <a:cs typeface="Calibri"/>
                <a:sym typeface="Calibri"/>
              </a:rPr>
            </a:br>
            <a:br>
              <a:rPr lang="en-CA" sz="600" i="1" cap="none">
                <a:latin typeface="Calibri"/>
                <a:ea typeface="Calibri"/>
                <a:cs typeface="Calibri"/>
                <a:sym typeface="Calibri"/>
              </a:rPr>
            </a:br>
            <a:r>
              <a:rPr lang="en-CA" sz="2900" cap="none">
                <a:latin typeface="Calibri"/>
                <a:ea typeface="Calibri"/>
                <a:cs typeface="Calibri"/>
                <a:sym typeface="Calibri"/>
              </a:rPr>
              <a:t>Shot Clock Phases</a:t>
            </a:r>
            <a:br>
              <a:rPr lang="en-CA" sz="2600" cap="none">
                <a:latin typeface="Calibri"/>
                <a:ea typeface="Calibri"/>
                <a:cs typeface="Calibri"/>
                <a:sym typeface="Calibri"/>
              </a:rPr>
            </a:br>
            <a:br>
              <a:rPr lang="en-CA" sz="1600" cap="none">
                <a:latin typeface="Calibri"/>
                <a:ea typeface="Calibri"/>
                <a:cs typeface="Calibri"/>
                <a:sym typeface="Calibri"/>
              </a:rPr>
            </a:br>
            <a:br>
              <a:rPr lang="en-CA" sz="1600" cap="none">
                <a:latin typeface="Calibri"/>
                <a:ea typeface="Calibri"/>
                <a:cs typeface="Calibri"/>
                <a:sym typeface="Calibri"/>
              </a:rPr>
            </a:br>
            <a:r>
              <a:rPr lang="en-CA" sz="2400" cap="none">
                <a:latin typeface="Calibri"/>
                <a:ea typeface="Calibri"/>
                <a:cs typeface="Calibri"/>
                <a:sym typeface="Calibri"/>
              </a:rPr>
              <a:t>Best teams in the world shoot early shot clock shots</a:t>
            </a:r>
            <a:br>
              <a:rPr lang="en-CA" sz="2400" cap="none">
                <a:latin typeface="Calibri"/>
                <a:ea typeface="Calibri"/>
                <a:cs typeface="Calibri"/>
                <a:sym typeface="Calibri"/>
              </a:rPr>
            </a:br>
            <a:br>
              <a:rPr lang="en-CA" sz="2400" cap="none">
                <a:latin typeface="Calibri"/>
                <a:ea typeface="Calibri"/>
                <a:cs typeface="Calibri"/>
                <a:sym typeface="Calibri"/>
              </a:rPr>
            </a:br>
            <a:r>
              <a:rPr lang="en-CA" sz="2400" cap="none">
                <a:latin typeface="Calibri"/>
                <a:ea typeface="Calibri"/>
                <a:cs typeface="Calibri"/>
                <a:sym typeface="Calibri"/>
              </a:rPr>
              <a:t>6 Seconds – 12 Seconds – 6 Seconds</a:t>
            </a:r>
            <a:br>
              <a:rPr lang="en-CA" sz="2400" cap="none">
                <a:latin typeface="Calibri"/>
                <a:ea typeface="Calibri"/>
                <a:cs typeface="Calibri"/>
                <a:sym typeface="Calibri"/>
              </a:rPr>
            </a:br>
            <a:r>
              <a:rPr lang="en-CA" sz="2400" cap="none">
                <a:latin typeface="Calibri"/>
                <a:ea typeface="Calibri"/>
                <a:cs typeface="Calibri"/>
                <a:sym typeface="Calibri"/>
              </a:rPr>
              <a:t>8 Seconds – 8 Seconds – 8 Seconds</a:t>
            </a:r>
            <a:br>
              <a:rPr lang="en-CA" sz="2400" cap="none">
                <a:latin typeface="Calibri"/>
                <a:ea typeface="Calibri"/>
                <a:cs typeface="Calibri"/>
                <a:sym typeface="Calibri"/>
              </a:rPr>
            </a:br>
            <a:br>
              <a:rPr lang="en-CA" sz="2400" cap="none">
                <a:latin typeface="Calibri"/>
                <a:ea typeface="Calibri"/>
                <a:cs typeface="Calibri"/>
                <a:sym typeface="Calibri"/>
              </a:rPr>
            </a:br>
            <a:r>
              <a:rPr lang="en-CA" sz="2400" cap="none">
                <a:latin typeface="Calibri"/>
                <a:ea typeface="Calibri"/>
                <a:cs typeface="Calibri"/>
                <a:sym typeface="Calibri"/>
              </a:rPr>
              <a:t>Explode/Explore—Execute / Danger Zone</a:t>
            </a:r>
            <a:br>
              <a:rPr lang="en-CA" sz="2400" cap="none">
                <a:latin typeface="Calibri"/>
                <a:ea typeface="Calibri"/>
                <a:cs typeface="Calibri"/>
                <a:sym typeface="Calibri"/>
              </a:rPr>
            </a:br>
            <a:br>
              <a:rPr lang="en-CA" sz="2400" cap="none">
                <a:latin typeface="Calibri"/>
                <a:ea typeface="Calibri"/>
                <a:cs typeface="Calibri"/>
                <a:sym typeface="Calibri"/>
              </a:rPr>
            </a:br>
            <a:r>
              <a:rPr lang="en-CA" sz="2400" cap="none">
                <a:latin typeface="Calibri"/>
                <a:ea typeface="Calibri"/>
                <a:cs typeface="Calibri"/>
                <a:sym typeface="Calibri"/>
              </a:rPr>
              <a:t>Players—Coach—Players</a:t>
            </a:r>
            <a:br>
              <a:rPr lang="en-CA" sz="2400" cap="none">
                <a:latin typeface="Calibri"/>
                <a:ea typeface="Calibri"/>
                <a:cs typeface="Calibri"/>
                <a:sym typeface="Calibri"/>
              </a:rPr>
            </a:br>
            <a:br>
              <a:rPr lang="en-CA" sz="2400" cap="none">
                <a:latin typeface="Calibri"/>
                <a:ea typeface="Calibri"/>
                <a:cs typeface="Calibri"/>
                <a:sym typeface="Calibri"/>
              </a:rPr>
            </a:br>
            <a:r>
              <a:rPr lang="en-CA" sz="2400" cap="none">
                <a:latin typeface="Calibri"/>
                <a:ea typeface="Calibri"/>
                <a:cs typeface="Calibri"/>
                <a:sym typeface="Calibri"/>
              </a:rPr>
              <a:t>Danger Zone is Late in the Shot Clock—last 6 seconds</a:t>
            </a:r>
            <a:br>
              <a:rPr lang="en-CA" sz="2400" cap="none">
                <a:latin typeface="Calibri"/>
                <a:ea typeface="Calibri"/>
                <a:cs typeface="Calibri"/>
                <a:sym typeface="Calibri"/>
              </a:rPr>
            </a:br>
            <a:br>
              <a:rPr lang="en-CA" sz="2700" cap="none">
                <a:latin typeface="Calibri"/>
                <a:ea typeface="Calibri"/>
                <a:cs typeface="Calibri"/>
                <a:sym typeface="Calibri"/>
              </a:rPr>
            </a:br>
            <a:br>
              <a:rPr lang="en-CA" sz="1100" cap="none">
                <a:latin typeface="Calibri"/>
                <a:ea typeface="Calibri"/>
                <a:cs typeface="Calibri"/>
                <a:sym typeface="Calibri"/>
              </a:rPr>
            </a:br>
            <a:br>
              <a:rPr lang="en-CA" sz="1100" cap="none">
                <a:latin typeface="Calibri"/>
                <a:ea typeface="Calibri"/>
                <a:cs typeface="Calibri"/>
                <a:sym typeface="Calibri"/>
              </a:rPr>
            </a:br>
            <a:r>
              <a:rPr lang="en-CA" sz="1800" cap="none">
                <a:latin typeface="Calibri"/>
                <a:ea typeface="Calibri"/>
                <a:cs typeface="Calibri"/>
                <a:sym typeface="Calibri"/>
              </a:rPr>
              <a:t>CB Moved 6 Shots From Late Clock To Early Clock After 2012</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4" name="Google Shape;514;p48"/>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515" name="Google Shape;515;p48"/>
          <p:cNvSpPr txBox="1">
            <a:spLocks noGrp="1"/>
          </p:cNvSpPr>
          <p:nvPr>
            <p:ph type="title"/>
          </p:nvPr>
        </p:nvSpPr>
        <p:spPr>
          <a:xfrm>
            <a:off x="539552" y="404664"/>
            <a:ext cx="8280919" cy="165618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a:latin typeface="Calibri"/>
                <a:ea typeface="Calibri"/>
                <a:cs typeface="Calibri"/>
                <a:sym typeface="Calibri"/>
              </a:rPr>
              <a:t>CMBA Coach Education &amp; Development</a:t>
            </a:r>
            <a:br>
              <a:rPr lang="en-CA" sz="2800" cap="none">
                <a:latin typeface="Calibri"/>
                <a:ea typeface="Calibri"/>
                <a:cs typeface="Calibri"/>
                <a:sym typeface="Calibri"/>
              </a:rPr>
            </a:br>
            <a:r>
              <a:rPr lang="en-CA" sz="1800" i="1" cap="none">
                <a:latin typeface="Calibri"/>
                <a:ea typeface="Calibri"/>
                <a:cs typeface="Calibri"/>
                <a:sym typeface="Calibri"/>
              </a:rPr>
              <a:t>BONUS Materials</a:t>
            </a:r>
            <a:br>
              <a:rPr lang="en-CA" sz="1600" i="1" cap="none">
                <a:latin typeface="Calibri"/>
                <a:ea typeface="Calibri"/>
                <a:cs typeface="Calibri"/>
                <a:sym typeface="Calibri"/>
              </a:rPr>
            </a:br>
            <a:br>
              <a:rPr lang="en-CA" sz="1600" i="1" cap="none">
                <a:latin typeface="Calibri"/>
                <a:ea typeface="Calibri"/>
                <a:cs typeface="Calibri"/>
                <a:sym typeface="Calibri"/>
              </a:rPr>
            </a:br>
            <a:br>
              <a:rPr lang="en-CA" sz="600" i="1" cap="none">
                <a:latin typeface="Calibri"/>
                <a:ea typeface="Calibri"/>
                <a:cs typeface="Calibri"/>
                <a:sym typeface="Calibri"/>
              </a:rPr>
            </a:br>
            <a:r>
              <a:rPr lang="en-CA" sz="2900" cap="none">
                <a:latin typeface="Calibri"/>
                <a:ea typeface="Calibri"/>
                <a:cs typeface="Calibri"/>
                <a:sym typeface="Calibri"/>
              </a:rPr>
              <a:t>Actions &amp; Dominoes</a:t>
            </a:r>
            <a:br>
              <a:rPr lang="en-CA" sz="2600" cap="none">
                <a:latin typeface="Calibri"/>
                <a:ea typeface="Calibri"/>
                <a:cs typeface="Calibri"/>
                <a:sym typeface="Calibri"/>
              </a:rPr>
            </a:br>
            <a:br>
              <a:rPr lang="en-CA" sz="1600" cap="none">
                <a:latin typeface="Calibri"/>
                <a:ea typeface="Calibri"/>
                <a:cs typeface="Calibri"/>
                <a:sym typeface="Calibri"/>
              </a:rPr>
            </a:br>
            <a:endParaRPr sz="1600" cap="none">
              <a:latin typeface="Calibri"/>
              <a:ea typeface="Calibri"/>
              <a:cs typeface="Calibri"/>
              <a:sym typeface="Calibri"/>
            </a:endParaRPr>
          </a:p>
          <a:p>
            <a:pPr marL="0" lvl="0" indent="0" algn="ctr" rtl="0">
              <a:lnSpc>
                <a:spcPct val="90000"/>
              </a:lnSpc>
              <a:spcBef>
                <a:spcPts val="0"/>
              </a:spcBef>
              <a:spcAft>
                <a:spcPts val="0"/>
              </a:spcAft>
              <a:buClr>
                <a:schemeClr val="dk1"/>
              </a:buClr>
              <a:buSzPct val="157446"/>
              <a:buFont typeface="Calibri"/>
              <a:buNone/>
            </a:pPr>
            <a:r>
              <a:rPr lang="en-CA" sz="2350">
                <a:latin typeface="Calibri"/>
                <a:ea typeface="Calibri"/>
                <a:cs typeface="Calibri"/>
                <a:sym typeface="Calibri"/>
              </a:rPr>
              <a:t>Actions</a:t>
            </a:r>
            <a:endParaRPr sz="2350">
              <a:latin typeface="Calibri"/>
              <a:ea typeface="Calibri"/>
              <a:cs typeface="Calibri"/>
              <a:sym typeface="Calibri"/>
            </a:endParaRPr>
          </a:p>
          <a:p>
            <a:pPr marL="0" lvl="0" indent="0" algn="ctr" rtl="0">
              <a:lnSpc>
                <a:spcPct val="90000"/>
              </a:lnSpc>
              <a:spcBef>
                <a:spcPts val="0"/>
              </a:spcBef>
              <a:spcAft>
                <a:spcPts val="0"/>
              </a:spcAft>
              <a:buClr>
                <a:schemeClr val="dk1"/>
              </a:buClr>
              <a:buSzPct val="231250"/>
              <a:buFont typeface="Calibri"/>
              <a:buNone/>
            </a:pPr>
            <a:br>
              <a:rPr lang="en-CA" sz="1600" cap="none">
                <a:latin typeface="Calibri"/>
                <a:ea typeface="Calibri"/>
                <a:cs typeface="Calibri"/>
                <a:sym typeface="Calibri"/>
              </a:rPr>
            </a:br>
            <a:r>
              <a:rPr lang="en-CA" sz="2350" cap="none">
                <a:latin typeface="Calibri"/>
                <a:ea typeface="Calibri"/>
                <a:cs typeface="Calibri"/>
                <a:sym typeface="Calibri"/>
              </a:rPr>
              <a:t>Actions &amp; Dominoes</a:t>
            </a:r>
            <a:br>
              <a:rPr lang="en-CA" sz="1600" cap="none">
                <a:latin typeface="Calibri"/>
                <a:ea typeface="Calibri"/>
                <a:cs typeface="Calibri"/>
                <a:sym typeface="Calibri"/>
              </a:rPr>
            </a:br>
            <a:br>
              <a:rPr lang="en-CA" sz="1600" cap="none">
                <a:latin typeface="Calibri"/>
                <a:ea typeface="Calibri"/>
                <a:cs typeface="Calibri"/>
                <a:sym typeface="Calibri"/>
              </a:rPr>
            </a:br>
            <a:r>
              <a:rPr lang="en-CA" sz="2400" cap="none">
                <a:latin typeface="Calibri"/>
                <a:ea typeface="Calibri"/>
                <a:cs typeface="Calibri"/>
                <a:sym typeface="Calibri"/>
              </a:rPr>
              <a:t>Actions are to Create Advantages</a:t>
            </a:r>
            <a:br>
              <a:rPr lang="en-CA" sz="2400" cap="none">
                <a:latin typeface="Calibri"/>
                <a:ea typeface="Calibri"/>
                <a:cs typeface="Calibri"/>
                <a:sym typeface="Calibri"/>
              </a:rPr>
            </a:br>
            <a:br>
              <a:rPr lang="en-CA" sz="2400" cap="none">
                <a:latin typeface="Calibri"/>
                <a:ea typeface="Calibri"/>
                <a:cs typeface="Calibri"/>
                <a:sym typeface="Calibri"/>
              </a:rPr>
            </a:br>
            <a:r>
              <a:rPr lang="en-CA" sz="2400" cap="none">
                <a:latin typeface="Calibri"/>
                <a:ea typeface="Calibri"/>
                <a:cs typeface="Calibri"/>
                <a:sym typeface="Calibri"/>
              </a:rPr>
              <a:t>Small Advantages to become Big Advantages</a:t>
            </a:r>
            <a:br>
              <a:rPr lang="en-CA" sz="2400" cap="none">
                <a:latin typeface="Calibri"/>
                <a:ea typeface="Calibri"/>
                <a:cs typeface="Calibri"/>
                <a:sym typeface="Calibri"/>
              </a:rPr>
            </a:br>
            <a:br>
              <a:rPr lang="en-CA" sz="2400" cap="none">
                <a:latin typeface="Calibri"/>
                <a:ea typeface="Calibri"/>
                <a:cs typeface="Calibri"/>
                <a:sym typeface="Calibri"/>
              </a:rPr>
            </a:br>
            <a:r>
              <a:rPr lang="en-CA" sz="2400" cap="none">
                <a:latin typeface="Calibri"/>
                <a:ea typeface="Calibri"/>
                <a:cs typeface="Calibri"/>
                <a:sym typeface="Calibri"/>
              </a:rPr>
              <a:t>Neutral may become an Advantage or a Disadvantage</a:t>
            </a:r>
            <a:br>
              <a:rPr lang="en-CA" sz="2400" cap="none">
                <a:latin typeface="Calibri"/>
                <a:ea typeface="Calibri"/>
                <a:cs typeface="Calibri"/>
                <a:sym typeface="Calibri"/>
              </a:rPr>
            </a:br>
            <a:br>
              <a:rPr lang="en-CA" sz="2400" cap="none">
                <a:latin typeface="Calibri"/>
                <a:ea typeface="Calibri"/>
                <a:cs typeface="Calibri"/>
                <a:sym typeface="Calibri"/>
              </a:rPr>
            </a:br>
            <a:r>
              <a:rPr lang="en-CA" sz="2400" cap="none">
                <a:latin typeface="Calibri"/>
                <a:ea typeface="Calibri"/>
                <a:cs typeface="Calibri"/>
                <a:sym typeface="Calibri"/>
              </a:rPr>
              <a:t>One Action leads to another Action which leads to Another Action</a:t>
            </a:r>
            <a:br>
              <a:rPr lang="en-CA" sz="2400" cap="none">
                <a:latin typeface="Calibri"/>
                <a:ea typeface="Calibri"/>
                <a:cs typeface="Calibri"/>
                <a:sym typeface="Calibri"/>
              </a:rPr>
            </a:br>
            <a:br>
              <a:rPr lang="en-CA" sz="2400" cap="none">
                <a:latin typeface="Calibri"/>
                <a:ea typeface="Calibri"/>
                <a:cs typeface="Calibri"/>
                <a:sym typeface="Calibri"/>
              </a:rPr>
            </a:br>
            <a:r>
              <a:rPr lang="en-CA" sz="2400" cap="none">
                <a:latin typeface="Calibri"/>
                <a:ea typeface="Calibri"/>
                <a:cs typeface="Calibri"/>
                <a:sym typeface="Calibri"/>
              </a:rPr>
              <a:t>Multiple Actions are Often Required until the Defense Falls (Dominoes)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1" name="Google Shape;521;p49"/>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522" name="Google Shape;522;p49"/>
          <p:cNvSpPr txBox="1">
            <a:spLocks noGrp="1"/>
          </p:cNvSpPr>
          <p:nvPr>
            <p:ph type="title"/>
          </p:nvPr>
        </p:nvSpPr>
        <p:spPr>
          <a:xfrm>
            <a:off x="539552" y="404664"/>
            <a:ext cx="8280919" cy="165618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a:latin typeface="Calibri"/>
                <a:ea typeface="Calibri"/>
                <a:cs typeface="Calibri"/>
                <a:sym typeface="Calibri"/>
              </a:rPr>
              <a:t>CMBA Coach Education &amp; Development</a:t>
            </a:r>
            <a:br>
              <a:rPr lang="en-CA" sz="2800" cap="none">
                <a:latin typeface="Calibri"/>
                <a:ea typeface="Calibri"/>
                <a:cs typeface="Calibri"/>
                <a:sym typeface="Calibri"/>
              </a:rPr>
            </a:br>
            <a:r>
              <a:rPr lang="en-CA" sz="1800" i="1" cap="none">
                <a:latin typeface="Calibri"/>
                <a:ea typeface="Calibri"/>
                <a:cs typeface="Calibri"/>
                <a:sym typeface="Calibri"/>
              </a:rPr>
              <a:t>BONUS Materials</a:t>
            </a:r>
            <a:br>
              <a:rPr lang="en-CA" sz="1600" i="1" cap="none">
                <a:latin typeface="Calibri"/>
                <a:ea typeface="Calibri"/>
                <a:cs typeface="Calibri"/>
                <a:sym typeface="Calibri"/>
              </a:rPr>
            </a:br>
            <a:br>
              <a:rPr lang="en-CA" sz="1600" i="1" cap="none">
                <a:latin typeface="Calibri"/>
                <a:ea typeface="Calibri"/>
                <a:cs typeface="Calibri"/>
                <a:sym typeface="Calibri"/>
              </a:rPr>
            </a:br>
            <a:br>
              <a:rPr lang="en-CA" sz="600" i="1" cap="none">
                <a:latin typeface="Calibri"/>
                <a:ea typeface="Calibri"/>
                <a:cs typeface="Calibri"/>
                <a:sym typeface="Calibri"/>
              </a:rPr>
            </a:br>
            <a:r>
              <a:rPr lang="en-CA" sz="2900" cap="none">
                <a:latin typeface="Calibri"/>
                <a:ea typeface="Calibri"/>
                <a:cs typeface="Calibri"/>
                <a:sym typeface="Calibri"/>
              </a:rPr>
              <a:t>Establishing FLOW</a:t>
            </a:r>
            <a:br>
              <a:rPr lang="en-CA" sz="2600" cap="none">
                <a:latin typeface="Calibri"/>
                <a:ea typeface="Calibri"/>
                <a:cs typeface="Calibri"/>
                <a:sym typeface="Calibri"/>
              </a:rPr>
            </a:br>
            <a:br>
              <a:rPr lang="en-CA" sz="1600" cap="none">
                <a:latin typeface="Calibri"/>
                <a:ea typeface="Calibri"/>
                <a:cs typeface="Calibri"/>
                <a:sym typeface="Calibri"/>
              </a:rPr>
            </a:br>
            <a:br>
              <a:rPr lang="en-CA" sz="1600" cap="none">
                <a:latin typeface="Calibri"/>
                <a:ea typeface="Calibri"/>
                <a:cs typeface="Calibri"/>
                <a:sym typeface="Calibri"/>
              </a:rPr>
            </a:br>
            <a:r>
              <a:rPr lang="en-CA" sz="2900" cap="none">
                <a:latin typeface="Calibri"/>
                <a:ea typeface="Calibri"/>
                <a:cs typeface="Calibri"/>
                <a:sym typeface="Calibri"/>
              </a:rPr>
              <a:t>1-2-3-4-5</a:t>
            </a:r>
            <a:br>
              <a:rPr lang="en-CA" sz="2400" cap="none">
                <a:latin typeface="Calibri"/>
                <a:ea typeface="Calibri"/>
                <a:cs typeface="Calibri"/>
                <a:sym typeface="Calibri"/>
              </a:rPr>
            </a:br>
            <a:br>
              <a:rPr lang="en-CA" sz="2400" cap="none">
                <a:latin typeface="Calibri"/>
                <a:ea typeface="Calibri"/>
                <a:cs typeface="Calibri"/>
                <a:sym typeface="Calibri"/>
              </a:rPr>
            </a:br>
            <a:r>
              <a:rPr lang="en-CA" sz="2400" cap="none">
                <a:latin typeface="Calibri"/>
                <a:ea typeface="Calibri"/>
                <a:cs typeface="Calibri"/>
                <a:sym typeface="Calibri"/>
              </a:rPr>
              <a:t>1 = run our regular </a:t>
            </a:r>
            <a:r>
              <a:rPr lang="en-CA" sz="2400" b="1" i="1" cap="none">
                <a:latin typeface="Calibri"/>
                <a:ea typeface="Calibri"/>
                <a:cs typeface="Calibri"/>
                <a:sym typeface="Calibri"/>
              </a:rPr>
              <a:t>Actions</a:t>
            </a:r>
            <a:br>
              <a:rPr lang="en-CA" sz="2400" cap="none">
                <a:latin typeface="Calibri"/>
                <a:ea typeface="Calibri"/>
                <a:cs typeface="Calibri"/>
                <a:sym typeface="Calibri"/>
              </a:rPr>
            </a:br>
            <a:br>
              <a:rPr lang="en-CA" sz="2400" cap="none">
                <a:latin typeface="Calibri"/>
                <a:ea typeface="Calibri"/>
                <a:cs typeface="Calibri"/>
                <a:sym typeface="Calibri"/>
              </a:rPr>
            </a:br>
            <a:r>
              <a:rPr lang="en-CA" sz="2400" cap="none">
                <a:latin typeface="Calibri"/>
                <a:ea typeface="Calibri"/>
                <a:cs typeface="Calibri"/>
                <a:sym typeface="Calibri"/>
              </a:rPr>
              <a:t>2 = get the ball to the </a:t>
            </a:r>
            <a:r>
              <a:rPr lang="en-CA" sz="2400" b="1" i="1" cap="none">
                <a:latin typeface="Calibri"/>
                <a:ea typeface="Calibri"/>
                <a:cs typeface="Calibri"/>
                <a:sym typeface="Calibri"/>
              </a:rPr>
              <a:t>2</a:t>
            </a:r>
            <a:r>
              <a:rPr lang="en-CA" sz="2400" b="1" i="1" cap="none" baseline="30000">
                <a:latin typeface="Calibri"/>
                <a:ea typeface="Calibri"/>
                <a:cs typeface="Calibri"/>
                <a:sym typeface="Calibri"/>
              </a:rPr>
              <a:t>nd</a:t>
            </a:r>
            <a:r>
              <a:rPr lang="en-CA" sz="2400" b="1" i="1" cap="none">
                <a:latin typeface="Calibri"/>
                <a:ea typeface="Calibri"/>
                <a:cs typeface="Calibri"/>
                <a:sym typeface="Calibri"/>
              </a:rPr>
              <a:t> side</a:t>
            </a:r>
            <a:br>
              <a:rPr lang="en-CA" sz="2400" cap="none">
                <a:latin typeface="Calibri"/>
                <a:ea typeface="Calibri"/>
                <a:cs typeface="Calibri"/>
                <a:sym typeface="Calibri"/>
              </a:rPr>
            </a:br>
            <a:br>
              <a:rPr lang="en-CA" sz="2400" cap="none">
                <a:latin typeface="Calibri"/>
                <a:ea typeface="Calibri"/>
                <a:cs typeface="Calibri"/>
                <a:sym typeface="Calibri"/>
              </a:rPr>
            </a:br>
            <a:r>
              <a:rPr lang="en-CA" sz="2400" cap="none">
                <a:latin typeface="Calibri"/>
                <a:ea typeface="Calibri"/>
                <a:cs typeface="Calibri"/>
                <a:sym typeface="Calibri"/>
              </a:rPr>
              <a:t>3 = set more </a:t>
            </a:r>
            <a:r>
              <a:rPr lang="en-CA" sz="2400" b="1" i="1" cap="none">
                <a:latin typeface="Calibri"/>
                <a:ea typeface="Calibri"/>
                <a:cs typeface="Calibri"/>
                <a:sym typeface="Calibri"/>
              </a:rPr>
              <a:t>Screens</a:t>
            </a:r>
            <a:r>
              <a:rPr lang="en-CA" sz="2400" cap="none">
                <a:latin typeface="Calibri"/>
                <a:ea typeface="Calibri"/>
                <a:cs typeface="Calibri"/>
                <a:sym typeface="Calibri"/>
              </a:rPr>
              <a:t>/picks </a:t>
            </a:r>
            <a:r>
              <a:rPr lang="en-CA" sz="1800" cap="none">
                <a:latin typeface="Calibri"/>
                <a:ea typeface="Calibri"/>
                <a:cs typeface="Calibri"/>
                <a:sym typeface="Calibri"/>
              </a:rPr>
              <a:t>(2 letter e’s in thr</a:t>
            </a:r>
            <a:r>
              <a:rPr lang="en-CA" sz="1800" u="sng" cap="none">
                <a:latin typeface="Calibri"/>
                <a:ea typeface="Calibri"/>
                <a:cs typeface="Calibri"/>
                <a:sym typeface="Calibri"/>
              </a:rPr>
              <a:t>ee</a:t>
            </a:r>
            <a:r>
              <a:rPr lang="en-CA" sz="1800" cap="none">
                <a:latin typeface="Calibri"/>
                <a:ea typeface="Calibri"/>
                <a:cs typeface="Calibri"/>
                <a:sym typeface="Calibri"/>
              </a:rPr>
              <a:t> &amp; scr</a:t>
            </a:r>
            <a:r>
              <a:rPr lang="en-CA" sz="1800" u="sng" cap="none">
                <a:latin typeface="Calibri"/>
                <a:ea typeface="Calibri"/>
                <a:cs typeface="Calibri"/>
                <a:sym typeface="Calibri"/>
              </a:rPr>
              <a:t>ee</a:t>
            </a:r>
            <a:r>
              <a:rPr lang="en-CA" sz="1800" cap="none">
                <a:latin typeface="Calibri"/>
                <a:ea typeface="Calibri"/>
                <a:cs typeface="Calibri"/>
                <a:sym typeface="Calibri"/>
              </a:rPr>
              <a:t>n)</a:t>
            </a:r>
            <a:br>
              <a:rPr lang="en-CA" sz="1800" cap="none">
                <a:latin typeface="Calibri"/>
                <a:ea typeface="Calibri"/>
                <a:cs typeface="Calibri"/>
                <a:sym typeface="Calibri"/>
              </a:rPr>
            </a:br>
            <a:br>
              <a:rPr lang="en-CA" sz="2400" cap="none">
                <a:latin typeface="Calibri"/>
                <a:ea typeface="Calibri"/>
                <a:cs typeface="Calibri"/>
                <a:sym typeface="Calibri"/>
              </a:rPr>
            </a:br>
            <a:r>
              <a:rPr lang="en-CA" sz="2400" cap="none">
                <a:latin typeface="Calibri"/>
                <a:ea typeface="Calibri"/>
                <a:cs typeface="Calibri"/>
                <a:sym typeface="Calibri"/>
              </a:rPr>
              <a:t>4 = </a:t>
            </a:r>
            <a:r>
              <a:rPr lang="en-CA" sz="2400" b="1" i="1" cap="none">
                <a:latin typeface="Calibri"/>
                <a:ea typeface="Calibri"/>
                <a:cs typeface="Calibri"/>
                <a:sym typeface="Calibri"/>
              </a:rPr>
              <a:t>4 Down </a:t>
            </a:r>
            <a:r>
              <a:rPr lang="en-CA" sz="2400" cap="none">
                <a:latin typeface="Calibri"/>
                <a:ea typeface="Calibri"/>
                <a:cs typeface="Calibri"/>
                <a:sym typeface="Calibri"/>
              </a:rPr>
              <a:t>quick hit</a:t>
            </a:r>
            <a:br>
              <a:rPr lang="en-CA" sz="2400" cap="none">
                <a:latin typeface="Calibri"/>
                <a:ea typeface="Calibri"/>
                <a:cs typeface="Calibri"/>
                <a:sym typeface="Calibri"/>
              </a:rPr>
            </a:br>
            <a:br>
              <a:rPr lang="en-CA" sz="2400" cap="none">
                <a:latin typeface="Calibri"/>
                <a:ea typeface="Calibri"/>
                <a:cs typeface="Calibri"/>
                <a:sym typeface="Calibri"/>
              </a:rPr>
            </a:br>
            <a:r>
              <a:rPr lang="en-CA" sz="2400" cap="none">
                <a:latin typeface="Calibri"/>
                <a:ea typeface="Calibri"/>
                <a:cs typeface="Calibri"/>
                <a:sym typeface="Calibri"/>
              </a:rPr>
              <a:t>5 = Rhymes with </a:t>
            </a:r>
            <a:r>
              <a:rPr lang="en-CA" sz="2400" b="1" i="1" cap="none">
                <a:latin typeface="Calibri"/>
                <a:ea typeface="Calibri"/>
                <a:cs typeface="Calibri"/>
                <a:sym typeface="Calibri"/>
              </a:rPr>
              <a:t>Drive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6" name="Google Shape;296;p22"/>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297" name="Google Shape;297;p22"/>
          <p:cNvSpPr txBox="1">
            <a:spLocks noGrp="1"/>
          </p:cNvSpPr>
          <p:nvPr>
            <p:ph type="title"/>
          </p:nvPr>
        </p:nvSpPr>
        <p:spPr>
          <a:xfrm>
            <a:off x="611560" y="404664"/>
            <a:ext cx="8136904" cy="172819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300"/>
              <a:buFont typeface="Calibri"/>
              <a:buNone/>
            </a:pPr>
            <a:r>
              <a:rPr lang="en-CA" sz="3300" cap="none">
                <a:latin typeface="Calibri"/>
                <a:ea typeface="Calibri"/>
                <a:cs typeface="Calibri"/>
                <a:sym typeface="Calibri"/>
              </a:rPr>
              <a:t>CMBA Coach Education &amp; Development</a:t>
            </a:r>
            <a:br>
              <a:rPr lang="en-CA" sz="2800" cap="none">
                <a:latin typeface="Calibri"/>
                <a:ea typeface="Calibri"/>
                <a:cs typeface="Calibri"/>
                <a:sym typeface="Calibri"/>
              </a:rPr>
            </a:br>
            <a:r>
              <a:rPr lang="en-CA" sz="1600" i="1" cap="none">
                <a:latin typeface="Calibri"/>
                <a:ea typeface="Calibri"/>
                <a:cs typeface="Calibri"/>
                <a:sym typeface="Calibri"/>
              </a:rPr>
              <a:t>Page 22 In </a:t>
            </a:r>
            <a:r>
              <a:rPr lang="en-CA" sz="1600" i="1">
                <a:latin typeface="Calibri"/>
                <a:ea typeface="Calibri"/>
                <a:cs typeface="Calibri"/>
                <a:sym typeface="Calibri"/>
              </a:rPr>
              <a:t>INTERMEDIATE</a:t>
            </a:r>
            <a:r>
              <a:rPr lang="en-CA" sz="1600" i="1" cap="none">
                <a:latin typeface="Calibri"/>
                <a:ea typeface="Calibri"/>
                <a:cs typeface="Calibri"/>
                <a:sym typeface="Calibri"/>
              </a:rPr>
              <a:t> Manual</a:t>
            </a:r>
            <a:br>
              <a:rPr lang="en-CA" sz="1600" i="1" cap="none">
                <a:latin typeface="Calibri"/>
                <a:ea typeface="Calibri"/>
                <a:cs typeface="Calibri"/>
                <a:sym typeface="Calibri"/>
              </a:rPr>
            </a:br>
            <a:br>
              <a:rPr lang="en-CA" sz="1200" i="1" cap="none">
                <a:latin typeface="Calibri"/>
                <a:ea typeface="Calibri"/>
                <a:cs typeface="Calibri"/>
                <a:sym typeface="Calibri"/>
              </a:rPr>
            </a:br>
            <a:r>
              <a:rPr lang="en-CA" sz="2600" cap="none">
                <a:latin typeface="Calibri"/>
                <a:ea typeface="Calibri"/>
                <a:cs typeface="Calibri"/>
                <a:sym typeface="Calibri"/>
              </a:rPr>
              <a:t>PVAD</a:t>
            </a:r>
            <a:r>
              <a:rPr lang="en-CA" sz="2000" cap="none">
                <a:latin typeface="Calibri"/>
                <a:ea typeface="Calibri"/>
                <a:cs typeface="Calibri"/>
                <a:sym typeface="Calibri"/>
              </a:rPr>
              <a:t>—Position, Vision, Anticipation, Decision-making</a:t>
            </a:r>
            <a:endParaRPr sz="2600" cap="none">
              <a:latin typeface="Calibri"/>
              <a:ea typeface="Calibri"/>
              <a:cs typeface="Calibri"/>
              <a:sym typeface="Calibri"/>
            </a:endParaRPr>
          </a:p>
        </p:txBody>
      </p:sp>
      <p:sp>
        <p:nvSpPr>
          <p:cNvPr id="298" name="Google Shape;298;p22"/>
          <p:cNvSpPr txBox="1"/>
          <p:nvPr/>
        </p:nvSpPr>
        <p:spPr>
          <a:xfrm>
            <a:off x="3059832" y="2348880"/>
            <a:ext cx="3312368" cy="29546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300">
                <a:solidFill>
                  <a:schemeClr val="dk1"/>
                </a:solidFill>
                <a:latin typeface="Gill Sans"/>
                <a:ea typeface="Gill Sans"/>
                <a:cs typeface="Gill Sans"/>
                <a:sym typeface="Gill Sans"/>
              </a:rPr>
              <a:t>P</a:t>
            </a:r>
            <a:r>
              <a:rPr lang="en-CA" sz="1800">
                <a:solidFill>
                  <a:schemeClr val="dk1"/>
                </a:solidFill>
                <a:latin typeface="Gill Sans"/>
                <a:ea typeface="Gill Sans"/>
                <a:cs typeface="Gill Sans"/>
                <a:sym typeface="Gill Sans"/>
              </a:rPr>
              <a:t>ositioning improves</a:t>
            </a:r>
            <a:endParaRPr/>
          </a:p>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r>
              <a:rPr lang="en-CA" sz="3300">
                <a:solidFill>
                  <a:schemeClr val="dk1"/>
                </a:solidFill>
                <a:latin typeface="Gill Sans"/>
                <a:ea typeface="Gill Sans"/>
                <a:cs typeface="Gill Sans"/>
                <a:sym typeface="Gill Sans"/>
              </a:rPr>
              <a:t>V</a:t>
            </a:r>
            <a:r>
              <a:rPr lang="en-CA" sz="1800">
                <a:solidFill>
                  <a:schemeClr val="dk1"/>
                </a:solidFill>
                <a:latin typeface="Gill Sans"/>
                <a:ea typeface="Gill Sans"/>
                <a:cs typeface="Gill Sans"/>
                <a:sym typeface="Gill Sans"/>
              </a:rPr>
              <a:t>ision which improves</a:t>
            </a:r>
            <a:endParaRPr/>
          </a:p>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r>
              <a:rPr lang="en-CA" sz="3300">
                <a:solidFill>
                  <a:schemeClr val="dk1"/>
                </a:solidFill>
                <a:latin typeface="Gill Sans"/>
                <a:ea typeface="Gill Sans"/>
                <a:cs typeface="Gill Sans"/>
                <a:sym typeface="Gill Sans"/>
              </a:rPr>
              <a:t>A</a:t>
            </a:r>
            <a:r>
              <a:rPr lang="en-CA" sz="1800">
                <a:solidFill>
                  <a:schemeClr val="dk1"/>
                </a:solidFill>
                <a:latin typeface="Gill Sans"/>
                <a:ea typeface="Gill Sans"/>
                <a:cs typeface="Gill Sans"/>
                <a:sym typeface="Gill Sans"/>
              </a:rPr>
              <a:t>nticipation which improves</a:t>
            </a:r>
            <a:endParaRPr/>
          </a:p>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r>
              <a:rPr lang="en-CA" sz="3300">
                <a:solidFill>
                  <a:schemeClr val="dk1"/>
                </a:solidFill>
                <a:latin typeface="Gill Sans"/>
                <a:ea typeface="Gill Sans"/>
                <a:cs typeface="Gill Sans"/>
                <a:sym typeface="Gill Sans"/>
              </a:rPr>
              <a:t>D</a:t>
            </a:r>
            <a:r>
              <a:rPr lang="en-CA" sz="1800">
                <a:solidFill>
                  <a:schemeClr val="dk1"/>
                </a:solidFill>
                <a:latin typeface="Gill Sans"/>
                <a:ea typeface="Gill Sans"/>
                <a:cs typeface="Gill Sans"/>
                <a:sym typeface="Gill Sans"/>
              </a:rPr>
              <a:t>ecision-making</a:t>
            </a:r>
            <a:endParaRPr/>
          </a:p>
        </p:txBody>
      </p:sp>
    </p:spTree>
    <p:extLst>
      <p:ext uri="{BB962C8B-B14F-4D97-AF65-F5344CB8AC3E}">
        <p14:creationId xmlns:p14="http://schemas.microsoft.com/office/powerpoint/2010/main" val="3415527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p:nvPr/>
        </p:nvSpPr>
        <p:spPr>
          <a:xfrm>
            <a:off x="1" y="890201"/>
            <a:ext cx="138564" cy="276999"/>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endParaRPr sz="1350">
              <a:solidFill>
                <a:schemeClr val="dk1"/>
              </a:solidFill>
              <a:latin typeface="Gill Sans"/>
              <a:ea typeface="Gill Sans"/>
              <a:cs typeface="Gill Sans"/>
              <a:sym typeface="Gill Sans"/>
            </a:endParaRPr>
          </a:p>
        </p:txBody>
      </p:sp>
      <p:sp>
        <p:nvSpPr>
          <p:cNvPr id="144" name="Google Shape;144;p5"/>
          <p:cNvSpPr/>
          <p:nvPr/>
        </p:nvSpPr>
        <p:spPr>
          <a:xfrm>
            <a:off x="1" y="2480876"/>
            <a:ext cx="138564" cy="276999"/>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endParaRPr sz="1350">
              <a:solidFill>
                <a:schemeClr val="dk1"/>
              </a:solidFill>
              <a:latin typeface="Gill Sans"/>
              <a:ea typeface="Gill Sans"/>
              <a:cs typeface="Gill Sans"/>
              <a:sym typeface="Gill Sans"/>
            </a:endParaRPr>
          </a:p>
        </p:txBody>
      </p:sp>
      <p:pic>
        <p:nvPicPr>
          <p:cNvPr id="146" name="Google Shape;146;p5"/>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147" name="Google Shape;147;p5"/>
          <p:cNvSpPr/>
          <p:nvPr/>
        </p:nvSpPr>
        <p:spPr>
          <a:xfrm>
            <a:off x="611560" y="495538"/>
            <a:ext cx="8136904" cy="48167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300" dirty="0">
                <a:solidFill>
                  <a:schemeClr val="dk1"/>
                </a:solidFill>
                <a:latin typeface="Calibri"/>
                <a:ea typeface="Calibri"/>
                <a:cs typeface="Calibri"/>
                <a:sym typeface="Calibri"/>
              </a:rPr>
              <a:t>CMBA Coach Education &amp; Development</a:t>
            </a:r>
            <a:endParaRPr dirty="0"/>
          </a:p>
          <a:p>
            <a:pPr marL="0" marR="0" lvl="0" indent="0" algn="ctr" rtl="0">
              <a:spcBef>
                <a:spcPts val="0"/>
              </a:spcBef>
              <a:spcAft>
                <a:spcPts val="0"/>
              </a:spcAft>
              <a:buNone/>
            </a:pPr>
            <a:r>
              <a:rPr lang="en-CA" sz="1600" i="1" dirty="0">
                <a:solidFill>
                  <a:schemeClr val="dk1"/>
                </a:solidFill>
                <a:latin typeface="Calibri"/>
                <a:ea typeface="Calibri"/>
                <a:cs typeface="Calibri"/>
                <a:sym typeface="Calibri"/>
              </a:rPr>
              <a:t>Page 3 in INTERMEDIATE Manual</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2400" dirty="0">
                <a:solidFill>
                  <a:schemeClr val="dk1"/>
                </a:solidFill>
                <a:latin typeface="Calibri"/>
                <a:ea typeface="Calibri"/>
                <a:cs typeface="Calibri"/>
                <a:sym typeface="Calibri"/>
              </a:rPr>
              <a:t>How successful is your Style of Play?</a:t>
            </a:r>
            <a:endParaRPr dirty="0"/>
          </a:p>
          <a:p>
            <a:pPr marL="0" marR="0" lvl="0" indent="0" algn="ctr" rtl="0">
              <a:spcBef>
                <a:spcPts val="0"/>
              </a:spcBef>
              <a:spcAft>
                <a:spcPts val="0"/>
              </a:spcAft>
              <a:buNone/>
            </a:pPr>
            <a:endParaRPr sz="24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24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2400" dirty="0">
                <a:solidFill>
                  <a:schemeClr val="dk1"/>
                </a:solidFill>
                <a:latin typeface="Calibri"/>
                <a:ea typeface="Calibri"/>
                <a:cs typeface="Calibri"/>
                <a:sym typeface="Calibri"/>
              </a:rPr>
              <a:t>Share your Style of Play with another coach.</a:t>
            </a:r>
            <a:endParaRPr dirty="0"/>
          </a:p>
          <a:p>
            <a:pPr marL="0" marR="0" lvl="0" indent="0" algn="ctr" rtl="0">
              <a:spcBef>
                <a:spcPts val="0"/>
              </a:spcBef>
              <a:spcAft>
                <a:spcPts val="0"/>
              </a:spcAft>
              <a:buNone/>
            </a:pPr>
            <a:endParaRPr sz="24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24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2400" dirty="0">
                <a:solidFill>
                  <a:schemeClr val="dk1"/>
                </a:solidFill>
                <a:latin typeface="Calibri"/>
                <a:ea typeface="Calibri"/>
                <a:cs typeface="Calibri"/>
                <a:sym typeface="Calibri"/>
              </a:rPr>
              <a:t>What would you do differently for the rest of this season?</a:t>
            </a:r>
            <a:endParaRPr sz="2400" dirty="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p:nvPr/>
        </p:nvSpPr>
        <p:spPr>
          <a:xfrm>
            <a:off x="1" y="890201"/>
            <a:ext cx="138564" cy="276999"/>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endParaRPr sz="1350">
              <a:solidFill>
                <a:schemeClr val="dk1"/>
              </a:solidFill>
              <a:latin typeface="Gill Sans"/>
              <a:ea typeface="Gill Sans"/>
              <a:cs typeface="Gill Sans"/>
              <a:sym typeface="Gill Sans"/>
            </a:endParaRPr>
          </a:p>
        </p:txBody>
      </p:sp>
      <p:sp>
        <p:nvSpPr>
          <p:cNvPr id="144" name="Google Shape;144;p5"/>
          <p:cNvSpPr/>
          <p:nvPr/>
        </p:nvSpPr>
        <p:spPr>
          <a:xfrm>
            <a:off x="1" y="2480876"/>
            <a:ext cx="138564" cy="276999"/>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endParaRPr sz="1350">
              <a:solidFill>
                <a:schemeClr val="dk1"/>
              </a:solidFill>
              <a:latin typeface="Gill Sans"/>
              <a:ea typeface="Gill Sans"/>
              <a:cs typeface="Gill Sans"/>
              <a:sym typeface="Gill Sans"/>
            </a:endParaRPr>
          </a:p>
        </p:txBody>
      </p:sp>
      <p:pic>
        <p:nvPicPr>
          <p:cNvPr id="146" name="Google Shape;146;p5"/>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147" name="Google Shape;147;p5"/>
          <p:cNvSpPr/>
          <p:nvPr/>
        </p:nvSpPr>
        <p:spPr>
          <a:xfrm>
            <a:off x="611560" y="495538"/>
            <a:ext cx="8136904" cy="50321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300" dirty="0">
                <a:solidFill>
                  <a:schemeClr val="dk1"/>
                </a:solidFill>
                <a:latin typeface="Calibri"/>
                <a:ea typeface="Calibri"/>
                <a:cs typeface="Calibri"/>
                <a:sym typeface="Calibri"/>
              </a:rPr>
              <a:t>CMBA Coach Education &amp; Development</a:t>
            </a:r>
            <a:endParaRPr dirty="0"/>
          </a:p>
          <a:p>
            <a:pPr marL="0" marR="0" lvl="0" indent="0" algn="ctr" rtl="0">
              <a:spcBef>
                <a:spcPts val="0"/>
              </a:spcBef>
              <a:spcAft>
                <a:spcPts val="0"/>
              </a:spcAft>
              <a:buNone/>
            </a:pPr>
            <a:r>
              <a:rPr lang="en-CA" sz="1600" i="1" dirty="0">
                <a:solidFill>
                  <a:schemeClr val="dk1"/>
                </a:solidFill>
                <a:latin typeface="Calibri"/>
                <a:ea typeface="Calibri"/>
                <a:cs typeface="Calibri"/>
                <a:sym typeface="Calibri"/>
              </a:rPr>
              <a:t>Page 4 in INTERMEDIATE Manual</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2400" dirty="0">
                <a:solidFill>
                  <a:schemeClr val="dk1"/>
                </a:solidFill>
                <a:latin typeface="Calibri"/>
                <a:ea typeface="Calibri"/>
                <a:cs typeface="Calibri"/>
                <a:sym typeface="Calibri"/>
              </a:rPr>
              <a:t>CMBA Requirements</a:t>
            </a:r>
            <a:endParaRPr dirty="0"/>
          </a:p>
          <a:p>
            <a:pPr marL="0" marR="0" lvl="0" indent="0" algn="ctr" rtl="0">
              <a:spcBef>
                <a:spcPts val="0"/>
              </a:spcBef>
              <a:spcAft>
                <a:spcPts val="0"/>
              </a:spcAft>
              <a:buNone/>
            </a:pPr>
            <a:endParaRPr sz="24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24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2400" dirty="0">
                <a:solidFill>
                  <a:schemeClr val="dk1"/>
                </a:solidFill>
                <a:latin typeface="Calibri"/>
                <a:ea typeface="Calibri"/>
                <a:cs typeface="Calibri"/>
                <a:sym typeface="Calibri"/>
              </a:rPr>
              <a:t>Parent Meeting </a:t>
            </a:r>
            <a:r>
              <a:rPr lang="en-CA" dirty="0">
                <a:solidFill>
                  <a:schemeClr val="dk1"/>
                </a:solidFill>
                <a:latin typeface="Calibri"/>
                <a:ea typeface="Calibri"/>
                <a:cs typeface="Calibri"/>
                <a:sym typeface="Calibri"/>
              </a:rPr>
              <a:t>(Page 7-9 in INTERMEDIATE Manual)</a:t>
            </a:r>
          </a:p>
          <a:p>
            <a:pPr marL="0" marR="0" lvl="0" indent="0" algn="ctr" rtl="0">
              <a:spcBef>
                <a:spcPts val="0"/>
              </a:spcBef>
              <a:spcAft>
                <a:spcPts val="0"/>
              </a:spcAft>
              <a:buNone/>
            </a:pPr>
            <a:endParaRPr lang="en-CA" sz="2400" dirty="0">
              <a:solidFill>
                <a:schemeClr val="dk1"/>
              </a:solidFill>
              <a:latin typeface="Calibri"/>
              <a:ea typeface="Calibri"/>
              <a:cs typeface="Calibri"/>
              <a:sym typeface="Calibri"/>
            </a:endParaRPr>
          </a:p>
          <a:p>
            <a:pPr marL="0" marR="0" lvl="0" indent="0" algn="ctr" rtl="0">
              <a:spcBef>
                <a:spcPts val="0"/>
              </a:spcBef>
              <a:spcAft>
                <a:spcPts val="0"/>
              </a:spcAft>
              <a:buNone/>
            </a:pPr>
            <a:endParaRPr lang="en-CA" sz="2400" dirty="0">
              <a:solidFill>
                <a:schemeClr val="dk1"/>
              </a:solidFill>
              <a:latin typeface="Calibri"/>
              <a:ea typeface="Calibri"/>
              <a:cs typeface="Calibri"/>
              <a:sym typeface="Calibri"/>
            </a:endParaRPr>
          </a:p>
          <a:p>
            <a:pPr algn="ctr"/>
            <a:r>
              <a:rPr lang="en-CA" sz="2400" dirty="0">
                <a:solidFill>
                  <a:schemeClr val="dk1"/>
                </a:solidFill>
                <a:latin typeface="Calibri"/>
                <a:ea typeface="Calibri"/>
                <a:cs typeface="Calibri"/>
                <a:sym typeface="Calibri"/>
              </a:rPr>
              <a:t>Expectations of INTERMEDIATE Clinic</a:t>
            </a:r>
            <a:endParaRPr lang="en-CA" sz="2400" dirty="0"/>
          </a:p>
          <a:p>
            <a:pPr marL="0" marR="0" lvl="0" indent="0" algn="ctr" rtl="0">
              <a:spcBef>
                <a:spcPts val="0"/>
              </a:spcBef>
              <a:spcAft>
                <a:spcPts val="0"/>
              </a:spcAft>
              <a:buNone/>
            </a:pP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5519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txBox="1">
            <a:spLocks noGrp="1"/>
          </p:cNvSpPr>
          <p:nvPr>
            <p:ph type="title"/>
          </p:nvPr>
        </p:nvSpPr>
        <p:spPr>
          <a:xfrm>
            <a:off x="717749" y="404664"/>
            <a:ext cx="7886699" cy="125595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CA" sz="3700" cap="none">
                <a:latin typeface="Calibri"/>
                <a:ea typeface="Calibri"/>
                <a:cs typeface="Calibri"/>
                <a:sym typeface="Calibri"/>
              </a:rPr>
              <a:t>CMBA Coach Education &amp; Development</a:t>
            </a:r>
            <a:br>
              <a:rPr lang="en-CA" sz="2600" cap="none">
                <a:latin typeface="Calibri"/>
                <a:ea typeface="Calibri"/>
                <a:cs typeface="Calibri"/>
                <a:sym typeface="Calibri"/>
              </a:rPr>
            </a:br>
            <a:br>
              <a:rPr lang="en-CA" sz="2600" cap="none">
                <a:latin typeface="Calibri"/>
                <a:ea typeface="Calibri"/>
                <a:cs typeface="Calibri"/>
                <a:sym typeface="Calibri"/>
              </a:rPr>
            </a:br>
            <a:br>
              <a:rPr lang="en-CA" sz="1100" cap="none">
                <a:latin typeface="Calibri"/>
                <a:ea typeface="Calibri"/>
                <a:cs typeface="Calibri"/>
                <a:sym typeface="Calibri"/>
              </a:rPr>
            </a:br>
            <a:r>
              <a:rPr lang="en-CA" sz="2900" cap="none">
                <a:latin typeface="Calibri"/>
                <a:ea typeface="Calibri"/>
                <a:cs typeface="Calibri"/>
                <a:sym typeface="Calibri"/>
              </a:rPr>
              <a:t>Getting to Know the CMBA Website</a:t>
            </a:r>
            <a:endParaRPr/>
          </a:p>
        </p:txBody>
      </p:sp>
      <p:sp>
        <p:nvSpPr>
          <p:cNvPr id="210" name="Google Shape;210;p13"/>
          <p:cNvSpPr txBox="1"/>
          <p:nvPr/>
        </p:nvSpPr>
        <p:spPr>
          <a:xfrm>
            <a:off x="1691679" y="1988840"/>
            <a:ext cx="5760640" cy="389523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600" u="sng">
                <a:solidFill>
                  <a:schemeClr val="dk1"/>
                </a:solidFill>
                <a:latin typeface="Calibri"/>
                <a:ea typeface="Calibri"/>
                <a:cs typeface="Calibri"/>
                <a:sym typeface="Calibri"/>
              </a:rPr>
              <a:t>www.cmba.ab.ca</a:t>
            </a:r>
            <a:endParaRPr sz="2600" u="sng">
              <a:solidFill>
                <a:schemeClr val="dk1"/>
              </a:solidFill>
              <a:latin typeface="Calibri"/>
              <a:ea typeface="Calibri"/>
              <a:cs typeface="Calibri"/>
              <a:sym typeface="Calibri"/>
            </a:endParaRPr>
          </a:p>
          <a:p>
            <a:pPr marL="0" marR="0" lvl="0" indent="0" algn="ctr" rtl="0">
              <a:spcBef>
                <a:spcPts val="0"/>
              </a:spcBef>
              <a:spcAft>
                <a:spcPts val="0"/>
              </a:spcAft>
              <a:buNone/>
            </a:pPr>
            <a:endParaRPr sz="1000">
              <a:solidFill>
                <a:schemeClr val="dk1"/>
              </a:solidFill>
              <a:latin typeface="Calibri"/>
              <a:ea typeface="Calibri"/>
              <a:cs typeface="Calibri"/>
              <a:sym typeface="Calibri"/>
            </a:endParaRPr>
          </a:p>
          <a:p>
            <a:pPr marL="0" marR="0" lvl="0" indent="0" algn="ctr" rtl="0">
              <a:spcBef>
                <a:spcPts val="0"/>
              </a:spcBef>
              <a:spcAft>
                <a:spcPts val="0"/>
              </a:spcAft>
              <a:buNone/>
            </a:pPr>
            <a:endParaRPr sz="1000">
              <a:solidFill>
                <a:schemeClr val="dk1"/>
              </a:solidFill>
              <a:latin typeface="Calibri"/>
              <a:ea typeface="Calibri"/>
              <a:cs typeface="Calibri"/>
              <a:sym typeface="Calibri"/>
            </a:endParaRPr>
          </a:p>
          <a:p>
            <a:pPr marL="0" marR="0" lvl="0" indent="0" algn="ctr" rtl="0">
              <a:lnSpc>
                <a:spcPct val="150000"/>
              </a:lnSpc>
              <a:spcBef>
                <a:spcPts val="0"/>
              </a:spcBef>
              <a:spcAft>
                <a:spcPts val="0"/>
              </a:spcAft>
              <a:buNone/>
            </a:pPr>
            <a:r>
              <a:rPr lang="en-CA" sz="2200" b="1" i="1">
                <a:solidFill>
                  <a:schemeClr val="dk1"/>
                </a:solidFill>
                <a:latin typeface="Calibri"/>
                <a:ea typeface="Calibri"/>
                <a:cs typeface="Calibri"/>
                <a:sym typeface="Calibri"/>
              </a:rPr>
              <a:t>Explode—Explore—Execute</a:t>
            </a:r>
            <a:endParaRPr/>
          </a:p>
          <a:p>
            <a:pPr marL="0" marR="0" lvl="0" indent="0" algn="ctr" rtl="0">
              <a:lnSpc>
                <a:spcPct val="150000"/>
              </a:lnSpc>
              <a:spcBef>
                <a:spcPts val="0"/>
              </a:spcBef>
              <a:spcAft>
                <a:spcPts val="0"/>
              </a:spcAft>
              <a:buNone/>
            </a:pPr>
            <a:r>
              <a:rPr lang="en-CA" sz="2200">
                <a:solidFill>
                  <a:schemeClr val="dk1"/>
                </a:solidFill>
                <a:latin typeface="Calibri"/>
                <a:ea typeface="Calibri"/>
                <a:cs typeface="Calibri"/>
                <a:sym typeface="Calibri"/>
              </a:rPr>
              <a:t>Reporting Game Scores</a:t>
            </a:r>
            <a:endParaRPr/>
          </a:p>
          <a:p>
            <a:pPr marL="0" marR="0" lvl="0" indent="0" algn="ctr" rtl="0">
              <a:lnSpc>
                <a:spcPct val="150000"/>
              </a:lnSpc>
              <a:spcBef>
                <a:spcPts val="0"/>
              </a:spcBef>
              <a:spcAft>
                <a:spcPts val="0"/>
              </a:spcAft>
              <a:buNone/>
            </a:pPr>
            <a:r>
              <a:rPr lang="en-CA" sz="2200">
                <a:solidFill>
                  <a:schemeClr val="dk1"/>
                </a:solidFill>
                <a:latin typeface="Calibri"/>
                <a:ea typeface="Calibri"/>
                <a:cs typeface="Calibri"/>
                <a:sym typeface="Calibri"/>
              </a:rPr>
              <a:t>Game Reports</a:t>
            </a:r>
            <a:endParaRPr/>
          </a:p>
          <a:p>
            <a:pPr marL="0" marR="0" lvl="0" indent="0" algn="ctr" rtl="0">
              <a:lnSpc>
                <a:spcPct val="150000"/>
              </a:lnSpc>
              <a:spcBef>
                <a:spcPts val="0"/>
              </a:spcBef>
              <a:spcAft>
                <a:spcPts val="0"/>
              </a:spcAft>
              <a:buNone/>
            </a:pPr>
            <a:r>
              <a:rPr lang="en-CA" sz="2200">
                <a:solidFill>
                  <a:schemeClr val="dk1"/>
                </a:solidFill>
                <a:latin typeface="Calibri"/>
                <a:ea typeface="Calibri"/>
                <a:cs typeface="Calibri"/>
                <a:sym typeface="Calibri"/>
              </a:rPr>
              <a:t>Resources</a:t>
            </a:r>
            <a:endParaRPr/>
          </a:p>
          <a:p>
            <a:pPr marL="0" marR="0" lvl="0" indent="0" algn="ctr" rtl="0">
              <a:lnSpc>
                <a:spcPct val="150000"/>
              </a:lnSpc>
              <a:spcBef>
                <a:spcPts val="0"/>
              </a:spcBef>
              <a:spcAft>
                <a:spcPts val="0"/>
              </a:spcAft>
              <a:buNone/>
            </a:pPr>
            <a:r>
              <a:rPr lang="en-CA" sz="2200">
                <a:solidFill>
                  <a:schemeClr val="dk1"/>
                </a:solidFill>
                <a:latin typeface="Calibri"/>
                <a:ea typeface="Calibri"/>
                <a:cs typeface="Calibri"/>
                <a:sym typeface="Calibri"/>
              </a:rPr>
              <a:t>Schedules</a:t>
            </a:r>
            <a:endParaRPr/>
          </a:p>
          <a:p>
            <a:pPr marL="0" marR="0" lvl="0" indent="0" algn="ctr" rtl="0">
              <a:lnSpc>
                <a:spcPct val="150000"/>
              </a:lnSpc>
              <a:spcBef>
                <a:spcPts val="0"/>
              </a:spcBef>
              <a:spcAft>
                <a:spcPts val="0"/>
              </a:spcAft>
              <a:buNone/>
            </a:pPr>
            <a:r>
              <a:rPr lang="en-CA" sz="2200">
                <a:solidFill>
                  <a:schemeClr val="dk1"/>
                </a:solidFill>
                <a:latin typeface="Calibri"/>
                <a:ea typeface="Calibri"/>
                <a:cs typeface="Calibri"/>
                <a:sym typeface="Calibri"/>
              </a:rPr>
              <a:t>Links</a:t>
            </a:r>
            <a:endParaRPr/>
          </a:p>
        </p:txBody>
      </p:sp>
      <p:pic>
        <p:nvPicPr>
          <p:cNvPr id="212" name="Google Shape;212;p13"/>
          <p:cNvPicPr preferRelativeResize="0"/>
          <p:nvPr/>
        </p:nvPicPr>
        <p:blipFill rotWithShape="1">
          <a:blip r:embed="rId3">
            <a:alphaModFix/>
          </a:blip>
          <a:srcRect/>
          <a:stretch/>
        </p:blipFill>
        <p:spPr>
          <a:xfrm>
            <a:off x="7660704" y="6175836"/>
            <a:ext cx="1447800" cy="6375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p:nvPr/>
        </p:nvSpPr>
        <p:spPr>
          <a:xfrm>
            <a:off x="395535" y="297661"/>
            <a:ext cx="8280921" cy="55168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900" b="1" cap="small">
                <a:solidFill>
                  <a:schemeClr val="dk1"/>
                </a:solidFill>
                <a:latin typeface="Cambria"/>
                <a:ea typeface="Cambria"/>
                <a:cs typeface="Cambria"/>
                <a:sym typeface="Cambria"/>
              </a:rPr>
              <a:t>Calgary Minor Basketball Association (CMBA)</a:t>
            </a:r>
            <a:endParaRPr sz="900">
              <a:solidFill>
                <a:schemeClr val="dk1"/>
              </a:solidFill>
              <a:latin typeface="Cambria"/>
              <a:ea typeface="Cambria"/>
              <a:cs typeface="Cambria"/>
              <a:sym typeface="Cambria"/>
            </a:endParaRPr>
          </a:p>
          <a:p>
            <a:pPr marL="0" marR="0" lvl="0" indent="0" algn="ctr" rtl="0">
              <a:spcBef>
                <a:spcPts val="0"/>
              </a:spcBef>
              <a:spcAft>
                <a:spcPts val="0"/>
              </a:spcAft>
              <a:buNone/>
            </a:pPr>
            <a:r>
              <a:rPr lang="en-CA" sz="2600" b="1" cap="small">
                <a:solidFill>
                  <a:schemeClr val="dk1"/>
                </a:solidFill>
                <a:latin typeface="Cambria"/>
                <a:ea typeface="Cambria"/>
                <a:cs typeface="Cambria"/>
                <a:sym typeface="Cambria"/>
              </a:rPr>
              <a:t>Participation Agreement</a:t>
            </a:r>
            <a:endParaRPr sz="2600">
              <a:solidFill>
                <a:schemeClr val="dk1"/>
              </a:solidFill>
              <a:latin typeface="Cambria"/>
              <a:ea typeface="Cambria"/>
              <a:cs typeface="Cambria"/>
              <a:sym typeface="Cambria"/>
            </a:endParaRPr>
          </a:p>
          <a:p>
            <a:pPr marL="0" marR="0" lvl="0" indent="0" algn="ctr" rtl="0">
              <a:spcBef>
                <a:spcPts val="0"/>
              </a:spcBef>
              <a:spcAft>
                <a:spcPts val="0"/>
              </a:spcAft>
              <a:buNone/>
            </a:pPr>
            <a:r>
              <a:rPr lang="en-CA" sz="900" b="1" cap="small">
                <a:solidFill>
                  <a:schemeClr val="dk1"/>
                </a:solidFill>
                <a:latin typeface="Cambria"/>
                <a:ea typeface="Cambria"/>
                <a:cs typeface="Cambria"/>
                <a:sym typeface="Cambria"/>
              </a:rPr>
              <a:t>Governing Conduct for All Coaches, Players and Spectators</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900">
                <a:solidFill>
                  <a:schemeClr val="dk1"/>
                </a:solidFill>
                <a:latin typeface="Cambria"/>
                <a:ea typeface="Cambria"/>
                <a:cs typeface="Cambria"/>
                <a:sym typeface="Cambria"/>
              </a:rPr>
              <a:t> </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900" b="1" cap="small">
                <a:solidFill>
                  <a:schemeClr val="dk1"/>
                </a:solidFill>
                <a:latin typeface="Cambria"/>
                <a:ea typeface="Cambria"/>
                <a:cs typeface="Cambria"/>
                <a:sym typeface="Cambria"/>
              </a:rPr>
              <a:t>Mission Statement</a:t>
            </a:r>
            <a:r>
              <a:rPr lang="en-CA" sz="900" cap="small">
                <a:solidFill>
                  <a:schemeClr val="dk1"/>
                </a:solidFill>
                <a:latin typeface="Cambria"/>
                <a:ea typeface="Cambria"/>
                <a:cs typeface="Cambria"/>
                <a:sym typeface="Cambria"/>
              </a:rPr>
              <a:t> - </a:t>
            </a:r>
            <a:r>
              <a:rPr lang="en-CA" sz="825">
                <a:solidFill>
                  <a:schemeClr val="dk1"/>
                </a:solidFill>
                <a:latin typeface="Cambria"/>
                <a:ea typeface="Cambria"/>
                <a:cs typeface="Cambria"/>
                <a:sym typeface="Cambria"/>
              </a:rPr>
              <a:t>CMBA provides basketball opportunities for youth in and around Calgary that is accessible, positive, fair and safe.  CMBA will also provide leadership, promoting the values of teamwork, integrity and commitment, while developing skills at all levels of competition and a lifelong love of the game.</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900">
                <a:solidFill>
                  <a:schemeClr val="dk1"/>
                </a:solidFill>
                <a:latin typeface="Cambria"/>
                <a:ea typeface="Cambria"/>
                <a:cs typeface="Cambria"/>
                <a:sym typeface="Cambria"/>
              </a:rPr>
              <a:t> </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900" b="1" cap="small">
                <a:solidFill>
                  <a:schemeClr val="dk1"/>
                </a:solidFill>
                <a:latin typeface="Cambria"/>
                <a:ea typeface="Cambria"/>
                <a:cs typeface="Cambria"/>
                <a:sym typeface="Cambria"/>
              </a:rPr>
              <a:t>Understanding and Abiding by the Rules is Your Responsibility</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The rules of basketball should be regarded as mutual agreements, the spirit of which no one should try to evade or break.  They exist for safety, proper order and enjoyment of the game for all involved</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900">
                <a:solidFill>
                  <a:schemeClr val="dk1"/>
                </a:solidFill>
                <a:latin typeface="Cambria"/>
                <a:ea typeface="Cambria"/>
                <a:cs typeface="Cambria"/>
                <a:sym typeface="Cambria"/>
              </a:rPr>
              <a:t> </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900" b="1" cap="small">
                <a:solidFill>
                  <a:schemeClr val="dk1"/>
                </a:solidFill>
                <a:latin typeface="Cambria"/>
                <a:ea typeface="Cambria"/>
                <a:cs typeface="Cambria"/>
                <a:sym typeface="Cambria"/>
              </a:rPr>
              <a:t>Respect Referees, Minor Officials, Coaches, and Spectators</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All officials play an integral part of the game.  They </a:t>
            </a:r>
            <a:r>
              <a:rPr lang="en-CA" sz="825" b="1" u="sng">
                <a:solidFill>
                  <a:schemeClr val="dk1"/>
                </a:solidFill>
                <a:latin typeface="Cambria"/>
                <a:ea typeface="Cambria"/>
                <a:cs typeface="Cambria"/>
                <a:sym typeface="Cambria"/>
              </a:rPr>
              <a:t>must</a:t>
            </a:r>
            <a:r>
              <a:rPr lang="en-CA" sz="825">
                <a:solidFill>
                  <a:schemeClr val="dk1"/>
                </a:solidFill>
                <a:latin typeface="Cambria"/>
                <a:ea typeface="Cambria"/>
                <a:cs typeface="Cambria"/>
                <a:sym typeface="Cambria"/>
              </a:rPr>
              <a:t> be regarded as honest in intentions.   </a:t>
            </a:r>
            <a:r>
              <a:rPr lang="en-CA" sz="825" b="1">
                <a:solidFill>
                  <a:schemeClr val="dk1"/>
                </a:solidFill>
                <a:latin typeface="Cambria"/>
                <a:ea typeface="Cambria"/>
                <a:cs typeface="Cambria"/>
                <a:sym typeface="Cambria"/>
              </a:rPr>
              <a:t>Decisions of the officials </a:t>
            </a:r>
            <a:r>
              <a:rPr lang="en-CA" sz="825" b="1" u="sng">
                <a:solidFill>
                  <a:schemeClr val="dk1"/>
                </a:solidFill>
                <a:latin typeface="Cambria"/>
                <a:ea typeface="Cambria"/>
                <a:cs typeface="Cambria"/>
                <a:sym typeface="Cambria"/>
              </a:rPr>
              <a:t>must</a:t>
            </a:r>
            <a:r>
              <a:rPr lang="en-CA" sz="825" b="1">
                <a:solidFill>
                  <a:schemeClr val="dk1"/>
                </a:solidFill>
                <a:latin typeface="Cambria"/>
                <a:ea typeface="Cambria"/>
                <a:cs typeface="Cambria"/>
                <a:sym typeface="Cambria"/>
              </a:rPr>
              <a:t> be accepted with good grace.  Failure to do so may result in your removal from the gym.  It may also result in a subsequent suspension.</a:t>
            </a:r>
            <a:r>
              <a:rPr lang="en-CA" sz="825">
                <a:solidFill>
                  <a:schemeClr val="dk1"/>
                </a:solidFill>
                <a:latin typeface="Cambria"/>
                <a:ea typeface="Cambria"/>
                <a:cs typeface="Cambria"/>
                <a:sym typeface="Cambria"/>
              </a:rPr>
              <a:t>  </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The coach is volunteering his/her time so you/your child can enjoy basketball.  Without the coach, there is no team, so be respectful and grateful for the coaches at all times.  </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Respectful behavior </a:t>
            </a:r>
            <a:r>
              <a:rPr lang="en-CA" sz="825" b="1" u="sng">
                <a:solidFill>
                  <a:schemeClr val="dk1"/>
                </a:solidFill>
                <a:latin typeface="Cambria"/>
                <a:ea typeface="Cambria"/>
                <a:cs typeface="Cambria"/>
                <a:sym typeface="Cambria"/>
              </a:rPr>
              <a:t>is required</a:t>
            </a:r>
            <a:r>
              <a:rPr lang="en-CA" sz="825">
                <a:solidFill>
                  <a:schemeClr val="dk1"/>
                </a:solidFill>
                <a:latin typeface="Cambria"/>
                <a:ea typeface="Cambria"/>
                <a:cs typeface="Cambria"/>
                <a:sym typeface="Cambria"/>
              </a:rPr>
              <a:t> before, during, and after the game.</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900">
                <a:solidFill>
                  <a:schemeClr val="dk1"/>
                </a:solidFill>
                <a:latin typeface="Cambria"/>
                <a:ea typeface="Cambria"/>
                <a:cs typeface="Cambria"/>
                <a:sym typeface="Cambria"/>
              </a:rPr>
              <a:t> </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900" b="1" cap="small">
                <a:solidFill>
                  <a:schemeClr val="dk1"/>
                </a:solidFill>
                <a:latin typeface="Cambria"/>
                <a:ea typeface="Cambria"/>
                <a:cs typeface="Cambria"/>
                <a:sym typeface="Cambria"/>
              </a:rPr>
              <a:t>Respect the Rights, Dignity and Worth of Every Person</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All persons connected with basketball are entitled to equal treatment and respect.</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900">
                <a:solidFill>
                  <a:schemeClr val="dk1"/>
                </a:solidFill>
                <a:latin typeface="Cambria"/>
                <a:ea typeface="Cambria"/>
                <a:cs typeface="Cambria"/>
                <a:sym typeface="Cambria"/>
              </a:rPr>
              <a:t> </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900" b="1" cap="small">
                <a:solidFill>
                  <a:schemeClr val="dk1"/>
                </a:solidFill>
                <a:latin typeface="Cambria"/>
                <a:ea typeface="Cambria"/>
                <a:cs typeface="Cambria"/>
                <a:sym typeface="Cambria"/>
              </a:rPr>
              <a:t>Respect the Facilities and Equipment Provided, Including the Gym Floor</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Abuse of the facilities results in the loss of the gym for CMBA.</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900">
                <a:solidFill>
                  <a:schemeClr val="dk1"/>
                </a:solidFill>
                <a:latin typeface="Cambria"/>
                <a:ea typeface="Cambria"/>
                <a:cs typeface="Cambria"/>
                <a:sym typeface="Cambria"/>
              </a:rPr>
              <a:t> </a:t>
            </a:r>
            <a:endParaRPr sz="900">
              <a:solidFill>
                <a:schemeClr val="dk1"/>
              </a:solidFill>
              <a:latin typeface="Cambria"/>
              <a:ea typeface="Cambria"/>
              <a:cs typeface="Cambria"/>
              <a:sym typeface="Cambria"/>
            </a:endParaRPr>
          </a:p>
          <a:p>
            <a:pPr marL="0" marR="0" lvl="0" indent="0" algn="ctr" rtl="0">
              <a:spcBef>
                <a:spcPts val="0"/>
              </a:spcBef>
              <a:spcAft>
                <a:spcPts val="0"/>
              </a:spcAft>
              <a:buNone/>
            </a:pPr>
            <a:r>
              <a:rPr lang="en-CA" sz="825" i="1">
                <a:solidFill>
                  <a:schemeClr val="dk1"/>
                </a:solidFill>
                <a:latin typeface="Cambria"/>
                <a:ea typeface="Cambria"/>
                <a:cs typeface="Cambria"/>
                <a:sym typeface="Cambria"/>
              </a:rPr>
              <a:t>Guests of any player, coach, official or spectator are the responsibility of that person and must abide by the same code of conduct.</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900">
                <a:solidFill>
                  <a:schemeClr val="dk1"/>
                </a:solidFill>
                <a:latin typeface="Cambria"/>
                <a:ea typeface="Cambria"/>
                <a:cs typeface="Cambria"/>
                <a:sym typeface="Cambria"/>
              </a:rPr>
              <a:t> </a:t>
            </a:r>
            <a:endParaRPr sz="900">
              <a:solidFill>
                <a:schemeClr val="dk1"/>
              </a:solidFill>
              <a:latin typeface="Cambria"/>
              <a:ea typeface="Cambria"/>
              <a:cs typeface="Cambria"/>
              <a:sym typeface="Cambria"/>
            </a:endParaRPr>
          </a:p>
          <a:p>
            <a:pPr marL="0" marR="0" lvl="0" indent="0" algn="ctr" rtl="0">
              <a:spcBef>
                <a:spcPts val="0"/>
              </a:spcBef>
              <a:spcAft>
                <a:spcPts val="0"/>
              </a:spcAft>
              <a:buNone/>
            </a:pPr>
            <a:r>
              <a:rPr lang="en-CA" sz="900" b="1" cap="small">
                <a:solidFill>
                  <a:schemeClr val="dk1"/>
                </a:solidFill>
                <a:latin typeface="Cambria"/>
                <a:ea typeface="Cambria"/>
                <a:cs typeface="Cambria"/>
                <a:sym typeface="Cambria"/>
              </a:rPr>
              <a:t>Other expected behaviors within the code of conduct:</a:t>
            </a:r>
            <a:endParaRPr sz="900">
              <a:solidFill>
                <a:schemeClr val="dk1"/>
              </a:solidFill>
              <a:latin typeface="Cambria"/>
              <a:ea typeface="Cambria"/>
              <a:cs typeface="Cambria"/>
              <a:sym typeface="Cambria"/>
            </a:endParaRPr>
          </a:p>
          <a:p>
            <a:pPr marL="0" marR="0" lvl="0" indent="0" algn="ctr" rtl="0">
              <a:spcBef>
                <a:spcPts val="0"/>
              </a:spcBef>
              <a:spcAft>
                <a:spcPts val="0"/>
              </a:spcAft>
              <a:buNone/>
            </a:pPr>
            <a:r>
              <a:rPr lang="en-CA" sz="300" b="1" cap="small">
                <a:solidFill>
                  <a:schemeClr val="dk1"/>
                </a:solidFill>
                <a:latin typeface="Cambria"/>
                <a:ea typeface="Cambria"/>
                <a:cs typeface="Cambria"/>
                <a:sym typeface="Cambria"/>
              </a:rPr>
              <a:t> </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825" b="1">
                <a:solidFill>
                  <a:schemeClr val="dk1"/>
                </a:solidFill>
                <a:latin typeface="Cambria"/>
                <a:ea typeface="Cambria"/>
                <a:cs typeface="Cambria"/>
                <a:sym typeface="Cambria"/>
              </a:rPr>
              <a:t>Coaches</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When you win, be respectful and gracious toward you opponent.  When you lose, be congratulatory and respectful</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Winning is desirable, but winning at any cost defeats the purpose of the game</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When your team is well ahead, take the opportunity to try new lines, plays and skills with your players, rather than running up the score</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Set a good example of sportsmanship for all children in the gym</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825" b="1">
                <a:solidFill>
                  <a:schemeClr val="dk1"/>
                </a:solidFill>
                <a:latin typeface="Cambria"/>
                <a:ea typeface="Cambria"/>
                <a:cs typeface="Cambria"/>
                <a:sym typeface="Cambria"/>
              </a:rPr>
              <a:t>Players</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When you win, be respectful and gracious toward you opponent.  When you lose, be congratulatory and respectful</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Be fair always, no matter what the cost</a:t>
            </a:r>
            <a:endParaRPr sz="900">
              <a:solidFill>
                <a:schemeClr val="dk1"/>
              </a:solidFill>
              <a:latin typeface="Cambria"/>
              <a:ea typeface="Cambria"/>
              <a:cs typeface="Cambria"/>
              <a:sym typeface="Cambria"/>
            </a:endParaRPr>
          </a:p>
          <a:p>
            <a:pPr marL="0" marR="0" lvl="0" indent="0" algn="l" rtl="0">
              <a:spcBef>
                <a:spcPts val="0"/>
              </a:spcBef>
              <a:spcAft>
                <a:spcPts val="0"/>
              </a:spcAft>
              <a:buNone/>
            </a:pPr>
            <a:r>
              <a:rPr lang="en-CA" sz="825" b="1">
                <a:solidFill>
                  <a:schemeClr val="dk1"/>
                </a:solidFill>
                <a:latin typeface="Cambria"/>
                <a:ea typeface="Cambria"/>
                <a:cs typeface="Cambria"/>
                <a:sym typeface="Cambria"/>
              </a:rPr>
              <a:t>Parents</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Set a good example of sportsmanship for all children in the gym</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Help make participation in CMBA a positive experience for your child and others</a:t>
            </a:r>
            <a:endParaRPr sz="900">
              <a:solidFill>
                <a:schemeClr val="dk1"/>
              </a:solidFill>
              <a:latin typeface="Cambria"/>
              <a:ea typeface="Cambria"/>
              <a:cs typeface="Cambria"/>
              <a:sym typeface="Cambria"/>
            </a:endParaRPr>
          </a:p>
          <a:p>
            <a:pPr marL="257175" marR="0" lvl="0" indent="-257175" algn="l" rtl="0">
              <a:spcBef>
                <a:spcPts val="0"/>
              </a:spcBef>
              <a:spcAft>
                <a:spcPts val="0"/>
              </a:spcAft>
              <a:buClr>
                <a:schemeClr val="dk1"/>
              </a:buClr>
              <a:buSzPts val="825"/>
              <a:buFont typeface="Noto Sans Symbols"/>
              <a:buChar char="∙"/>
            </a:pPr>
            <a:r>
              <a:rPr lang="en-CA" sz="825">
                <a:solidFill>
                  <a:schemeClr val="dk1"/>
                </a:solidFill>
                <a:latin typeface="Cambria"/>
                <a:ea typeface="Cambria"/>
                <a:cs typeface="Cambria"/>
                <a:sym typeface="Cambria"/>
              </a:rPr>
              <a:t>Applaud good plays by both team</a:t>
            </a:r>
            <a:endParaRPr sz="900">
              <a:solidFill>
                <a:schemeClr val="dk1"/>
              </a:solidFill>
              <a:latin typeface="Cambria"/>
              <a:ea typeface="Cambria"/>
              <a:cs typeface="Cambria"/>
              <a:sym typeface="Cambria"/>
            </a:endParaRPr>
          </a:p>
        </p:txBody>
      </p:sp>
      <p:pic>
        <p:nvPicPr>
          <p:cNvPr id="154" name="Google Shape;154;p6"/>
          <p:cNvPicPr preferRelativeResize="0"/>
          <p:nvPr/>
        </p:nvPicPr>
        <p:blipFill rotWithShape="1">
          <a:blip r:embed="rId3">
            <a:alphaModFix/>
          </a:blip>
          <a:srcRect/>
          <a:stretch/>
        </p:blipFill>
        <p:spPr>
          <a:xfrm>
            <a:off x="7660704" y="6175836"/>
            <a:ext cx="1447800" cy="6375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8" name="Google Shape;238;p15"/>
          <p:cNvPicPr preferRelativeResize="0"/>
          <p:nvPr/>
        </p:nvPicPr>
        <p:blipFill rotWithShape="1">
          <a:blip r:embed="rId3">
            <a:alphaModFix/>
          </a:blip>
          <a:srcRect/>
          <a:stretch/>
        </p:blipFill>
        <p:spPr>
          <a:xfrm>
            <a:off x="7660704" y="6175836"/>
            <a:ext cx="1447800" cy="637540"/>
          </a:xfrm>
          <a:prstGeom prst="rect">
            <a:avLst/>
          </a:prstGeom>
          <a:noFill/>
          <a:ln>
            <a:noFill/>
          </a:ln>
        </p:spPr>
      </p:pic>
      <p:sp>
        <p:nvSpPr>
          <p:cNvPr id="239" name="Google Shape;239;p15"/>
          <p:cNvSpPr txBox="1">
            <a:spLocks noGrp="1"/>
          </p:cNvSpPr>
          <p:nvPr>
            <p:ph type="title"/>
          </p:nvPr>
        </p:nvSpPr>
        <p:spPr>
          <a:xfrm>
            <a:off x="717749" y="404664"/>
            <a:ext cx="7886699" cy="5400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300"/>
              <a:buFont typeface="Calibri"/>
              <a:buNone/>
            </a:pPr>
            <a:r>
              <a:rPr lang="en-CA" sz="3300" cap="none" dirty="0">
                <a:latin typeface="Calibri"/>
                <a:ea typeface="Calibri"/>
                <a:cs typeface="Calibri"/>
                <a:sym typeface="Calibri"/>
              </a:rPr>
              <a:t>CMBA Coach Education &amp; Development</a:t>
            </a:r>
            <a:br>
              <a:rPr lang="en-CA" sz="2600" cap="none" dirty="0">
                <a:latin typeface="Calibri"/>
                <a:ea typeface="Calibri"/>
                <a:cs typeface="Calibri"/>
                <a:sym typeface="Calibri"/>
              </a:rPr>
            </a:br>
            <a:br>
              <a:rPr lang="en-CA" sz="1600" cap="none" dirty="0">
                <a:latin typeface="Calibri"/>
                <a:ea typeface="Calibri"/>
                <a:cs typeface="Calibri"/>
                <a:sym typeface="Calibri"/>
              </a:rPr>
            </a:br>
            <a:br>
              <a:rPr lang="en-CA" sz="1100" cap="none" dirty="0">
                <a:latin typeface="Calibri"/>
                <a:ea typeface="Calibri"/>
                <a:cs typeface="Calibri"/>
                <a:sym typeface="Calibri"/>
              </a:rPr>
            </a:br>
            <a:r>
              <a:rPr lang="en-CA" sz="2600" cap="none" dirty="0">
                <a:latin typeface="Calibri"/>
                <a:ea typeface="Calibri"/>
                <a:cs typeface="Calibri"/>
                <a:sym typeface="Calibri"/>
              </a:rPr>
              <a:t>Coaches Association of Canada</a:t>
            </a:r>
            <a:br>
              <a:rPr lang="en-CA" sz="2900" cap="none" dirty="0">
                <a:latin typeface="Calibri"/>
                <a:ea typeface="Calibri"/>
                <a:cs typeface="Calibri"/>
                <a:sym typeface="Calibri"/>
              </a:rPr>
            </a:br>
            <a:br>
              <a:rPr lang="en-CA" sz="1000" cap="none" dirty="0">
                <a:latin typeface="Calibri"/>
                <a:ea typeface="Calibri"/>
                <a:cs typeface="Calibri"/>
                <a:sym typeface="Calibri"/>
              </a:rPr>
            </a:br>
            <a:r>
              <a:rPr lang="en-CA" sz="2600" cap="none" dirty="0">
                <a:latin typeface="Calibri"/>
                <a:ea typeface="Calibri"/>
                <a:cs typeface="Calibri"/>
                <a:sym typeface="Calibri"/>
              </a:rPr>
              <a:t>Responsible Coaching Movement</a:t>
            </a:r>
            <a:br>
              <a:rPr lang="en-CA" sz="2900" cap="none" dirty="0">
                <a:latin typeface="Calibri"/>
                <a:ea typeface="Calibri"/>
                <a:cs typeface="Calibri"/>
                <a:sym typeface="Calibri"/>
              </a:rPr>
            </a:br>
            <a:br>
              <a:rPr lang="en-CA" sz="2900" cap="none" dirty="0">
                <a:latin typeface="Calibri"/>
                <a:ea typeface="Calibri"/>
                <a:cs typeface="Calibri"/>
                <a:sym typeface="Calibri"/>
              </a:rPr>
            </a:br>
            <a:br>
              <a:rPr lang="en-CA" sz="2900" cap="none" dirty="0">
                <a:latin typeface="Calibri"/>
                <a:ea typeface="Calibri"/>
                <a:cs typeface="Calibri"/>
                <a:sym typeface="Calibri"/>
              </a:rPr>
            </a:br>
            <a:r>
              <a:rPr lang="en-CA" sz="2000" cap="none" dirty="0">
                <a:latin typeface="Calibri"/>
                <a:ea typeface="Calibri"/>
                <a:cs typeface="Calibri"/>
                <a:sym typeface="Calibri"/>
              </a:rPr>
              <a:t>Rule of Two</a:t>
            </a:r>
            <a:br>
              <a:rPr lang="en-CA" sz="2000" cap="none" dirty="0">
                <a:latin typeface="Calibri"/>
                <a:ea typeface="Calibri"/>
                <a:cs typeface="Calibri"/>
                <a:sym typeface="Calibri"/>
              </a:rPr>
            </a:br>
            <a:br>
              <a:rPr lang="en-CA" sz="2000" cap="none" dirty="0">
                <a:latin typeface="Calibri"/>
                <a:ea typeface="Calibri"/>
                <a:cs typeface="Calibri"/>
                <a:sym typeface="Calibri"/>
              </a:rPr>
            </a:br>
            <a:r>
              <a:rPr lang="en-CA" sz="2000" cap="none" dirty="0">
                <a:latin typeface="Calibri"/>
                <a:ea typeface="Calibri"/>
                <a:cs typeface="Calibri"/>
                <a:sym typeface="Calibri"/>
              </a:rPr>
              <a:t>Background Screening</a:t>
            </a:r>
            <a:br>
              <a:rPr lang="en-CA" sz="2000" cap="none" dirty="0">
                <a:latin typeface="Calibri"/>
                <a:ea typeface="Calibri"/>
                <a:cs typeface="Calibri"/>
                <a:sym typeface="Calibri"/>
              </a:rPr>
            </a:br>
            <a:br>
              <a:rPr lang="en-CA" sz="2000" cap="none" dirty="0">
                <a:latin typeface="Calibri"/>
                <a:ea typeface="Calibri"/>
                <a:cs typeface="Calibri"/>
                <a:sym typeface="Calibri"/>
              </a:rPr>
            </a:br>
            <a:r>
              <a:rPr lang="en-CA" sz="2000" cap="none" dirty="0">
                <a:latin typeface="Calibri"/>
                <a:ea typeface="Calibri"/>
                <a:cs typeface="Calibri"/>
                <a:sym typeface="Calibri"/>
              </a:rPr>
              <a:t>Ethics Training</a:t>
            </a:r>
            <a:endParaRPr dirty="0"/>
          </a:p>
        </p:txBody>
      </p:sp>
      <p:pic>
        <p:nvPicPr>
          <p:cNvPr id="240" name="Google Shape;240;p15"/>
          <p:cNvPicPr preferRelativeResize="0"/>
          <p:nvPr/>
        </p:nvPicPr>
        <p:blipFill rotWithShape="1">
          <a:blip r:embed="rId4">
            <a:alphaModFix/>
          </a:blip>
          <a:srcRect/>
          <a:stretch/>
        </p:blipFill>
        <p:spPr>
          <a:xfrm>
            <a:off x="717749" y="3294792"/>
            <a:ext cx="1927126" cy="1927126"/>
          </a:xfrm>
          <a:prstGeom prst="rect">
            <a:avLst/>
          </a:prstGeom>
          <a:noFill/>
          <a:ln>
            <a:noFill/>
          </a:ln>
        </p:spPr>
      </p:pic>
      <p:pic>
        <p:nvPicPr>
          <p:cNvPr id="241" name="Google Shape;241;p15"/>
          <p:cNvPicPr preferRelativeResize="0"/>
          <p:nvPr/>
        </p:nvPicPr>
        <p:blipFill rotWithShape="1">
          <a:blip r:embed="rId5">
            <a:alphaModFix/>
          </a:blip>
          <a:srcRect l="31917" t="14593" r="31422" b="8224"/>
          <a:stretch/>
        </p:blipFill>
        <p:spPr>
          <a:xfrm>
            <a:off x="6723335" y="2708920"/>
            <a:ext cx="1881113" cy="2512998"/>
          </a:xfrm>
          <a:prstGeom prst="rect">
            <a:avLst/>
          </a:prstGeom>
          <a:noFill/>
          <a:ln>
            <a:noFill/>
          </a:ln>
        </p:spPr>
      </p:pic>
    </p:spTree>
  </p:cSld>
  <p:clrMapOvr>
    <a:masterClrMapping/>
  </p:clrMapOvr>
</p:sld>
</file>

<file path=ppt/theme/theme1.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2595</Words>
  <Application>Microsoft Macintosh PowerPoint</Application>
  <PresentationFormat>On-screen Show (4:3)</PresentationFormat>
  <Paragraphs>261</Paragraphs>
  <Slides>43</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Gill Sans</vt:lpstr>
      <vt:lpstr>Times New Roman</vt:lpstr>
      <vt:lpstr>Calibri</vt:lpstr>
      <vt:lpstr>Arial</vt:lpstr>
      <vt:lpstr>Noto Sans Symbols</vt:lpstr>
      <vt:lpstr>Cambria</vt:lpstr>
      <vt:lpstr>Gallery</vt:lpstr>
      <vt:lpstr>CMBA INTERMEDIATE</vt:lpstr>
      <vt:lpstr>PowerPoint Presentation</vt:lpstr>
      <vt:lpstr>PowerPoint Presentation</vt:lpstr>
      <vt:lpstr>PowerPoint Presentation</vt:lpstr>
      <vt:lpstr>PowerPoint Presentation</vt:lpstr>
      <vt:lpstr>PowerPoint Presentation</vt:lpstr>
      <vt:lpstr>CMBA Coach Education &amp; Development   Getting to Know the CMBA Website</vt:lpstr>
      <vt:lpstr>PowerPoint Presentation</vt:lpstr>
      <vt:lpstr>CMBA Coach Education &amp; Development   Coaches Association of Canada  Responsible Coaching Movement   Rule of Two  Background Screening  Ethics Training</vt:lpstr>
      <vt:lpstr>PowerPoint Presentation</vt:lpstr>
      <vt:lpstr>CMBA Coach Education &amp; Development Page 4 in INTERMEDIATE Manual  Pre-game Meeting—Referee Lead   Coaches / Officials / Gym Monitors / Team Captains</vt:lpstr>
      <vt:lpstr>CMBA Coach Education &amp; Development Page 7-9 In INTERMEDIATE Manual—Canada Basketball  Parent/Player Team Expectation Meeting  Partner With A Coach To Discuss The 3 Questions Below</vt:lpstr>
      <vt:lpstr>PowerPoint Presentation</vt:lpstr>
      <vt:lpstr>PowerPoint Presentation</vt:lpstr>
      <vt:lpstr>PowerPoint Presentation</vt:lpstr>
      <vt:lpstr>PowerPoint Presentation</vt:lpstr>
      <vt:lpstr>CMBA Coach Education &amp; Development Page 16-17 in INTERMEDIATE Manual   CMBA E3 Website    E3: Explode-Explore-Execute</vt:lpstr>
      <vt:lpstr>CMBA Coach Education &amp; Development Page 18 In INTERMEDIATE Manual   Scoring the Ball  Top 6 Scoring Priorities  1. Free Throws (Why are FT’s #1?)  2. Attack the Rim  3. Attack the Paint  4. 3-Point Shot from the Corner  5. 3-Point Shot from the Top  6. Mid-range Shots   Coach Activity—what drills do you do to support these Top 6 Priorities?</vt:lpstr>
      <vt:lpstr>CMBA Coach Education &amp; Development Page 19 In INTERMEDIATE Manual  P7R—Footwork &amp; KPI Skill    P7R is a great warm-up activity  Combines Fundamental Movement Skills with Technical Skills   We will do this activity on-court</vt:lpstr>
      <vt:lpstr>CMBA Coach Education &amp; Development Page 20 In INTERMEDIATE Manual  Practice Planning &amp; Season Planning   How have your Practice Plans changed over time?    How might you enhance your current Practice Plan?    Make a list of the Skills, Actions &amp; Concepts you want to cover this season?</vt:lpstr>
      <vt:lpstr>CMBA Coach Education &amp; Development    Getting Back to Style of Play   How do you promote Style of Play with your team?    What drills do you do to promote Decision-making with your team/players?  Block vs. Random Teaching</vt:lpstr>
      <vt:lpstr>CMBA Coach Education &amp; Development Page 23-24 In INTERMEDIATE Manual   Every Practice Needs a Little TLC  Share a Competitive drill with a partner.   Do you Measure drills in Practice?   What is the typical Tempo of your practice?   Do your drills match your Style of Play?  (especially shooting drills)</vt:lpstr>
      <vt:lpstr>CMBA Coach Education &amp; Development Page 25-26 In INTERMEDIATE Manual   Feedback 101, 201 &amp; 301   Feedback 101 Technical Skill Feedback   Feedback 201 Feedback after the Feedback   Feedback 301 Decision-making Feedback</vt:lpstr>
      <vt:lpstr>CMBA Coach Education &amp; Development Page 27-28 In INTERMEDIATE Manual   KPI’s—Key Performance Indicators  Starts with a Hunch     Canada vs. China   University of Manitoba     What Hunch might you turn into a KPI?</vt:lpstr>
      <vt:lpstr>CMBA Coach Education &amp; Development Page 29-31 In INTERMEDIATE Manual   Important Concepts from ESSENTIALS (Review)      ABCD Teaching Phases—Loading &amp; Unloading  Measuring Drills  ABCD Debrief (&amp; Pre-brief)  Global Player Development (Page 39-44 INT)</vt:lpstr>
      <vt:lpstr>CMBA Coach Education &amp; Development Page 32 In INTERMEDIATE Manual   Gold Medal Model (Gold Medal Profile)</vt:lpstr>
      <vt:lpstr>CMBA Coach Education &amp; Development    IPP—Individual Performance Plan   Based on the Gold Medal Model   IPP Excel Form  How to Implement the Activity     Email Mark Hogan for more information: markjonhogan@gmail.com </vt:lpstr>
      <vt:lpstr>CMBA Coach Education &amp; Development Page 33 In INTERMEDIATE Manual   ROB Shot—BRAD Shot—REP’ing   </vt:lpstr>
      <vt:lpstr>CMBA Coach Education &amp; Development Page 34 in INTERMEDIATE Manual   LTAD—Essentials Review </vt:lpstr>
      <vt:lpstr>CMBA Coach Education &amp; Development Page 35 in INTERMEDIATE Manual   Peak Height Velocity </vt:lpstr>
      <vt:lpstr>CMBA Coach Education &amp; Development ESSENTIALS Review   Gold Medal Model—Defensive Priorities    Defend the Basket   Pressure the Ball—D21 &amp; D9   Guard 1.5 Players</vt:lpstr>
      <vt:lpstr>CMBA Coach Education &amp; Development Page 45-46 In INTERMEDIATE Manual   10 Commandments of Defense     Great Handout for your players      Players tend to relate to many of these defensive concepts. Which, in turn, makes defense fun to play.</vt:lpstr>
      <vt:lpstr>CMBA Coach Education &amp; Development VIDEO   Read &amp; React Basketball—Rick Torbett  St. Joseph’s College of Maine Video (Part I of 2 Part Series - CMBA website)       Click Here</vt:lpstr>
      <vt:lpstr>CMBA Coach Education &amp; Development Page 36-37 In INTERMEDIATE Manual   Read &amp; React Basketball—Rick Torbett   Read &amp; React—20 Layers for Youth Basketball           228 Page Read &amp; React Document</vt:lpstr>
      <vt:lpstr>CMBA Coach Education &amp; Development See Video   Read &amp; React Basketball—Rick Torbett         Circle Movement Video</vt:lpstr>
      <vt:lpstr>CMBA Coach Education &amp; Development    Prep for the On-court Session</vt:lpstr>
      <vt:lpstr>CMBA Coach Education &amp; Development    BONUS Materials      Style of Play  Review</vt:lpstr>
      <vt:lpstr>CMBA Coach Education &amp; Development    Measuring Success—The Four Factors  </vt:lpstr>
      <vt:lpstr>CMBA Coach Education &amp; Development BONUS Materials   LTAD—Long Term Athlete Development    5 S’s of LTAD  Skills Speed Stamina Strength Suppleness     Not only are you developing Basketball Players, you are also developing Athletes!</vt:lpstr>
      <vt:lpstr>CMBA Coach Education &amp; Development BONUS Materials   Shot Clock Phases   Best teams in the world shoot early shot clock shots  6 Seconds – 12 Seconds – 6 Seconds 8 Seconds – 8 Seconds – 8 Seconds  Explode/Explore—Execute / Danger Zone  Players—Coach—Players  Danger Zone is Late in the Shot Clock—last 6 seconds    CB Moved 6 Shots From Late Clock To Early Clock After 2012</vt:lpstr>
      <vt:lpstr>CMBA Coach Education &amp; Development BONUS Materials   Actions &amp; Dominoes   Actions  Actions &amp; Dominoes  Actions are to Create Advantages  Small Advantages to become Big Advantages  Neutral may become an Advantage or a Disadvantage  One Action leads to another Action which leads to Another Action  Multiple Actions are Often Required until the Defense Falls (Dominoes)</vt:lpstr>
      <vt:lpstr>CMBA Coach Education &amp; Development BONUS Materials   Establishing FLOW   1-2-3-4-5  1 = run our regular Actions  2 = get the ball to the 2nd side  3 = set more Screens/picks (2 letter e’s in three &amp; screen)  4 = 4 Down quick hit  5 = Rhymes with Drive</vt:lpstr>
      <vt:lpstr>CMBA Coach Education &amp; Development Page 22 In INTERMEDIATE Manual  PVAD—Position, Vision, Anticipation, Decision-making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COACH ADMINISTRATION</dc:title>
  <dc:creator>Mark Hogan</dc:creator>
  <cp:lastModifiedBy>Mark Hogan</cp:lastModifiedBy>
  <cp:revision>15</cp:revision>
  <dcterms:created xsi:type="dcterms:W3CDTF">2015-09-03T21:37:35Z</dcterms:created>
  <dcterms:modified xsi:type="dcterms:W3CDTF">2024-12-10T22:26:44Z</dcterms:modified>
</cp:coreProperties>
</file>