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49"/>
  </p:notesMasterIdLst>
  <p:sldIdLst>
    <p:sldId id="285" r:id="rId2"/>
    <p:sldId id="302" r:id="rId3"/>
    <p:sldId id="334" r:id="rId4"/>
    <p:sldId id="386" r:id="rId5"/>
    <p:sldId id="375" r:id="rId6"/>
    <p:sldId id="370" r:id="rId7"/>
    <p:sldId id="367" r:id="rId8"/>
    <p:sldId id="376" r:id="rId9"/>
    <p:sldId id="377" r:id="rId10"/>
    <p:sldId id="282" r:id="rId11"/>
    <p:sldId id="387" r:id="rId12"/>
    <p:sldId id="388" r:id="rId13"/>
    <p:sldId id="340" r:id="rId14"/>
    <p:sldId id="389" r:id="rId15"/>
    <p:sldId id="391" r:id="rId16"/>
    <p:sldId id="343" r:id="rId17"/>
    <p:sldId id="383" r:id="rId18"/>
    <p:sldId id="359" r:id="rId19"/>
    <p:sldId id="378" r:id="rId20"/>
    <p:sldId id="337" r:id="rId21"/>
    <p:sldId id="345" r:id="rId22"/>
    <p:sldId id="393" r:id="rId23"/>
    <p:sldId id="394" r:id="rId24"/>
    <p:sldId id="318" r:id="rId25"/>
    <p:sldId id="363" r:id="rId26"/>
    <p:sldId id="364" r:id="rId27"/>
    <p:sldId id="366" r:id="rId28"/>
    <p:sldId id="381" r:id="rId29"/>
    <p:sldId id="382" r:id="rId30"/>
    <p:sldId id="369" r:id="rId31"/>
    <p:sldId id="365" r:id="rId32"/>
    <p:sldId id="395" r:id="rId33"/>
    <p:sldId id="397" r:id="rId34"/>
    <p:sldId id="396" r:id="rId35"/>
    <p:sldId id="347" r:id="rId36"/>
    <p:sldId id="398" r:id="rId37"/>
    <p:sldId id="371" r:id="rId38"/>
    <p:sldId id="341" r:id="rId39"/>
    <p:sldId id="379" r:id="rId40"/>
    <p:sldId id="349" r:id="rId41"/>
    <p:sldId id="338" r:id="rId42"/>
    <p:sldId id="342" r:id="rId43"/>
    <p:sldId id="380" r:id="rId44"/>
    <p:sldId id="356" r:id="rId45"/>
    <p:sldId id="321" r:id="rId46"/>
    <p:sldId id="314" r:id="rId47"/>
    <p:sldId id="316" r:id="rId4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6A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235"/>
    <p:restoredTop sz="92963"/>
  </p:normalViewPr>
  <p:slideViewPr>
    <p:cSldViewPr>
      <p:cViewPr varScale="1">
        <p:scale>
          <a:sx n="119" d="100"/>
          <a:sy n="119" d="100"/>
        </p:scale>
        <p:origin x="304" y="20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F586643-6FEA-4004-89B4-B3429DD563EB}" type="datetimeFigureOut">
              <a:rPr lang="en-CA" smtClean="0"/>
              <a:t>2024-10-12</a:t>
            </a:fld>
            <a:endParaRPr lang="en-CA"/>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C500980-52CC-4E33-A454-9335D837EB91}" type="slidenum">
              <a:rPr lang="en-CA" smtClean="0"/>
              <a:t>‹#›</a:t>
            </a:fld>
            <a:endParaRPr lang="en-CA"/>
          </a:p>
        </p:txBody>
      </p:sp>
    </p:spTree>
    <p:extLst>
      <p:ext uri="{BB962C8B-B14F-4D97-AF65-F5344CB8AC3E}">
        <p14:creationId xmlns:p14="http://schemas.microsoft.com/office/powerpoint/2010/main" val="18951732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396319" y="802299"/>
            <a:ext cx="5618515" cy="2541431"/>
          </a:xfrm>
        </p:spPr>
        <p:txBody>
          <a:bodyPr bIns="0" anchor="b">
            <a:normAutofit/>
          </a:bodyPr>
          <a:lstStyle>
            <a:lvl1pPr algn="l">
              <a:defRPr sz="5400"/>
            </a:lvl1pPr>
          </a:lstStyle>
          <a:p>
            <a:r>
              <a:rPr lang="en-US"/>
              <a:t>Click to edit Master title style</a:t>
            </a:r>
            <a:endParaRPr lang="en-US" dirty="0"/>
          </a:p>
        </p:txBody>
      </p:sp>
      <p:sp>
        <p:nvSpPr>
          <p:cNvPr id="3" name="Subtitle 2"/>
          <p:cNvSpPr>
            <a:spLocks noGrp="1"/>
          </p:cNvSpPr>
          <p:nvPr>
            <p:ph type="subTitle" idx="1"/>
          </p:nvPr>
        </p:nvSpPr>
        <p:spPr>
          <a:xfrm>
            <a:off x="2396319" y="3531205"/>
            <a:ext cx="5618515" cy="977621"/>
          </a:xfrm>
        </p:spPr>
        <p:txBody>
          <a:bodyPr tIns="91440" bIns="91440">
            <a:normAutofit/>
          </a:bodyPr>
          <a:lstStyle>
            <a:lvl1pPr marL="0" indent="0" algn="l">
              <a:buNone/>
              <a:defRPr sz="1600" b="0" cap="all" baseline="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86C496E-FCB3-414E-B24F-CE346207336C}" type="datetimeFigureOut">
              <a:rPr lang="en-CA" smtClean="0"/>
              <a:t>2024-10-12</a:t>
            </a:fld>
            <a:endParaRPr lang="en-CA"/>
          </a:p>
        </p:txBody>
      </p:sp>
      <p:sp>
        <p:nvSpPr>
          <p:cNvPr id="5" name="Footer Placeholder 4"/>
          <p:cNvSpPr>
            <a:spLocks noGrp="1"/>
          </p:cNvSpPr>
          <p:nvPr>
            <p:ph type="ftr" sz="quarter" idx="11"/>
          </p:nvPr>
        </p:nvSpPr>
        <p:spPr>
          <a:xfrm>
            <a:off x="2396319" y="329308"/>
            <a:ext cx="3086292" cy="309201"/>
          </a:xfrm>
        </p:spPr>
        <p:txBody>
          <a:bodyPr/>
          <a:lstStyle/>
          <a:p>
            <a:endParaRPr lang="en-CA"/>
          </a:p>
        </p:txBody>
      </p:sp>
      <p:sp>
        <p:nvSpPr>
          <p:cNvPr id="6" name="Slide Number Placeholder 5"/>
          <p:cNvSpPr>
            <a:spLocks noGrp="1"/>
          </p:cNvSpPr>
          <p:nvPr>
            <p:ph type="sldNum" sz="quarter" idx="12"/>
          </p:nvPr>
        </p:nvSpPr>
        <p:spPr>
          <a:xfrm>
            <a:off x="1434703" y="798973"/>
            <a:ext cx="802005" cy="503578"/>
          </a:xfrm>
        </p:spPr>
        <p:txBody>
          <a:bodyPr/>
          <a:lstStyle/>
          <a:p>
            <a:fld id="{6C6079EE-3E06-46D8-8C0A-95E34142FD86}" type="slidenum">
              <a:rPr lang="en-CA" smtClean="0"/>
              <a:t>‹#›</a:t>
            </a:fld>
            <a:endParaRPr lang="en-CA"/>
          </a:p>
        </p:txBody>
      </p:sp>
      <p:cxnSp>
        <p:nvCxnSpPr>
          <p:cNvPr id="15" name="Straight Connector 14"/>
          <p:cNvCxnSpPr/>
          <p:nvPr/>
        </p:nvCxnSpPr>
        <p:spPr>
          <a:xfrm>
            <a:off x="2396319" y="3528542"/>
            <a:ext cx="5618515"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cxnSp>
        <p:nvCxnSpPr>
          <p:cNvPr id="33" name="Straight Connector 32"/>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86C496E-FCB3-414E-B24F-CE346207336C}" type="datetimeFigureOut">
              <a:rPr lang="en-CA" smtClean="0"/>
              <a:t>2024-10-12</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6C6079EE-3E06-46D8-8C0A-95E34142FD86}" type="slidenum">
              <a:rPr lang="en-CA" smtClean="0"/>
              <a:t>‹#›</a:t>
            </a:fld>
            <a:endParaRPr lang="en-CA"/>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8028" y="798974"/>
            <a:ext cx="1103027" cy="4659889"/>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443491" y="798974"/>
            <a:ext cx="5301095" cy="46598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86C496E-FCB3-414E-B24F-CE346207336C}" type="datetimeFigureOut">
              <a:rPr lang="en-CA" smtClean="0"/>
              <a:t>2024-10-12</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6C6079EE-3E06-46D8-8C0A-95E34142FD86}" type="slidenum">
              <a:rPr lang="en-CA" smtClean="0"/>
              <a:t>‹#›</a:t>
            </a:fld>
            <a:endParaRPr lang="en-CA"/>
          </a:p>
        </p:txBody>
      </p:sp>
      <p:cxnSp>
        <p:nvCxnSpPr>
          <p:cNvPr id="15" name="Straight Connector 14"/>
          <p:cNvCxnSpPr/>
          <p:nvPr/>
        </p:nvCxnSpPr>
        <p:spPr>
          <a:xfrm>
            <a:off x="6918028" y="798974"/>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86C496E-FCB3-414E-B24F-CE346207336C}" type="datetimeFigureOut">
              <a:rPr lang="en-CA" smtClean="0"/>
              <a:t>2024-10-12</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6C6079EE-3E06-46D8-8C0A-95E34142FD86}" type="slidenum">
              <a:rPr lang="en-CA" smtClean="0"/>
              <a:t>‹#›</a:t>
            </a:fld>
            <a:endParaRPr lang="en-CA"/>
          </a:p>
        </p:txBody>
      </p:sp>
      <p:cxnSp>
        <p:nvCxnSpPr>
          <p:cNvPr id="33" name="Straight Connector 32"/>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3491" y="1756130"/>
            <a:ext cx="5617002" cy="1887950"/>
          </a:xfrm>
        </p:spPr>
        <p:txBody>
          <a:bodyPr anchor="b">
            <a:normAutofit/>
          </a:bodyPr>
          <a:lstStyle>
            <a:lvl1pPr algn="l">
              <a:defRPr sz="3200"/>
            </a:lvl1pPr>
          </a:lstStyle>
          <a:p>
            <a:r>
              <a:rPr lang="en-US"/>
              <a:t>Click to edit Master title style</a:t>
            </a:r>
            <a:endParaRPr lang="en-US" dirty="0"/>
          </a:p>
        </p:txBody>
      </p:sp>
      <p:sp>
        <p:nvSpPr>
          <p:cNvPr id="3" name="Text Placeholder 2"/>
          <p:cNvSpPr>
            <a:spLocks noGrp="1"/>
          </p:cNvSpPr>
          <p:nvPr>
            <p:ph type="body" idx="1"/>
          </p:nvPr>
        </p:nvSpPr>
        <p:spPr>
          <a:xfrm>
            <a:off x="1443492" y="3806196"/>
            <a:ext cx="5617002" cy="1012929"/>
          </a:xfrm>
        </p:spPr>
        <p:txBody>
          <a:bodyPr tIns="91440">
            <a:normAutofit/>
          </a:bodyPr>
          <a:lstStyle>
            <a:lvl1pPr marL="0" indent="0" algn="l">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86C496E-FCB3-414E-B24F-CE346207336C}" type="datetimeFigureOut">
              <a:rPr lang="en-CA" smtClean="0"/>
              <a:t>2024-10-12</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6C6079EE-3E06-46D8-8C0A-95E34142FD86}" type="slidenum">
              <a:rPr lang="en-CA" smtClean="0"/>
              <a:t>‹#›</a:t>
            </a:fld>
            <a:endParaRPr lang="en-CA"/>
          </a:p>
        </p:txBody>
      </p:sp>
      <p:cxnSp>
        <p:nvCxnSpPr>
          <p:cNvPr id="15" name="Straight Connector 14"/>
          <p:cNvCxnSpPr/>
          <p:nvPr/>
        </p:nvCxnSpPr>
        <p:spPr>
          <a:xfrm>
            <a:off x="1443491" y="3804985"/>
            <a:ext cx="561700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3491" y="804890"/>
            <a:ext cx="6571343" cy="10593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43490" y="2013936"/>
            <a:ext cx="3125871" cy="34375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889182" y="2013936"/>
            <a:ext cx="3125652" cy="34375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86C496E-FCB3-414E-B24F-CE346207336C}" type="datetimeFigureOut">
              <a:rPr lang="en-CA" smtClean="0"/>
              <a:t>2024-10-12</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6C6079EE-3E06-46D8-8C0A-95E34142FD86}" type="slidenum">
              <a:rPr lang="en-CA" smtClean="0"/>
              <a:t>‹#›</a:t>
            </a:fld>
            <a:endParaRPr lang="en-CA"/>
          </a:p>
        </p:txBody>
      </p:sp>
      <p:cxnSp>
        <p:nvCxnSpPr>
          <p:cNvPr id="33" name="Straight Connector 32"/>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36" name="Straight Connector 35"/>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p:cNvSpPr>
            <a:spLocks noGrp="1"/>
          </p:cNvSpPr>
          <p:nvPr>
            <p:ph type="title"/>
          </p:nvPr>
        </p:nvSpPr>
        <p:spPr>
          <a:xfrm>
            <a:off x="1443491" y="804164"/>
            <a:ext cx="6571344" cy="105631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443491" y="2019550"/>
            <a:ext cx="3125766" cy="801943"/>
          </a:xfrm>
        </p:spPr>
        <p:txBody>
          <a:bodyPr anchor="b">
            <a:normAutofit/>
          </a:bodyPr>
          <a:lstStyle>
            <a:lvl1pPr marL="0" indent="0">
              <a:lnSpc>
                <a:spcPct val="100000"/>
              </a:lnSpc>
              <a:buNone/>
              <a:defRPr sz="2200" b="0" cap="all" baseline="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1443491" y="2824270"/>
            <a:ext cx="3125766" cy="26444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889182" y="2023004"/>
            <a:ext cx="3125652" cy="802237"/>
          </a:xfrm>
        </p:spPr>
        <p:txBody>
          <a:bodyPr anchor="b">
            <a:normAutofit/>
          </a:bodyPr>
          <a:lstStyle>
            <a:lvl1pPr marL="0" indent="0">
              <a:lnSpc>
                <a:spcPct val="100000"/>
              </a:lnSpc>
              <a:buNone/>
              <a:defRPr sz="2200" b="0" cap="all" baseline="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889182" y="2821491"/>
            <a:ext cx="3125652" cy="26373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86C496E-FCB3-414E-B24F-CE346207336C}" type="datetimeFigureOut">
              <a:rPr lang="en-CA" smtClean="0"/>
              <a:t>2024-10-12</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6C6079EE-3E06-46D8-8C0A-95E34142FD86}" type="slidenum">
              <a:rPr lang="en-CA" smtClean="0"/>
              <a:t>‹#›</a:t>
            </a:fld>
            <a:endParaRPr lang="en-CA"/>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cxnSp>
        <p:nvCxnSpPr>
          <p:cNvPr id="32" name="Straight Connector 31"/>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86C496E-FCB3-414E-B24F-CE346207336C}" type="datetimeFigureOut">
              <a:rPr lang="en-CA" smtClean="0"/>
              <a:t>2024-10-12</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6C6079EE-3E06-46D8-8C0A-95E34142FD86}" type="slidenum">
              <a:rPr lang="en-CA" smtClean="0"/>
              <a:t>‹#›</a:t>
            </a:fld>
            <a:endParaRPr lang="en-CA"/>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6C496E-FCB3-414E-B24F-CE346207336C}" type="datetimeFigureOut">
              <a:rPr lang="en-CA" smtClean="0"/>
              <a:t>2024-10-12</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6C6079EE-3E06-46D8-8C0A-95E34142FD86}" type="slidenum">
              <a:rPr lang="en-CA" smtClean="0"/>
              <a:t>‹#›</a:t>
            </a:fld>
            <a:endParaRPr lang="en-CA"/>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39042" y="798973"/>
            <a:ext cx="2425950" cy="2247117"/>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4186656" y="798974"/>
            <a:ext cx="3828178" cy="465882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39042" y="3205492"/>
            <a:ext cx="2427369" cy="2248181"/>
          </a:xfrm>
        </p:spPr>
        <p:txBody>
          <a:bodyPr>
            <a:normAutofit/>
          </a:bodyPr>
          <a:lstStyle>
            <a:lvl1pPr marL="0" indent="0" algn="l">
              <a:buNone/>
              <a:defRPr sz="16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E86C496E-FCB3-414E-B24F-CE346207336C}" type="datetimeFigureOut">
              <a:rPr lang="en-CA" smtClean="0"/>
              <a:t>2024-10-12</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6C6079EE-3E06-46D8-8C0A-95E34142FD86}" type="slidenum">
              <a:rPr lang="en-CA" smtClean="0"/>
              <a:t>‹#›</a:t>
            </a:fld>
            <a:endParaRPr lang="en-CA"/>
          </a:p>
        </p:txBody>
      </p:sp>
      <p:cxnSp>
        <p:nvCxnSpPr>
          <p:cNvPr id="17" name="Straight Connector 16"/>
          <p:cNvCxnSpPr/>
          <p:nvPr/>
        </p:nvCxnSpPr>
        <p:spPr>
          <a:xfrm>
            <a:off x="1441748" y="3205491"/>
            <a:ext cx="2423276"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13" name="Group 12"/>
          <p:cNvGrpSpPr/>
          <p:nvPr/>
        </p:nvGrpSpPr>
        <p:grpSpPr>
          <a:xfrm>
            <a:off x="4996501" y="482171"/>
            <a:ext cx="3511387" cy="5149101"/>
            <a:chOff x="6852919" y="583365"/>
            <a:chExt cx="4681849" cy="5181928"/>
          </a:xfrm>
        </p:grpSpPr>
        <p:sp>
          <p:nvSpPr>
            <p:cNvPr id="14" name="Rectangle 13"/>
            <p:cNvSpPr/>
            <p:nvPr/>
          </p:nvSpPr>
          <p:spPr>
            <a:xfrm>
              <a:off x="6852919" y="583365"/>
              <a:ext cx="4681849" cy="5181928"/>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5" name="Rectangle 14"/>
            <p:cNvSpPr/>
            <p:nvPr/>
          </p:nvSpPr>
          <p:spPr>
            <a:xfrm>
              <a:off x="7273787" y="915806"/>
              <a:ext cx="3844017" cy="4507918"/>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44148" y="1129513"/>
            <a:ext cx="3244935" cy="1830584"/>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640128" y="1122543"/>
            <a:ext cx="2234998" cy="3866327"/>
          </a:xfrm>
          <a:solidFill>
            <a:schemeClr val="bg1">
              <a:lumMod val="85000"/>
            </a:schemeClr>
          </a:solidFill>
          <a:ln w="9525" cap="sq">
            <a:noFill/>
            <a:miter lim="800000"/>
          </a:ln>
          <a:effectLst/>
        </p:spPr>
        <p:txBody>
          <a:bodyPr anchor="t"/>
          <a:lstStyle>
            <a:lvl1pPr marL="0" indent="0" algn="ctr">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1443492" y="3145992"/>
            <a:ext cx="3240286" cy="2003742"/>
          </a:xfrm>
        </p:spPr>
        <p:txBody>
          <a:bodyPr>
            <a:normAutofit/>
          </a:bodyPr>
          <a:lstStyle>
            <a:lvl1pPr marL="0" indent="0" algn="l">
              <a:buNone/>
              <a:defRPr sz="18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a:xfrm>
            <a:off x="1436664" y="5469857"/>
            <a:ext cx="3252420" cy="320123"/>
          </a:xfrm>
        </p:spPr>
        <p:txBody>
          <a:bodyPr/>
          <a:lstStyle>
            <a:lvl1pPr algn="l">
              <a:defRPr/>
            </a:lvl1pPr>
          </a:lstStyle>
          <a:p>
            <a:fld id="{E86C496E-FCB3-414E-B24F-CE346207336C}" type="datetimeFigureOut">
              <a:rPr lang="en-CA" smtClean="0"/>
              <a:t>2024-10-12</a:t>
            </a:fld>
            <a:endParaRPr lang="en-CA"/>
          </a:p>
        </p:txBody>
      </p:sp>
      <p:sp>
        <p:nvSpPr>
          <p:cNvPr id="6" name="Footer Placeholder 5"/>
          <p:cNvSpPr>
            <a:spLocks noGrp="1"/>
          </p:cNvSpPr>
          <p:nvPr>
            <p:ph type="ftr" sz="quarter" idx="11"/>
          </p:nvPr>
        </p:nvSpPr>
        <p:spPr>
          <a:xfrm>
            <a:off x="1437530" y="318641"/>
            <a:ext cx="3251553" cy="320931"/>
          </a:xfrm>
        </p:spPr>
        <p:txBody>
          <a:bodyPr/>
          <a:lstStyle/>
          <a:p>
            <a:endParaRPr lang="en-CA"/>
          </a:p>
        </p:txBody>
      </p:sp>
      <p:sp>
        <p:nvSpPr>
          <p:cNvPr id="7" name="Slide Number Placeholder 6"/>
          <p:cNvSpPr>
            <a:spLocks noGrp="1"/>
          </p:cNvSpPr>
          <p:nvPr>
            <p:ph type="sldNum" sz="quarter" idx="12"/>
          </p:nvPr>
        </p:nvSpPr>
        <p:spPr/>
        <p:txBody>
          <a:bodyPr/>
          <a:lstStyle/>
          <a:p>
            <a:fld id="{6C6079EE-3E06-46D8-8C0A-95E34142FD86}" type="slidenum">
              <a:rPr lang="en-CA" smtClean="0"/>
              <a:t>‹#›</a:t>
            </a:fld>
            <a:endParaRPr lang="en-CA"/>
          </a:p>
        </p:txBody>
      </p:sp>
      <p:cxnSp>
        <p:nvCxnSpPr>
          <p:cNvPr id="31" name="Straight Connector 30"/>
          <p:cNvCxnSpPr/>
          <p:nvPr/>
        </p:nvCxnSpPr>
        <p:spPr>
          <a:xfrm>
            <a:off x="1441281" y="3143605"/>
            <a:ext cx="3242014"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100000">
              <a:schemeClr val="bg1"/>
            </a:gs>
            <a:gs pos="100000">
              <a:schemeClr val="bg2">
                <a:shade val="8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10" name="Rectangle 9"/>
          <p:cNvSpPr/>
          <p:nvPr/>
        </p:nvSpPr>
        <p:spPr>
          <a:xfrm>
            <a:off x="0" y="2015734"/>
            <a:ext cx="9144000" cy="4079520"/>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12" name="Picture 11"/>
          <p:cNvPicPr>
            <a:picLocks noChangeAspect="1"/>
          </p:cNvPicPr>
          <p:nvPr/>
        </p:nvPicPr>
        <p:blipFill rotWithShape="1">
          <a:blip r:embed="rId13">
            <a:extLst>
              <a:ext uri="{28A0092B-C50C-407E-A947-70E740481C1C}">
                <a14:useLocalDpi xmlns:a14="http://schemas.microsoft.com/office/drawing/2010/main" val="0"/>
              </a:ext>
            </a:extLst>
          </a:blip>
          <a:srcRect l="12500" t="1538" r="12500" b="-1538"/>
          <a:stretch/>
        </p:blipFill>
        <p:spPr>
          <a:xfrm>
            <a:off x="-1" y="6095253"/>
            <a:ext cx="9144001" cy="774727"/>
          </a:xfrm>
          <a:prstGeom prst="rect">
            <a:avLst/>
          </a:prstGeom>
        </p:spPr>
      </p:pic>
      <p:cxnSp>
        <p:nvCxnSpPr>
          <p:cNvPr id="13" name="Straight Connector 12"/>
          <p:cNvCxnSpPr/>
          <p:nvPr/>
        </p:nvCxnSpPr>
        <p:spPr>
          <a:xfrm>
            <a:off x="0" y="6101127"/>
            <a:ext cx="9144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p:ph type="title"/>
          </p:nvPr>
        </p:nvSpPr>
        <p:spPr>
          <a:xfrm>
            <a:off x="1443491" y="804520"/>
            <a:ext cx="6571343" cy="1049235"/>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443491" y="2015733"/>
            <a:ext cx="6571343" cy="345061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5646542" y="330370"/>
            <a:ext cx="2368292"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E86C496E-FCB3-414E-B24F-CE346207336C}" type="datetimeFigureOut">
              <a:rPr lang="en-CA" smtClean="0"/>
              <a:t>2024-10-12</a:t>
            </a:fld>
            <a:endParaRPr lang="en-CA"/>
          </a:p>
        </p:txBody>
      </p:sp>
      <p:sp>
        <p:nvSpPr>
          <p:cNvPr id="5" name="Footer Placeholder 4"/>
          <p:cNvSpPr>
            <a:spLocks noGrp="1"/>
          </p:cNvSpPr>
          <p:nvPr>
            <p:ph type="ftr" sz="quarter" idx="3"/>
          </p:nvPr>
        </p:nvSpPr>
        <p:spPr>
          <a:xfrm>
            <a:off x="1443491" y="329308"/>
            <a:ext cx="4034004"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CA"/>
          </a:p>
        </p:txBody>
      </p:sp>
      <p:sp>
        <p:nvSpPr>
          <p:cNvPr id="6" name="Slide Number Placeholder 5"/>
          <p:cNvSpPr>
            <a:spLocks noGrp="1"/>
          </p:cNvSpPr>
          <p:nvPr>
            <p:ph type="sldNum" sz="quarter" idx="4"/>
          </p:nvPr>
        </p:nvSpPr>
        <p:spPr>
          <a:xfrm>
            <a:off x="487725" y="798973"/>
            <a:ext cx="795746" cy="503578"/>
          </a:xfrm>
          <a:prstGeom prst="rect">
            <a:avLst/>
          </a:prstGeom>
        </p:spPr>
        <p:txBody>
          <a:bodyPr vert="horz" lIns="91440" tIns="45720" rIns="91440" bIns="45720" rtlCol="0" anchor="t"/>
          <a:lstStyle>
            <a:lvl1pPr algn="r">
              <a:defRPr sz="2800">
                <a:solidFill>
                  <a:schemeClr val="accent1"/>
                </a:solidFill>
              </a:defRPr>
            </a:lvl1pPr>
          </a:lstStyle>
          <a:p>
            <a:fld id="{6C6079EE-3E06-46D8-8C0A-95E34142FD86}" type="slidenum">
              <a:rPr lang="en-CA" smtClean="0"/>
              <a:t>‹#›</a:t>
            </a:fld>
            <a:endParaRPr lang="en-CA"/>
          </a:p>
        </p:txBody>
      </p:sp>
    </p:spTree>
    <p:extLst>
      <p:ext uri="{BB962C8B-B14F-4D97-AF65-F5344CB8AC3E}">
        <p14:creationId xmlns:p14="http://schemas.microsoft.com/office/powerpoint/2010/main" val="91614139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6858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685800" rtl="0" eaLnBrk="1" latinLnBrk="0" hangingPunct="1">
        <a:lnSpc>
          <a:spcPct val="120000"/>
        </a:lnSpc>
        <a:spcBef>
          <a:spcPts val="1000"/>
        </a:spcBef>
        <a:buClr>
          <a:schemeClr val="accent1"/>
        </a:buClr>
        <a:buSzPct val="100000"/>
        <a:buFont typeface="Arial" panose="020B0604020202020204" pitchFamily="34" charset="0"/>
        <a:buChar char="•"/>
        <a:defRPr sz="2000" kern="1200" cap="none">
          <a:solidFill>
            <a:schemeClr val="tx1"/>
          </a:solidFill>
          <a:effectLst/>
          <a:latin typeface="+mn-lt"/>
          <a:ea typeface="+mn-ea"/>
          <a:cs typeface="+mn-cs"/>
        </a:defRPr>
      </a:lvl1pPr>
      <a:lvl2pPr marL="6858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600" kern="1200" cap="none" baseline="0">
          <a:solidFill>
            <a:schemeClr val="tx1"/>
          </a:solidFill>
          <a:effectLst/>
          <a:latin typeface="+mn-lt"/>
          <a:ea typeface="+mn-ea"/>
          <a:cs typeface="+mn-cs"/>
        </a:defRPr>
      </a:lvl2pPr>
      <a:lvl3pPr marL="11430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600" kern="1200" cap="none">
          <a:solidFill>
            <a:schemeClr val="tx1"/>
          </a:solidFill>
          <a:effectLst/>
          <a:latin typeface="+mn-lt"/>
          <a:ea typeface="+mn-ea"/>
          <a:cs typeface="+mn-cs"/>
        </a:defRPr>
      </a:lvl3pPr>
      <a:lvl4pPr marL="16002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200" kern="1200" cap="none">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4.tiff"/></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4.tiff"/></Relationships>
</file>

<file path=ppt/slides/_rels/slide11.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3.png"/><Relationship Id="rId1" Type="http://schemas.openxmlformats.org/officeDocument/2006/relationships/slideLayout" Target="../slideLayouts/slideLayout4.xml"/><Relationship Id="rId4" Type="http://schemas.openxmlformats.org/officeDocument/2006/relationships/image" Target="../media/image4.tiff"/></Relationships>
</file>

<file path=ppt/slides/_rels/slide14.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image" Target="../media/image3.png"/><Relationship Id="rId1" Type="http://schemas.openxmlformats.org/officeDocument/2006/relationships/slideLayout" Target="../slideLayouts/slideLayout4.xml"/><Relationship Id="rId4" Type="http://schemas.openxmlformats.org/officeDocument/2006/relationships/image" Target="../media/image4.tiff"/></Relationships>
</file>

<file path=ppt/slides/_rels/slide18.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4.tiff"/></Relationships>
</file>

<file path=ppt/slides/_rels/slide20.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g"/><Relationship Id="rId1" Type="http://schemas.openxmlformats.org/officeDocument/2006/relationships/slideLayout" Target="../slideLayouts/slideLayout7.xml"/><Relationship Id="rId4" Type="http://schemas.openxmlformats.org/officeDocument/2006/relationships/image" Target="../media/image4.tiff"/></Relationships>
</file>

<file path=ppt/slides/_rels/slide25.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image" Target="../media/image3.png"/><Relationship Id="rId1" Type="http://schemas.openxmlformats.org/officeDocument/2006/relationships/slideLayout" Target="../slideLayouts/slideLayout4.xml"/><Relationship Id="rId4" Type="http://schemas.openxmlformats.org/officeDocument/2006/relationships/image" Target="../media/image4.tiff"/></Relationships>
</file>

<file path=ppt/slides/_rels/slide27.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image" Target="../media/image3.png"/><Relationship Id="rId1" Type="http://schemas.openxmlformats.org/officeDocument/2006/relationships/slideLayout" Target="../slideLayouts/slideLayout4.xml"/><Relationship Id="rId5" Type="http://schemas.openxmlformats.org/officeDocument/2006/relationships/image" Target="../media/image4.tiff"/><Relationship Id="rId4" Type="http://schemas.openxmlformats.org/officeDocument/2006/relationships/image" Target="../media/image13.tiff"/></Relationships>
</file>

<file path=ppt/slides/_rels/slide38.xml.rels><?xml version="1.0" encoding="UTF-8" standalone="yes"?>
<Relationships xmlns="http://schemas.openxmlformats.org/package/2006/relationships"><Relationship Id="rId3" Type="http://schemas.openxmlformats.org/officeDocument/2006/relationships/hyperlink" Target="mailto:markjonhogan@gmail.com" TargetMode="External"/><Relationship Id="rId2" Type="http://schemas.openxmlformats.org/officeDocument/2006/relationships/image" Target="../media/image3.png"/><Relationship Id="rId1" Type="http://schemas.openxmlformats.org/officeDocument/2006/relationships/slideLayout" Target="../slideLayouts/slideLayout4.xml"/><Relationship Id="rId4" Type="http://schemas.openxmlformats.org/officeDocument/2006/relationships/image" Target="../media/image4.tiff"/></Relationships>
</file>

<file path=ppt/slides/_rels/slide39.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s://cloud.rampinteractive.com/visionbasketballacademy/files/READ%20%26%20REACT%20-torbett.pdf" TargetMode="External"/><Relationship Id="rId2" Type="http://schemas.openxmlformats.org/officeDocument/2006/relationships/image" Target="../media/image3.png"/><Relationship Id="rId1" Type="http://schemas.openxmlformats.org/officeDocument/2006/relationships/slideLayout" Target="../slideLayouts/slideLayout4.xml"/><Relationship Id="rId5" Type="http://schemas.openxmlformats.org/officeDocument/2006/relationships/image" Target="../media/image4.tiff"/><Relationship Id="rId4" Type="http://schemas.openxmlformats.org/officeDocument/2006/relationships/image" Target="../media/image14.png"/></Relationships>
</file>

<file path=ppt/slides/_rels/slide4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png"/><Relationship Id="rId1" Type="http://schemas.openxmlformats.org/officeDocument/2006/relationships/slideLayout" Target="../slideLayouts/slideLayout4.xml"/><Relationship Id="rId4" Type="http://schemas.openxmlformats.org/officeDocument/2006/relationships/image" Target="../media/image4.tiff"/></Relationships>
</file>

<file path=ppt/slides/_rels/slide42.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7.jpeg"/><Relationship Id="rId7" Type="http://schemas.openxmlformats.org/officeDocument/2006/relationships/image" Target="../media/image21.jpe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20.jpeg"/><Relationship Id="rId5" Type="http://schemas.openxmlformats.org/officeDocument/2006/relationships/image" Target="../media/image19.jpeg"/><Relationship Id="rId10" Type="http://schemas.openxmlformats.org/officeDocument/2006/relationships/image" Target="../media/image4.tiff"/><Relationship Id="rId4" Type="http://schemas.openxmlformats.org/officeDocument/2006/relationships/image" Target="../media/image18.jpeg"/><Relationship Id="rId9" Type="http://schemas.openxmlformats.org/officeDocument/2006/relationships/image" Target="../media/image3.png"/></Relationships>
</file>

<file path=ppt/slides/_rels/slide46.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3.tiff"/><Relationship Id="rId1" Type="http://schemas.openxmlformats.org/officeDocument/2006/relationships/slideLayout" Target="../slideLayouts/slideLayout7.xml"/><Relationship Id="rId4" Type="http://schemas.openxmlformats.org/officeDocument/2006/relationships/image" Target="../media/image4.tiff"/></Relationships>
</file>

<file path=ppt/slides/_rels/slide5.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3.png"/><Relationship Id="rId1" Type="http://schemas.openxmlformats.org/officeDocument/2006/relationships/slideLayout" Target="../slideLayouts/slideLayout4.xml"/><Relationship Id="rId4" Type="http://schemas.openxmlformats.org/officeDocument/2006/relationships/image" Target="../media/image4.tiff"/></Relationships>
</file>

<file path=ppt/slides/_rels/slide8.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4A8BFE82-1873-C047-A3E0-324D6BE327CE}"/>
              </a:ext>
            </a:extLst>
          </p:cNvPr>
          <p:cNvSpPr txBox="1">
            <a:spLocks/>
          </p:cNvSpPr>
          <p:nvPr/>
        </p:nvSpPr>
        <p:spPr>
          <a:xfrm>
            <a:off x="1979712" y="1772816"/>
            <a:ext cx="5472608" cy="533660"/>
          </a:xfrm>
          <a:prstGeom prst="rect">
            <a:avLst/>
          </a:prstGeom>
        </p:spPr>
        <p:txBody>
          <a:bodyPr>
            <a:normAutofit/>
          </a:bodyPr>
          <a:lstStyle>
            <a:lvl1pPr algn="l" defTabSz="6858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pPr algn="ctr"/>
            <a:r>
              <a:rPr lang="en-CA" dirty="0" err="1">
                <a:latin typeface="Calibri" panose="020F0502020204030204" pitchFamily="34" charset="0"/>
                <a:cs typeface="Calibri" panose="020F0502020204030204" pitchFamily="34" charset="0"/>
              </a:rPr>
              <a:t>AdVANCED</a:t>
            </a:r>
            <a:endParaRPr lang="en-CA" dirty="0">
              <a:latin typeface="Calibri" panose="020F0502020204030204" pitchFamily="34" charset="0"/>
              <a:cs typeface="Calibri" panose="020F0502020204030204" pitchFamily="34" charset="0"/>
            </a:endParaRPr>
          </a:p>
        </p:txBody>
      </p:sp>
      <p:sp>
        <p:nvSpPr>
          <p:cNvPr id="13" name="Subtitle 2">
            <a:extLst>
              <a:ext uri="{FF2B5EF4-FFF2-40B4-BE49-F238E27FC236}">
                <a16:creationId xmlns:a16="http://schemas.microsoft.com/office/drawing/2014/main" id="{D692C712-27F1-D041-B934-09A95D1833C0}"/>
              </a:ext>
            </a:extLst>
          </p:cNvPr>
          <p:cNvSpPr txBox="1">
            <a:spLocks/>
          </p:cNvSpPr>
          <p:nvPr/>
        </p:nvSpPr>
        <p:spPr>
          <a:xfrm>
            <a:off x="3291246" y="2204864"/>
            <a:ext cx="2792922" cy="387743"/>
          </a:xfrm>
          <a:prstGeom prst="rect">
            <a:avLst/>
          </a:prstGeom>
        </p:spPr>
        <p:txBody>
          <a:bodyPr>
            <a:normAutofit fontScale="62500" lnSpcReduction="20000"/>
          </a:bodyPr>
          <a:lstStyle>
            <a:lvl1pPr marL="228600" indent="-228600" algn="l" defTabSz="685800" rtl="0" eaLnBrk="1" latinLnBrk="0" hangingPunct="1">
              <a:lnSpc>
                <a:spcPct val="120000"/>
              </a:lnSpc>
              <a:spcBef>
                <a:spcPts val="1000"/>
              </a:spcBef>
              <a:buClr>
                <a:schemeClr val="accent1"/>
              </a:buClr>
              <a:buSzPct val="100000"/>
              <a:buFont typeface="Arial" panose="020B0604020202020204" pitchFamily="34" charset="0"/>
              <a:buChar char="•"/>
              <a:defRPr sz="2000" kern="1200" cap="none">
                <a:solidFill>
                  <a:schemeClr val="tx1"/>
                </a:solidFill>
                <a:effectLst/>
                <a:latin typeface="+mn-lt"/>
                <a:ea typeface="+mn-ea"/>
                <a:cs typeface="+mn-cs"/>
              </a:defRPr>
            </a:lvl1pPr>
            <a:lvl2pPr marL="6858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600" kern="1200" cap="none" baseline="0">
                <a:solidFill>
                  <a:schemeClr val="tx1"/>
                </a:solidFill>
                <a:effectLst/>
                <a:latin typeface="+mn-lt"/>
                <a:ea typeface="+mn-ea"/>
                <a:cs typeface="+mn-cs"/>
              </a:defRPr>
            </a:lvl2pPr>
            <a:lvl3pPr marL="11430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600" kern="1200" cap="none">
                <a:solidFill>
                  <a:schemeClr val="tx1"/>
                </a:solidFill>
                <a:effectLst/>
                <a:latin typeface="+mn-lt"/>
                <a:ea typeface="+mn-ea"/>
                <a:cs typeface="+mn-cs"/>
              </a:defRPr>
            </a:lvl3pPr>
            <a:lvl4pPr marL="16002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200" kern="1200" cap="none">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indent="0" algn="ctr">
              <a:buNone/>
            </a:pPr>
            <a:r>
              <a:rPr lang="en-CA" sz="2400" dirty="0"/>
              <a:t>Fall 2024 - Winter 2025 Season </a:t>
            </a:r>
          </a:p>
        </p:txBody>
      </p:sp>
      <p:pic>
        <p:nvPicPr>
          <p:cNvPr id="15" name="Picture 2" descr="http://www.jrnba.ca/uploads/Image/sublarge-13.jpg">
            <a:extLst>
              <a:ext uri="{FF2B5EF4-FFF2-40B4-BE49-F238E27FC236}">
                <a16:creationId xmlns:a16="http://schemas.microsoft.com/office/drawing/2014/main" id="{918AA073-80CF-7F40-8CDD-EC09D81AF9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11288" y="2708920"/>
            <a:ext cx="6329064" cy="257321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32546D3C-F354-8140-83E7-7F8C12822DCE}"/>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7660704" y="6175836"/>
            <a:ext cx="1447800" cy="637540"/>
          </a:xfrm>
          <a:prstGeom prst="rect">
            <a:avLst/>
          </a:prstGeom>
        </p:spPr>
      </p:pic>
      <p:sp>
        <p:nvSpPr>
          <p:cNvPr id="18" name="TextBox 17">
            <a:extLst>
              <a:ext uri="{FF2B5EF4-FFF2-40B4-BE49-F238E27FC236}">
                <a16:creationId xmlns:a16="http://schemas.microsoft.com/office/drawing/2014/main" id="{F82222F9-D56A-4D47-AA62-3BB45ED54453}"/>
              </a:ext>
            </a:extLst>
          </p:cNvPr>
          <p:cNvSpPr txBox="1"/>
          <p:nvPr/>
        </p:nvSpPr>
        <p:spPr>
          <a:xfrm>
            <a:off x="755576" y="5373216"/>
            <a:ext cx="7704856" cy="600164"/>
          </a:xfrm>
          <a:prstGeom prst="rect">
            <a:avLst/>
          </a:prstGeom>
          <a:noFill/>
        </p:spPr>
        <p:txBody>
          <a:bodyPr wrap="square" rtlCol="0">
            <a:spAutoFit/>
          </a:bodyPr>
          <a:lstStyle/>
          <a:p>
            <a:pPr algn="ctr"/>
            <a:r>
              <a:rPr lang="en-US" sz="3300" dirty="0">
                <a:latin typeface="Calibri" panose="020F0502020204030204" pitchFamily="34" charset="0"/>
                <a:cs typeface="Calibri" panose="020F0502020204030204" pitchFamily="34" charset="0"/>
              </a:rPr>
              <a:t>Coach Education &amp; Development Program</a:t>
            </a:r>
          </a:p>
        </p:txBody>
      </p:sp>
      <p:pic>
        <p:nvPicPr>
          <p:cNvPr id="2" name="Picture 1">
            <a:extLst>
              <a:ext uri="{FF2B5EF4-FFF2-40B4-BE49-F238E27FC236}">
                <a16:creationId xmlns:a16="http://schemas.microsoft.com/office/drawing/2014/main" id="{3EB8D374-341E-074E-8AE8-0ADFCE47AF8F}"/>
              </a:ext>
            </a:extLst>
          </p:cNvPr>
          <p:cNvPicPr>
            <a:picLocks noChangeAspect="1"/>
          </p:cNvPicPr>
          <p:nvPr/>
        </p:nvPicPr>
        <p:blipFill>
          <a:blip r:embed="rId4"/>
          <a:stretch>
            <a:fillRect/>
          </a:stretch>
        </p:blipFill>
        <p:spPr>
          <a:xfrm>
            <a:off x="3563888" y="-171400"/>
            <a:ext cx="2232248" cy="2232248"/>
          </a:xfrm>
          <a:prstGeom prst="rect">
            <a:avLst/>
          </a:prstGeom>
        </p:spPr>
      </p:pic>
      <p:pic>
        <p:nvPicPr>
          <p:cNvPr id="10" name="Picture 9">
            <a:extLst>
              <a:ext uri="{FF2B5EF4-FFF2-40B4-BE49-F238E27FC236}">
                <a16:creationId xmlns:a16="http://schemas.microsoft.com/office/drawing/2014/main" id="{110720EE-15AF-EF4F-BA71-D44E05EEA00D}"/>
              </a:ext>
            </a:extLst>
          </p:cNvPr>
          <p:cNvPicPr>
            <a:picLocks noChangeAspect="1"/>
          </p:cNvPicPr>
          <p:nvPr/>
        </p:nvPicPr>
        <p:blipFill>
          <a:blip r:embed="rId4"/>
          <a:stretch>
            <a:fillRect/>
          </a:stretch>
        </p:blipFill>
        <p:spPr>
          <a:xfrm>
            <a:off x="60890" y="6021288"/>
            <a:ext cx="910710" cy="910710"/>
          </a:xfrm>
          <a:prstGeom prst="rect">
            <a:avLst/>
          </a:prstGeom>
        </p:spPr>
      </p:pic>
    </p:spTree>
    <p:extLst>
      <p:ext uri="{BB962C8B-B14F-4D97-AF65-F5344CB8AC3E}">
        <p14:creationId xmlns:p14="http://schemas.microsoft.com/office/powerpoint/2010/main" val="7643300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8"/>
          <p:cNvSpPr>
            <a:spLocks noChangeArrowheads="1"/>
          </p:cNvSpPr>
          <p:nvPr/>
        </p:nvSpPr>
        <p:spPr bwMode="auto">
          <a:xfrm>
            <a:off x="1" y="89020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68580" tIns="34290" rIns="68580" bIns="34290" numCol="1" anchor="ctr" anchorCtr="0" compatLnSpc="1">
            <a:prstTxWarp prst="textNoShape">
              <a:avLst/>
            </a:prstTxWarp>
            <a:spAutoFit/>
          </a:bodyPr>
          <a:lstStyle/>
          <a:p>
            <a:endParaRPr lang="en-US" sz="1350"/>
          </a:p>
        </p:txBody>
      </p:sp>
      <p:pic>
        <p:nvPicPr>
          <p:cNvPr id="1031" name="Picture 7" descr="whistle-black-outli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38972" y="2112382"/>
            <a:ext cx="1469132" cy="95657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9"/>
          <p:cNvSpPr>
            <a:spLocks noChangeArrowheads="1"/>
          </p:cNvSpPr>
          <p:nvPr/>
        </p:nvSpPr>
        <p:spPr bwMode="auto">
          <a:xfrm>
            <a:off x="883132" y="3365554"/>
            <a:ext cx="7649308" cy="22236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68580" tIns="34290" rIns="68580" bIns="34290" numCol="1" anchor="ctr" anchorCtr="0" compatLnSpc="1">
            <a:prstTxWarp prst="textNoShape">
              <a:avLst/>
            </a:prstTxWarp>
            <a:spAutoFit/>
          </a:bodyPr>
          <a:lstStyle/>
          <a:p>
            <a:pPr lvl="0" algn="ctr" eaLnBrk="0" fontAlgn="base" hangingPunct="0">
              <a:spcBef>
                <a:spcPct val="0"/>
              </a:spcBef>
              <a:spcAft>
                <a:spcPct val="0"/>
              </a:spcAft>
            </a:pPr>
            <a:r>
              <a:rPr lang="en-CA" altLang="x-none" sz="2000" dirty="0">
                <a:latin typeface="Calibri" panose="020F0502020204030204" pitchFamily="34" charset="0"/>
                <a:cs typeface="Calibri" panose="020F0502020204030204" pitchFamily="34" charset="0"/>
              </a:rPr>
              <a:t>T</a:t>
            </a:r>
            <a:r>
              <a:rPr lang="x-none" altLang="x-none" sz="2000" dirty="0">
                <a:latin typeface="Calibri" panose="020F0502020204030204" pitchFamily="34" charset="0"/>
                <a:cs typeface="Calibri" panose="020F0502020204030204" pitchFamily="34" charset="0"/>
              </a:rPr>
              <a:t>o create a positi</a:t>
            </a:r>
            <a:r>
              <a:rPr lang="en-CA" altLang="x-none" sz="2000" dirty="0">
                <a:latin typeface="Calibri" panose="020F0502020204030204" pitchFamily="34" charset="0"/>
                <a:cs typeface="Calibri" panose="020F0502020204030204" pitchFamily="34" charset="0"/>
              </a:rPr>
              <a:t>v</a:t>
            </a:r>
            <a:r>
              <a:rPr lang="x-none" altLang="x-none" sz="2000" dirty="0">
                <a:latin typeface="Calibri" panose="020F0502020204030204" pitchFamily="34" charset="0"/>
                <a:cs typeface="Calibri" panose="020F0502020204030204" pitchFamily="34" charset="0"/>
              </a:rPr>
              <a:t>e experience</a:t>
            </a:r>
            <a:r>
              <a:rPr lang="en-CA" altLang="x-none" sz="2000" dirty="0">
                <a:latin typeface="Calibri" panose="020F0502020204030204" pitchFamily="34" charset="0"/>
                <a:cs typeface="Calibri" panose="020F0502020204030204" pitchFamily="34" charset="0"/>
              </a:rPr>
              <a:t> and gym </a:t>
            </a:r>
            <a:r>
              <a:rPr lang="x-none" altLang="x-none" sz="2000" dirty="0">
                <a:latin typeface="Calibri" panose="020F0502020204030204" pitchFamily="34" charset="0"/>
                <a:cs typeface="Calibri" panose="020F0502020204030204" pitchFamily="34" charset="0"/>
              </a:rPr>
              <a:t>environment for </a:t>
            </a:r>
            <a:endParaRPr lang="en-CA" altLang="x-none" sz="2000" dirty="0">
              <a:latin typeface="Calibri" panose="020F0502020204030204" pitchFamily="34" charset="0"/>
              <a:cs typeface="Calibri" panose="020F0502020204030204" pitchFamily="34" charset="0"/>
            </a:endParaRPr>
          </a:p>
          <a:p>
            <a:pPr lvl="0" algn="ctr" eaLnBrk="0" fontAlgn="base" hangingPunct="0">
              <a:spcBef>
                <a:spcPct val="0"/>
              </a:spcBef>
              <a:spcAft>
                <a:spcPct val="0"/>
              </a:spcAft>
            </a:pPr>
            <a:r>
              <a:rPr lang="x-none" altLang="x-none" sz="2000" b="1" dirty="0">
                <a:latin typeface="Calibri" panose="020F0502020204030204" pitchFamily="34" charset="0"/>
                <a:cs typeface="Calibri" panose="020F0502020204030204" pitchFamily="34" charset="0"/>
              </a:rPr>
              <a:t>new basketball officials</a:t>
            </a:r>
            <a:r>
              <a:rPr lang="en-CA" altLang="x-none" sz="2000" dirty="0">
                <a:latin typeface="Calibri" panose="020F0502020204030204" pitchFamily="34" charset="0"/>
                <a:cs typeface="Calibri" panose="020F0502020204030204" pitchFamily="34" charset="0"/>
              </a:rPr>
              <a:t>.</a:t>
            </a:r>
          </a:p>
          <a:p>
            <a:pPr algn="ctr" defTabSz="685800" eaLnBrk="0" fontAlgn="base" hangingPunct="0">
              <a:spcBef>
                <a:spcPct val="0"/>
              </a:spcBef>
              <a:spcAft>
                <a:spcPct val="0"/>
              </a:spcAft>
            </a:pPr>
            <a:endParaRPr lang="x-none" altLang="x-none" sz="2000" dirty="0">
              <a:latin typeface="Calibri" panose="020F0502020204030204" pitchFamily="34" charset="0"/>
              <a:cs typeface="Calibri" panose="020F0502020204030204" pitchFamily="34" charset="0"/>
            </a:endParaRPr>
          </a:p>
          <a:p>
            <a:pPr algn="ctr" defTabSz="685800" eaLnBrk="0" fontAlgn="base" hangingPunct="0">
              <a:spcBef>
                <a:spcPct val="0"/>
              </a:spcBef>
              <a:spcAft>
                <a:spcPct val="0"/>
              </a:spcAft>
            </a:pPr>
            <a:r>
              <a:rPr lang="x-none" altLang="x-none" sz="2000" dirty="0">
                <a:latin typeface="Calibri" panose="020F0502020204030204" pitchFamily="34" charset="0"/>
                <a:cs typeface="Calibri" panose="020F0502020204030204" pitchFamily="34" charset="0"/>
              </a:rPr>
              <a:t>A referee wearing a white whistle is not to be </a:t>
            </a:r>
            <a:r>
              <a:rPr lang="en-CA" altLang="x-none" sz="2000" dirty="0">
                <a:latin typeface="Calibri" panose="020F0502020204030204" pitchFamily="34" charset="0"/>
                <a:cs typeface="Calibri" panose="020F0502020204030204" pitchFamily="34" charset="0"/>
              </a:rPr>
              <a:t>challenged </a:t>
            </a:r>
            <a:r>
              <a:rPr lang="x-none" altLang="x-none" sz="2000" dirty="0">
                <a:latin typeface="Calibri" panose="020F0502020204030204" pitchFamily="34" charset="0"/>
                <a:cs typeface="Calibri" panose="020F0502020204030204" pitchFamily="34" charset="0"/>
              </a:rPr>
              <a:t>before, during, and</a:t>
            </a:r>
            <a:r>
              <a:rPr lang="en-CA" altLang="x-none" sz="2000" dirty="0">
                <a:latin typeface="Calibri" panose="020F0502020204030204" pitchFamily="34" charset="0"/>
                <a:cs typeface="Calibri" panose="020F0502020204030204" pitchFamily="34" charset="0"/>
              </a:rPr>
              <a:t>/or</a:t>
            </a:r>
            <a:r>
              <a:rPr lang="x-none" altLang="x-none" sz="2000" dirty="0">
                <a:latin typeface="Calibri" panose="020F0502020204030204" pitchFamily="34" charset="0"/>
                <a:cs typeface="Calibri" panose="020F0502020204030204" pitchFamily="34" charset="0"/>
              </a:rPr>
              <a:t> after games.</a:t>
            </a:r>
            <a:endParaRPr lang="en-CA" altLang="x-none" sz="2000" dirty="0">
              <a:latin typeface="Calibri" panose="020F0502020204030204" pitchFamily="34" charset="0"/>
              <a:cs typeface="Calibri" panose="020F0502020204030204" pitchFamily="34" charset="0"/>
            </a:endParaRPr>
          </a:p>
          <a:p>
            <a:pPr algn="ctr" defTabSz="685800" eaLnBrk="0" fontAlgn="base" hangingPunct="0">
              <a:spcBef>
                <a:spcPct val="0"/>
              </a:spcBef>
              <a:spcAft>
                <a:spcPct val="0"/>
              </a:spcAft>
            </a:pPr>
            <a:endParaRPr lang="x-none" altLang="x-none" sz="2000" dirty="0">
              <a:latin typeface="Calibri" panose="020F0502020204030204" pitchFamily="34" charset="0"/>
              <a:cs typeface="Calibri" panose="020F0502020204030204" pitchFamily="34" charset="0"/>
            </a:endParaRPr>
          </a:p>
          <a:p>
            <a:pPr algn="ctr" defTabSz="685800" eaLnBrk="0" fontAlgn="base" hangingPunct="0">
              <a:spcBef>
                <a:spcPct val="0"/>
              </a:spcBef>
              <a:spcAft>
                <a:spcPct val="0"/>
              </a:spcAft>
            </a:pPr>
            <a:r>
              <a:rPr lang="x-none" altLang="x-none" sz="2000" dirty="0">
                <a:latin typeface="Calibri" panose="020F0502020204030204" pitchFamily="34" charset="0"/>
                <a:cs typeface="Calibri" panose="020F0502020204030204" pitchFamily="34" charset="0"/>
              </a:rPr>
              <a:t>Remember we are all here for the kids!</a:t>
            </a:r>
          </a:p>
        </p:txBody>
      </p:sp>
      <p:sp>
        <p:nvSpPr>
          <p:cNvPr id="9" name="Rectangle 10"/>
          <p:cNvSpPr>
            <a:spLocks noChangeArrowheads="1"/>
          </p:cNvSpPr>
          <p:nvPr/>
        </p:nvSpPr>
        <p:spPr bwMode="auto">
          <a:xfrm>
            <a:off x="1" y="2480876"/>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68580" tIns="34290" rIns="68580" bIns="34290" numCol="1" anchor="ctr" anchorCtr="0" compatLnSpc="1">
            <a:prstTxWarp prst="textNoShape">
              <a:avLst/>
            </a:prstTxWarp>
            <a:spAutoFit/>
          </a:bodyPr>
          <a:lstStyle/>
          <a:p>
            <a:endParaRPr lang="en-US" sz="1350"/>
          </a:p>
        </p:txBody>
      </p:sp>
      <p:sp>
        <p:nvSpPr>
          <p:cNvPr id="11" name="TextBox 10"/>
          <p:cNvSpPr txBox="1"/>
          <p:nvPr/>
        </p:nvSpPr>
        <p:spPr>
          <a:xfrm>
            <a:off x="1732479" y="1218818"/>
            <a:ext cx="6079881" cy="492443"/>
          </a:xfrm>
          <a:prstGeom prst="rect">
            <a:avLst/>
          </a:prstGeom>
          <a:noFill/>
        </p:spPr>
        <p:txBody>
          <a:bodyPr wrap="square" rtlCol="0">
            <a:spAutoFit/>
          </a:bodyPr>
          <a:lstStyle/>
          <a:p>
            <a:pPr algn="ctr"/>
            <a:r>
              <a:rPr lang="en-US" sz="2600" dirty="0">
                <a:latin typeface="Calibri" panose="020F0502020204030204" pitchFamily="34" charset="0"/>
                <a:cs typeface="Calibri" panose="020F0502020204030204" pitchFamily="34" charset="0"/>
              </a:rPr>
              <a:t>White Whistle Program</a:t>
            </a:r>
          </a:p>
        </p:txBody>
      </p:sp>
      <p:pic>
        <p:nvPicPr>
          <p:cNvPr id="12" name="Picture 11">
            <a:extLst>
              <a:ext uri="{FF2B5EF4-FFF2-40B4-BE49-F238E27FC236}">
                <a16:creationId xmlns:a16="http://schemas.microsoft.com/office/drawing/2014/main" id="{3DBD094A-1440-4847-BB2A-5A6357336649}"/>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7660704" y="6175836"/>
            <a:ext cx="1447800" cy="637540"/>
          </a:xfrm>
          <a:prstGeom prst="rect">
            <a:avLst/>
          </a:prstGeom>
        </p:spPr>
      </p:pic>
      <p:sp>
        <p:nvSpPr>
          <p:cNvPr id="2" name="TextBox 1">
            <a:extLst>
              <a:ext uri="{FF2B5EF4-FFF2-40B4-BE49-F238E27FC236}">
                <a16:creationId xmlns:a16="http://schemas.microsoft.com/office/drawing/2014/main" id="{D7B00016-BDE7-994F-B393-D8739A909F12}"/>
              </a:ext>
            </a:extLst>
          </p:cNvPr>
          <p:cNvSpPr txBox="1"/>
          <p:nvPr/>
        </p:nvSpPr>
        <p:spPr>
          <a:xfrm>
            <a:off x="971600" y="404664"/>
            <a:ext cx="7361276" cy="600164"/>
          </a:xfrm>
          <a:prstGeom prst="rect">
            <a:avLst/>
          </a:prstGeom>
          <a:noFill/>
        </p:spPr>
        <p:txBody>
          <a:bodyPr wrap="square" rtlCol="0">
            <a:spAutoFit/>
          </a:bodyPr>
          <a:lstStyle/>
          <a:p>
            <a:pPr algn="ctr"/>
            <a:r>
              <a:rPr lang="en-US" sz="3300" dirty="0">
                <a:latin typeface="Calibri" panose="020F0502020204030204" pitchFamily="34" charset="0"/>
                <a:cs typeface="Calibri" panose="020F0502020204030204" pitchFamily="34" charset="0"/>
              </a:rPr>
              <a:t>CMBA Coach Education &amp; Development</a:t>
            </a:r>
          </a:p>
        </p:txBody>
      </p:sp>
      <p:pic>
        <p:nvPicPr>
          <p:cNvPr id="13" name="Picture 12">
            <a:extLst>
              <a:ext uri="{FF2B5EF4-FFF2-40B4-BE49-F238E27FC236}">
                <a16:creationId xmlns:a16="http://schemas.microsoft.com/office/drawing/2014/main" id="{5AEE6119-AA4A-5040-BBA0-6E7233CB1D35}"/>
              </a:ext>
            </a:extLst>
          </p:cNvPr>
          <p:cNvPicPr>
            <a:picLocks noChangeAspect="1"/>
          </p:cNvPicPr>
          <p:nvPr/>
        </p:nvPicPr>
        <p:blipFill>
          <a:blip r:embed="rId4"/>
          <a:stretch>
            <a:fillRect/>
          </a:stretch>
        </p:blipFill>
        <p:spPr>
          <a:xfrm>
            <a:off x="60890" y="6021288"/>
            <a:ext cx="910710" cy="910710"/>
          </a:xfrm>
          <a:prstGeom prst="rect">
            <a:avLst/>
          </a:prstGeom>
        </p:spPr>
      </p:pic>
    </p:spTree>
    <p:extLst>
      <p:ext uri="{BB962C8B-B14F-4D97-AF65-F5344CB8AC3E}">
        <p14:creationId xmlns:p14="http://schemas.microsoft.com/office/powerpoint/2010/main" val="24370017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8"/>
          <p:cNvSpPr>
            <a:spLocks noChangeArrowheads="1"/>
          </p:cNvSpPr>
          <p:nvPr/>
        </p:nvSpPr>
        <p:spPr bwMode="auto">
          <a:xfrm>
            <a:off x="1" y="89020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68580" tIns="34290" rIns="68580" bIns="34290" numCol="1" anchor="ctr" anchorCtr="0" compatLnSpc="1">
            <a:prstTxWarp prst="textNoShape">
              <a:avLst/>
            </a:prstTxWarp>
            <a:spAutoFit/>
          </a:bodyPr>
          <a:lstStyle/>
          <a:p>
            <a:endParaRPr lang="en-US" sz="1350"/>
          </a:p>
        </p:txBody>
      </p:sp>
      <p:sp>
        <p:nvSpPr>
          <p:cNvPr id="9" name="Rectangle 10"/>
          <p:cNvSpPr>
            <a:spLocks noChangeArrowheads="1"/>
          </p:cNvSpPr>
          <p:nvPr/>
        </p:nvSpPr>
        <p:spPr bwMode="auto">
          <a:xfrm>
            <a:off x="1" y="2480876"/>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68580" tIns="34290" rIns="68580" bIns="34290" numCol="1" anchor="ctr" anchorCtr="0" compatLnSpc="1">
            <a:prstTxWarp prst="textNoShape">
              <a:avLst/>
            </a:prstTxWarp>
            <a:spAutoFit/>
          </a:bodyPr>
          <a:lstStyle/>
          <a:p>
            <a:endParaRPr lang="en-US" sz="1350"/>
          </a:p>
        </p:txBody>
      </p:sp>
      <p:pic>
        <p:nvPicPr>
          <p:cNvPr id="12" name="Picture 11">
            <a:extLst>
              <a:ext uri="{FF2B5EF4-FFF2-40B4-BE49-F238E27FC236}">
                <a16:creationId xmlns:a16="http://schemas.microsoft.com/office/drawing/2014/main" id="{3DBD094A-1440-4847-BB2A-5A6357336649}"/>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7660704" y="6175836"/>
            <a:ext cx="1447800" cy="637540"/>
          </a:xfrm>
          <a:prstGeom prst="rect">
            <a:avLst/>
          </a:prstGeom>
        </p:spPr>
      </p:pic>
      <p:sp>
        <p:nvSpPr>
          <p:cNvPr id="2" name="Rectangle 1">
            <a:extLst>
              <a:ext uri="{FF2B5EF4-FFF2-40B4-BE49-F238E27FC236}">
                <a16:creationId xmlns:a16="http://schemas.microsoft.com/office/drawing/2014/main" id="{4AFBF9B0-7A50-574C-8445-65E7BE2E80D0}"/>
              </a:ext>
            </a:extLst>
          </p:cNvPr>
          <p:cNvSpPr/>
          <p:nvPr/>
        </p:nvSpPr>
        <p:spPr>
          <a:xfrm>
            <a:off x="683568" y="404664"/>
            <a:ext cx="7992888" cy="5142305"/>
          </a:xfrm>
          <a:prstGeom prst="rect">
            <a:avLst/>
          </a:prstGeom>
        </p:spPr>
        <p:txBody>
          <a:bodyPr wrap="square">
            <a:spAutoFit/>
          </a:bodyPr>
          <a:lstStyle/>
          <a:p>
            <a:pPr algn="ctr"/>
            <a:r>
              <a:rPr lang="en-US" sz="3300" dirty="0">
                <a:latin typeface="Calibri" panose="020F0502020204030204" pitchFamily="34" charset="0"/>
                <a:cs typeface="Calibri" panose="020F0502020204030204" pitchFamily="34" charset="0"/>
              </a:rPr>
              <a:t>CMBA Coach Education &amp; Development</a:t>
            </a:r>
          </a:p>
          <a:p>
            <a:pPr algn="ctr"/>
            <a:r>
              <a:rPr lang="en-CA" sz="1600" i="1" dirty="0">
                <a:latin typeface="Calibri" panose="020F0502020204030204" pitchFamily="34" charset="0"/>
                <a:cs typeface="Calibri" panose="020F0502020204030204" pitchFamily="34" charset="0"/>
              </a:rPr>
              <a:t>Page 14 in ADVANCED Manual</a:t>
            </a:r>
          </a:p>
          <a:p>
            <a:pPr algn="ctr"/>
            <a:endParaRPr lang="en-US" sz="1000" dirty="0">
              <a:latin typeface="Calibri" panose="020F0502020204030204" pitchFamily="34" charset="0"/>
              <a:cs typeface="Calibri" panose="020F0502020204030204" pitchFamily="34" charset="0"/>
            </a:endParaRPr>
          </a:p>
          <a:p>
            <a:pPr algn="ctr"/>
            <a:r>
              <a:rPr lang="en-US" sz="2600" dirty="0">
                <a:latin typeface="Calibri" panose="020F0502020204030204" pitchFamily="34" charset="0"/>
                <a:cs typeface="Calibri" panose="020F0502020204030204" pitchFamily="34" charset="0"/>
              </a:rPr>
              <a:t> </a:t>
            </a:r>
            <a:endParaRPr lang="en-CA" sz="2600" dirty="0">
              <a:latin typeface="Calibri" panose="020F0502020204030204" pitchFamily="34" charset="0"/>
              <a:cs typeface="Calibri" panose="020F0502020204030204" pitchFamily="34" charset="0"/>
            </a:endParaRPr>
          </a:p>
          <a:p>
            <a:pPr algn="ctr"/>
            <a:endParaRPr lang="en-US" dirty="0">
              <a:latin typeface="Calibri" panose="020F0502020204030204" pitchFamily="34" charset="0"/>
              <a:cs typeface="Calibri" panose="020F0502020204030204" pitchFamily="34" charset="0"/>
            </a:endParaRPr>
          </a:p>
          <a:p>
            <a:pPr algn="ctr"/>
            <a:r>
              <a:rPr lang="en-CA" sz="3300" dirty="0">
                <a:latin typeface="Calibri" panose="020F0502020204030204" pitchFamily="34" charset="0"/>
                <a:cs typeface="Calibri" panose="020F0502020204030204" pitchFamily="34" charset="0"/>
              </a:rPr>
              <a:t>Actions, Style of Play &amp; Coaching Concepts</a:t>
            </a:r>
          </a:p>
          <a:p>
            <a:pPr algn="ctr"/>
            <a:endParaRPr lang="en-CA" sz="1600" dirty="0">
              <a:latin typeface="Calibri" panose="020F0502020204030204" pitchFamily="34" charset="0"/>
              <a:cs typeface="Calibri" panose="020F0502020204030204" pitchFamily="34" charset="0"/>
            </a:endParaRPr>
          </a:p>
          <a:p>
            <a:pPr algn="ctr"/>
            <a:endParaRPr lang="en-CA" sz="1600" dirty="0">
              <a:latin typeface="Calibri" panose="020F0502020204030204" pitchFamily="34" charset="0"/>
              <a:cs typeface="Calibri" panose="020F0502020204030204" pitchFamily="34" charset="0"/>
            </a:endParaRPr>
          </a:p>
          <a:p>
            <a:pPr algn="ctr">
              <a:lnSpc>
                <a:spcPct val="200000"/>
              </a:lnSpc>
            </a:pPr>
            <a:r>
              <a:rPr lang="en-CA" sz="2800" dirty="0">
                <a:latin typeface="Calibri" panose="020F0502020204030204" pitchFamily="34" charset="0"/>
                <a:cs typeface="Calibri" panose="020F0502020204030204" pitchFamily="34" charset="0"/>
              </a:rPr>
              <a:t>Single Gap Actions</a:t>
            </a:r>
          </a:p>
          <a:p>
            <a:pPr algn="ctr">
              <a:lnSpc>
                <a:spcPct val="200000"/>
              </a:lnSpc>
            </a:pPr>
            <a:r>
              <a:rPr lang="en-CA" sz="2800" dirty="0">
                <a:latin typeface="Calibri" panose="020F0502020204030204" pitchFamily="34" charset="0"/>
                <a:cs typeface="Calibri" panose="020F0502020204030204" pitchFamily="34" charset="0"/>
              </a:rPr>
              <a:t>Double Gap Actions</a:t>
            </a:r>
          </a:p>
          <a:p>
            <a:pPr algn="ctr">
              <a:lnSpc>
                <a:spcPct val="200000"/>
              </a:lnSpc>
            </a:pPr>
            <a:r>
              <a:rPr lang="en-CA" sz="2800" dirty="0">
                <a:latin typeface="Calibri" panose="020F0502020204030204" pitchFamily="34" charset="0"/>
                <a:cs typeface="Calibri" panose="020F0502020204030204" pitchFamily="34" charset="0"/>
              </a:rPr>
              <a:t>Wave Actions</a:t>
            </a:r>
          </a:p>
        </p:txBody>
      </p:sp>
      <p:pic>
        <p:nvPicPr>
          <p:cNvPr id="8" name="Picture 7">
            <a:extLst>
              <a:ext uri="{FF2B5EF4-FFF2-40B4-BE49-F238E27FC236}">
                <a16:creationId xmlns:a16="http://schemas.microsoft.com/office/drawing/2014/main" id="{00CA61EE-0B68-3247-872D-83EE768EDC39}"/>
              </a:ext>
            </a:extLst>
          </p:cNvPr>
          <p:cNvPicPr>
            <a:picLocks noChangeAspect="1"/>
          </p:cNvPicPr>
          <p:nvPr/>
        </p:nvPicPr>
        <p:blipFill>
          <a:blip r:embed="rId3"/>
          <a:stretch>
            <a:fillRect/>
          </a:stretch>
        </p:blipFill>
        <p:spPr>
          <a:xfrm>
            <a:off x="60890" y="6021288"/>
            <a:ext cx="910710" cy="910710"/>
          </a:xfrm>
          <a:prstGeom prst="rect">
            <a:avLst/>
          </a:prstGeom>
        </p:spPr>
      </p:pic>
    </p:spTree>
    <p:extLst>
      <p:ext uri="{BB962C8B-B14F-4D97-AF65-F5344CB8AC3E}">
        <p14:creationId xmlns:p14="http://schemas.microsoft.com/office/powerpoint/2010/main" val="3031215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8"/>
          <p:cNvSpPr>
            <a:spLocks noChangeArrowheads="1"/>
          </p:cNvSpPr>
          <p:nvPr/>
        </p:nvSpPr>
        <p:spPr bwMode="auto">
          <a:xfrm>
            <a:off x="1" y="89020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68580" tIns="34290" rIns="68580" bIns="34290" numCol="1" anchor="ctr" anchorCtr="0" compatLnSpc="1">
            <a:prstTxWarp prst="textNoShape">
              <a:avLst/>
            </a:prstTxWarp>
            <a:spAutoFit/>
          </a:bodyPr>
          <a:lstStyle/>
          <a:p>
            <a:endParaRPr lang="en-US" sz="1350"/>
          </a:p>
        </p:txBody>
      </p:sp>
      <p:sp>
        <p:nvSpPr>
          <p:cNvPr id="9" name="Rectangle 10"/>
          <p:cNvSpPr>
            <a:spLocks noChangeArrowheads="1"/>
          </p:cNvSpPr>
          <p:nvPr/>
        </p:nvSpPr>
        <p:spPr bwMode="auto">
          <a:xfrm>
            <a:off x="1" y="2480876"/>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68580" tIns="34290" rIns="68580" bIns="34290" numCol="1" anchor="ctr" anchorCtr="0" compatLnSpc="1">
            <a:prstTxWarp prst="textNoShape">
              <a:avLst/>
            </a:prstTxWarp>
            <a:spAutoFit/>
          </a:bodyPr>
          <a:lstStyle/>
          <a:p>
            <a:endParaRPr lang="en-US" sz="1350"/>
          </a:p>
        </p:txBody>
      </p:sp>
      <p:pic>
        <p:nvPicPr>
          <p:cNvPr id="12" name="Picture 11">
            <a:extLst>
              <a:ext uri="{FF2B5EF4-FFF2-40B4-BE49-F238E27FC236}">
                <a16:creationId xmlns:a16="http://schemas.microsoft.com/office/drawing/2014/main" id="{3DBD094A-1440-4847-BB2A-5A6357336649}"/>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7660704" y="6175836"/>
            <a:ext cx="1447800" cy="637540"/>
          </a:xfrm>
          <a:prstGeom prst="rect">
            <a:avLst/>
          </a:prstGeom>
        </p:spPr>
      </p:pic>
      <p:sp>
        <p:nvSpPr>
          <p:cNvPr id="2" name="Rectangle 1">
            <a:extLst>
              <a:ext uri="{FF2B5EF4-FFF2-40B4-BE49-F238E27FC236}">
                <a16:creationId xmlns:a16="http://schemas.microsoft.com/office/drawing/2014/main" id="{4AFBF9B0-7A50-574C-8445-65E7BE2E80D0}"/>
              </a:ext>
            </a:extLst>
          </p:cNvPr>
          <p:cNvSpPr/>
          <p:nvPr/>
        </p:nvSpPr>
        <p:spPr>
          <a:xfrm>
            <a:off x="683568" y="404664"/>
            <a:ext cx="7992888" cy="5278368"/>
          </a:xfrm>
          <a:prstGeom prst="rect">
            <a:avLst/>
          </a:prstGeom>
        </p:spPr>
        <p:txBody>
          <a:bodyPr wrap="square">
            <a:spAutoFit/>
          </a:bodyPr>
          <a:lstStyle/>
          <a:p>
            <a:pPr algn="ctr"/>
            <a:r>
              <a:rPr lang="en-US" sz="3300" dirty="0">
                <a:latin typeface="Calibri" panose="020F0502020204030204" pitchFamily="34" charset="0"/>
                <a:cs typeface="Calibri" panose="020F0502020204030204" pitchFamily="34" charset="0"/>
              </a:rPr>
              <a:t>CMBA Coach Education &amp; Development</a:t>
            </a:r>
          </a:p>
          <a:p>
            <a:pPr algn="ctr"/>
            <a:r>
              <a:rPr lang="en-CA" sz="1600" i="1" dirty="0">
                <a:latin typeface="Calibri" panose="020F0502020204030204" pitchFamily="34" charset="0"/>
                <a:cs typeface="Calibri" panose="020F0502020204030204" pitchFamily="34" charset="0"/>
              </a:rPr>
              <a:t>Page 15-16 in ADVANCED Manual</a:t>
            </a:r>
          </a:p>
          <a:p>
            <a:pPr algn="ctr"/>
            <a:endParaRPr lang="en-US" sz="1000" dirty="0">
              <a:latin typeface="Calibri" panose="020F0502020204030204" pitchFamily="34" charset="0"/>
              <a:cs typeface="Calibri" panose="020F0502020204030204" pitchFamily="34" charset="0"/>
            </a:endParaRPr>
          </a:p>
          <a:p>
            <a:pPr algn="ctr"/>
            <a:r>
              <a:rPr lang="en-US" sz="2600" dirty="0">
                <a:latin typeface="Calibri" panose="020F0502020204030204" pitchFamily="34" charset="0"/>
                <a:cs typeface="Calibri" panose="020F0502020204030204" pitchFamily="34" charset="0"/>
              </a:rPr>
              <a:t>E3 Article </a:t>
            </a:r>
            <a:endParaRPr lang="en-CA" sz="2600" dirty="0">
              <a:latin typeface="Calibri" panose="020F0502020204030204" pitchFamily="34" charset="0"/>
              <a:cs typeface="Calibri" panose="020F0502020204030204" pitchFamily="34" charset="0"/>
            </a:endParaRPr>
          </a:p>
          <a:p>
            <a:pPr algn="ctr"/>
            <a:endParaRPr lang="en-CA" sz="2000" dirty="0">
              <a:latin typeface="Calibri" panose="020F0502020204030204" pitchFamily="34" charset="0"/>
              <a:cs typeface="Calibri" panose="020F0502020204030204" pitchFamily="34" charset="0"/>
            </a:endParaRPr>
          </a:p>
          <a:p>
            <a:pPr algn="ctr"/>
            <a:r>
              <a:rPr lang="en-CA" sz="4400" dirty="0">
                <a:latin typeface="Calibri" panose="020F0502020204030204" pitchFamily="34" charset="0"/>
                <a:cs typeface="Calibri" panose="020F0502020204030204" pitchFamily="34" charset="0"/>
              </a:rPr>
              <a:t>EXPLODE</a:t>
            </a:r>
          </a:p>
          <a:p>
            <a:pPr algn="ctr"/>
            <a:r>
              <a:rPr lang="en-CA" sz="2000" dirty="0">
                <a:latin typeface="Calibri" panose="020F0502020204030204" pitchFamily="34" charset="0"/>
                <a:cs typeface="Calibri" panose="020F0502020204030204" pitchFamily="34" charset="0"/>
              </a:rPr>
              <a:t>Pace &amp; Speed / Rebound &amp; Go</a:t>
            </a:r>
          </a:p>
          <a:p>
            <a:pPr algn="ctr"/>
            <a:endParaRPr lang="en-CA" sz="2000" dirty="0">
              <a:latin typeface="Calibri" panose="020F0502020204030204" pitchFamily="34" charset="0"/>
              <a:cs typeface="Calibri" panose="020F0502020204030204" pitchFamily="34" charset="0"/>
            </a:endParaRPr>
          </a:p>
          <a:p>
            <a:pPr algn="ctr"/>
            <a:r>
              <a:rPr lang="en-CA" sz="4400" dirty="0">
                <a:latin typeface="Calibri" panose="020F0502020204030204" pitchFamily="34" charset="0"/>
                <a:cs typeface="Calibri" panose="020F0502020204030204" pitchFamily="34" charset="0"/>
              </a:rPr>
              <a:t>EXPLORE</a:t>
            </a:r>
          </a:p>
          <a:p>
            <a:pPr algn="ctr"/>
            <a:r>
              <a:rPr lang="en-CA" sz="2000" dirty="0">
                <a:latin typeface="Calibri" panose="020F0502020204030204" pitchFamily="34" charset="0"/>
                <a:cs typeface="Calibri" panose="020F0502020204030204" pitchFamily="34" charset="0"/>
              </a:rPr>
              <a:t>Scan Immediately &amp; Pass to Open Teammate</a:t>
            </a:r>
          </a:p>
          <a:p>
            <a:pPr algn="ctr"/>
            <a:endParaRPr lang="en-CA" sz="2000" dirty="0">
              <a:latin typeface="Calibri" panose="020F0502020204030204" pitchFamily="34" charset="0"/>
              <a:cs typeface="Calibri" panose="020F0502020204030204" pitchFamily="34" charset="0"/>
            </a:endParaRPr>
          </a:p>
          <a:p>
            <a:pPr algn="ctr"/>
            <a:r>
              <a:rPr lang="en-CA" sz="4400" dirty="0">
                <a:latin typeface="Calibri" panose="020F0502020204030204" pitchFamily="34" charset="0"/>
                <a:cs typeface="Calibri" panose="020F0502020204030204" pitchFamily="34" charset="0"/>
              </a:rPr>
              <a:t>EXECUTE</a:t>
            </a:r>
            <a:endParaRPr lang="en-CA" sz="2000" dirty="0">
              <a:latin typeface="Calibri" panose="020F0502020204030204" pitchFamily="34" charset="0"/>
              <a:cs typeface="Calibri" panose="020F0502020204030204" pitchFamily="34" charset="0"/>
            </a:endParaRPr>
          </a:p>
          <a:p>
            <a:pPr algn="ctr"/>
            <a:r>
              <a:rPr lang="en-CA" sz="2000" dirty="0">
                <a:latin typeface="Calibri" panose="020F0502020204030204" pitchFamily="34" charset="0"/>
                <a:cs typeface="Calibri" panose="020F0502020204030204" pitchFamily="34" charset="0"/>
              </a:rPr>
              <a:t>If there is no Fast Break Opportunity, Execute Actions</a:t>
            </a:r>
            <a:endParaRPr lang="en-CA" sz="4400" dirty="0">
              <a:latin typeface="Calibri" panose="020F050202020403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id="{00CA61EE-0B68-3247-872D-83EE768EDC39}"/>
              </a:ext>
            </a:extLst>
          </p:cNvPr>
          <p:cNvPicPr>
            <a:picLocks noChangeAspect="1"/>
          </p:cNvPicPr>
          <p:nvPr/>
        </p:nvPicPr>
        <p:blipFill>
          <a:blip r:embed="rId3"/>
          <a:stretch>
            <a:fillRect/>
          </a:stretch>
        </p:blipFill>
        <p:spPr>
          <a:xfrm>
            <a:off x="60890" y="6021288"/>
            <a:ext cx="910710" cy="910710"/>
          </a:xfrm>
          <a:prstGeom prst="rect">
            <a:avLst/>
          </a:prstGeom>
        </p:spPr>
      </p:pic>
    </p:spTree>
    <p:extLst>
      <p:ext uri="{BB962C8B-B14F-4D97-AF65-F5344CB8AC3E}">
        <p14:creationId xmlns:p14="http://schemas.microsoft.com/office/powerpoint/2010/main" val="7854625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8E2355B-2D98-D842-97F2-C7F6F71C3B7D}"/>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7660704" y="6175836"/>
            <a:ext cx="1447800" cy="637540"/>
          </a:xfrm>
          <a:prstGeom prst="rect">
            <a:avLst/>
          </a:prstGeom>
        </p:spPr>
      </p:pic>
      <p:sp>
        <p:nvSpPr>
          <p:cNvPr id="9" name="Title 1">
            <a:extLst>
              <a:ext uri="{FF2B5EF4-FFF2-40B4-BE49-F238E27FC236}">
                <a16:creationId xmlns:a16="http://schemas.microsoft.com/office/drawing/2014/main" id="{58E7630D-399F-A74F-993B-7FC09BC9DEE7}"/>
              </a:ext>
            </a:extLst>
          </p:cNvPr>
          <p:cNvSpPr>
            <a:spLocks noGrp="1"/>
          </p:cNvSpPr>
          <p:nvPr>
            <p:ph type="title"/>
          </p:nvPr>
        </p:nvSpPr>
        <p:spPr>
          <a:xfrm>
            <a:off x="789757" y="404664"/>
            <a:ext cx="7886699" cy="1656184"/>
          </a:xfrm>
        </p:spPr>
        <p:txBody>
          <a:bodyPr>
            <a:normAutofit/>
          </a:bodyPr>
          <a:lstStyle/>
          <a:p>
            <a:pPr algn="ctr"/>
            <a:r>
              <a:rPr lang="en-US" sz="3300" cap="none" dirty="0">
                <a:latin typeface="Calibri" panose="020F0502020204030204" pitchFamily="34" charset="0"/>
                <a:cs typeface="Calibri" panose="020F0502020204030204" pitchFamily="34" charset="0"/>
              </a:rPr>
              <a:t>CMBA Coach Education &amp; Development</a:t>
            </a:r>
            <a:br>
              <a:rPr lang="en-CA" sz="2800" cap="none" dirty="0">
                <a:latin typeface="Calibri" panose="020F0502020204030204" pitchFamily="34" charset="0"/>
                <a:cs typeface="Calibri" panose="020F0502020204030204" pitchFamily="34" charset="0"/>
              </a:rPr>
            </a:br>
            <a:r>
              <a:rPr lang="en-CA" sz="1600" i="1" cap="none" dirty="0">
                <a:latin typeface="Calibri" panose="020F0502020204030204" pitchFamily="34" charset="0"/>
                <a:cs typeface="Calibri" panose="020F0502020204030204" pitchFamily="34" charset="0"/>
              </a:rPr>
              <a:t>Review</a:t>
            </a:r>
            <a:br>
              <a:rPr lang="en-CA" sz="1600" i="1" cap="none" dirty="0">
                <a:latin typeface="Calibri" panose="020F0502020204030204" pitchFamily="34" charset="0"/>
                <a:cs typeface="Calibri" panose="020F0502020204030204" pitchFamily="34" charset="0"/>
              </a:rPr>
            </a:br>
            <a:br>
              <a:rPr lang="en-CA" sz="1600" i="1" cap="none" dirty="0">
                <a:latin typeface="Calibri" panose="020F0502020204030204" pitchFamily="34" charset="0"/>
                <a:cs typeface="Calibri" panose="020F0502020204030204" pitchFamily="34" charset="0"/>
              </a:rPr>
            </a:br>
            <a:br>
              <a:rPr lang="en-CA" sz="600" i="1" cap="none" dirty="0">
                <a:latin typeface="Calibri" panose="020F0502020204030204" pitchFamily="34" charset="0"/>
                <a:cs typeface="Calibri" panose="020F0502020204030204" pitchFamily="34" charset="0"/>
              </a:rPr>
            </a:br>
            <a:r>
              <a:rPr lang="en-CA" sz="2600" cap="none" dirty="0">
                <a:latin typeface="Calibri" panose="020F0502020204030204" pitchFamily="34" charset="0"/>
                <a:cs typeface="Calibri" panose="020F0502020204030204" pitchFamily="34" charset="0"/>
              </a:rPr>
              <a:t>Gold Medal Model </a:t>
            </a:r>
            <a:r>
              <a:rPr lang="en-CA" sz="1600" cap="none" dirty="0">
                <a:latin typeface="Calibri" panose="020F0502020204030204" pitchFamily="34" charset="0"/>
                <a:cs typeface="Calibri" panose="020F0502020204030204" pitchFamily="34" charset="0"/>
              </a:rPr>
              <a:t>(Gold Medal Profile)</a:t>
            </a:r>
          </a:p>
        </p:txBody>
      </p:sp>
      <p:pic>
        <p:nvPicPr>
          <p:cNvPr id="6" name="Picture 5">
            <a:extLst>
              <a:ext uri="{FF2B5EF4-FFF2-40B4-BE49-F238E27FC236}">
                <a16:creationId xmlns:a16="http://schemas.microsoft.com/office/drawing/2014/main" id="{21E5BC16-E317-584C-B698-FBA95586AED5}"/>
              </a:ext>
            </a:extLst>
          </p:cNvPr>
          <p:cNvPicPr/>
          <p:nvPr/>
        </p:nvPicPr>
        <p:blipFill>
          <a:blip r:embed="rId3">
            <a:extLst>
              <a:ext uri="{28A0092B-C50C-407E-A947-70E740481C1C}">
                <a14:useLocalDpi xmlns:a14="http://schemas.microsoft.com/office/drawing/2010/main" val="0"/>
              </a:ext>
            </a:extLst>
          </a:blip>
          <a:stretch>
            <a:fillRect/>
          </a:stretch>
        </p:blipFill>
        <p:spPr>
          <a:xfrm>
            <a:off x="1691680" y="1916832"/>
            <a:ext cx="6120680" cy="4176464"/>
          </a:xfrm>
          <a:prstGeom prst="rect">
            <a:avLst/>
          </a:prstGeom>
        </p:spPr>
      </p:pic>
      <p:pic>
        <p:nvPicPr>
          <p:cNvPr id="10" name="Picture 9">
            <a:extLst>
              <a:ext uri="{FF2B5EF4-FFF2-40B4-BE49-F238E27FC236}">
                <a16:creationId xmlns:a16="http://schemas.microsoft.com/office/drawing/2014/main" id="{A8055DF3-2D90-2A4A-9C9B-FA635326A64A}"/>
              </a:ext>
            </a:extLst>
          </p:cNvPr>
          <p:cNvPicPr>
            <a:picLocks noChangeAspect="1"/>
          </p:cNvPicPr>
          <p:nvPr/>
        </p:nvPicPr>
        <p:blipFill>
          <a:blip r:embed="rId4"/>
          <a:stretch>
            <a:fillRect/>
          </a:stretch>
        </p:blipFill>
        <p:spPr>
          <a:xfrm>
            <a:off x="60890" y="6021288"/>
            <a:ext cx="910710" cy="910710"/>
          </a:xfrm>
          <a:prstGeom prst="rect">
            <a:avLst/>
          </a:prstGeom>
        </p:spPr>
      </p:pic>
    </p:spTree>
    <p:extLst>
      <p:ext uri="{BB962C8B-B14F-4D97-AF65-F5344CB8AC3E}">
        <p14:creationId xmlns:p14="http://schemas.microsoft.com/office/powerpoint/2010/main" val="30187531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79CC5A2-608A-2C44-8B9E-66648523D5F4}"/>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7660704" y="6175836"/>
            <a:ext cx="1447800" cy="637540"/>
          </a:xfrm>
          <a:prstGeom prst="rect">
            <a:avLst/>
          </a:prstGeom>
        </p:spPr>
      </p:pic>
      <p:sp>
        <p:nvSpPr>
          <p:cNvPr id="2" name="Rectangle 1">
            <a:extLst>
              <a:ext uri="{FF2B5EF4-FFF2-40B4-BE49-F238E27FC236}">
                <a16:creationId xmlns:a16="http://schemas.microsoft.com/office/drawing/2014/main" id="{4C2C1F4E-058E-2A45-A111-43D6189C8AFB}"/>
              </a:ext>
            </a:extLst>
          </p:cNvPr>
          <p:cNvSpPr/>
          <p:nvPr/>
        </p:nvSpPr>
        <p:spPr>
          <a:xfrm>
            <a:off x="683568" y="371266"/>
            <a:ext cx="8064896" cy="4924425"/>
          </a:xfrm>
          <a:prstGeom prst="rect">
            <a:avLst/>
          </a:prstGeom>
        </p:spPr>
        <p:txBody>
          <a:bodyPr wrap="square">
            <a:spAutoFit/>
          </a:bodyPr>
          <a:lstStyle/>
          <a:p>
            <a:pPr algn="ctr"/>
            <a:r>
              <a:rPr lang="en-US" sz="3300" dirty="0">
                <a:latin typeface="Calibri" panose="020F0502020204030204" pitchFamily="34" charset="0"/>
                <a:cs typeface="Calibri" panose="020F0502020204030204" pitchFamily="34" charset="0"/>
              </a:rPr>
              <a:t>CMBA Coach Education &amp; Development</a:t>
            </a:r>
          </a:p>
          <a:p>
            <a:pPr algn="ctr"/>
            <a:r>
              <a:rPr lang="en-CA" sz="1600" i="1" dirty="0">
                <a:latin typeface="Calibri" panose="020F0502020204030204" pitchFamily="34" charset="0"/>
                <a:cs typeface="Calibri" panose="020F0502020204030204" pitchFamily="34" charset="0"/>
              </a:rPr>
              <a:t>Page 17 in ADVANCED Manual</a:t>
            </a:r>
          </a:p>
          <a:p>
            <a:pPr algn="ctr"/>
            <a:endParaRPr lang="en-CA" sz="600" dirty="0">
              <a:latin typeface="Calibri" panose="020F0502020204030204" pitchFamily="34" charset="0"/>
              <a:cs typeface="Calibri" panose="020F0502020204030204" pitchFamily="34" charset="0"/>
            </a:endParaRPr>
          </a:p>
          <a:p>
            <a:pPr algn="ctr"/>
            <a:endParaRPr lang="en-CA" sz="600" dirty="0">
              <a:latin typeface="Calibri" panose="020F0502020204030204" pitchFamily="34" charset="0"/>
              <a:cs typeface="Calibri" panose="020F0502020204030204" pitchFamily="34" charset="0"/>
            </a:endParaRPr>
          </a:p>
          <a:p>
            <a:pPr algn="ctr"/>
            <a:r>
              <a:rPr lang="en-CA" sz="2600" dirty="0">
                <a:latin typeface="Calibri" panose="020F0502020204030204" pitchFamily="34" charset="0"/>
                <a:cs typeface="Calibri" panose="020F0502020204030204" pitchFamily="34" charset="0"/>
              </a:rPr>
              <a:t>Gold Medal Profile—Offensive Priorities</a:t>
            </a:r>
            <a:br>
              <a:rPr lang="en-CA" sz="2400" dirty="0">
                <a:latin typeface="Calibri" panose="020F0502020204030204" pitchFamily="34" charset="0"/>
                <a:cs typeface="Calibri" panose="020F0502020204030204" pitchFamily="34" charset="0"/>
              </a:rPr>
            </a:br>
            <a:endParaRPr lang="en-CA" dirty="0">
              <a:latin typeface="Calibri" panose="020F0502020204030204" pitchFamily="34" charset="0"/>
              <a:cs typeface="Calibri" panose="020F0502020204030204" pitchFamily="34" charset="0"/>
            </a:endParaRPr>
          </a:p>
          <a:p>
            <a:pPr algn="ctr"/>
            <a:endParaRPr lang="en-CA" dirty="0">
              <a:latin typeface="Calibri" panose="020F0502020204030204" pitchFamily="34" charset="0"/>
              <a:cs typeface="Calibri" panose="020F0502020204030204" pitchFamily="34" charset="0"/>
            </a:endParaRPr>
          </a:p>
          <a:p>
            <a:pPr lvl="0" algn="ctr"/>
            <a:endParaRPr lang="en-CA" dirty="0">
              <a:latin typeface="Calibri" panose="020F0502020204030204" pitchFamily="34" charset="0"/>
              <a:cs typeface="Calibri" panose="020F0502020204030204" pitchFamily="34" charset="0"/>
            </a:endParaRPr>
          </a:p>
          <a:p>
            <a:pPr lvl="0" algn="ctr"/>
            <a:r>
              <a:rPr lang="en-CA" sz="3300" dirty="0">
                <a:latin typeface="Calibri" panose="020F0502020204030204" pitchFamily="34" charset="0"/>
                <a:cs typeface="Calibri" panose="020F0502020204030204" pitchFamily="34" charset="0"/>
              </a:rPr>
              <a:t>Top 6 Scoring Priorities / Shot Spectrum</a:t>
            </a:r>
          </a:p>
          <a:p>
            <a:pPr lvl="0" algn="ctr"/>
            <a:endParaRPr lang="en-CA" sz="2000" dirty="0">
              <a:latin typeface="Calibri" panose="020F0502020204030204" pitchFamily="34" charset="0"/>
              <a:cs typeface="Calibri" panose="020F0502020204030204" pitchFamily="34" charset="0"/>
            </a:endParaRPr>
          </a:p>
          <a:p>
            <a:pPr marL="457200" lvl="0" indent="-457200">
              <a:buAutoNum type="arabicPeriod"/>
            </a:pPr>
            <a:r>
              <a:rPr lang="en-CA" sz="2000" dirty="0">
                <a:latin typeface="Calibri" panose="020F0502020204030204" pitchFamily="34" charset="0"/>
                <a:cs typeface="Calibri" panose="020F0502020204030204" pitchFamily="34" charset="0"/>
              </a:rPr>
              <a:t>Attack the Rim</a:t>
            </a:r>
          </a:p>
          <a:p>
            <a:pPr marL="457200" lvl="0" indent="-457200">
              <a:buAutoNum type="arabicPeriod"/>
            </a:pPr>
            <a:r>
              <a:rPr lang="en-CA" sz="2000" dirty="0">
                <a:latin typeface="Calibri" panose="020F0502020204030204" pitchFamily="34" charset="0"/>
                <a:cs typeface="Calibri" panose="020F0502020204030204" pitchFamily="34" charset="0"/>
              </a:rPr>
              <a:t>Attack the Paint</a:t>
            </a:r>
          </a:p>
          <a:p>
            <a:pPr marL="457200" lvl="0" indent="-457200">
              <a:buAutoNum type="arabicPeriod"/>
            </a:pPr>
            <a:r>
              <a:rPr lang="en-CA" sz="2000" dirty="0">
                <a:latin typeface="Calibri" panose="020F0502020204030204" pitchFamily="34" charset="0"/>
                <a:cs typeface="Calibri" panose="020F0502020204030204" pitchFamily="34" charset="0"/>
              </a:rPr>
              <a:t>Free Throws</a:t>
            </a:r>
          </a:p>
          <a:p>
            <a:pPr marL="457200" lvl="0" indent="-457200">
              <a:buAutoNum type="arabicPeriod"/>
            </a:pPr>
            <a:r>
              <a:rPr lang="en-CA" sz="2000" dirty="0">
                <a:latin typeface="Calibri" panose="020F0502020204030204" pitchFamily="34" charset="0"/>
                <a:cs typeface="Calibri" panose="020F0502020204030204" pitchFamily="34" charset="0"/>
              </a:rPr>
              <a:t>3-Point Shot from the Corner</a:t>
            </a:r>
          </a:p>
          <a:p>
            <a:pPr marL="457200" lvl="0" indent="-457200">
              <a:buAutoNum type="arabicPeriod"/>
            </a:pPr>
            <a:r>
              <a:rPr lang="en-CA" sz="2000" dirty="0">
                <a:latin typeface="Calibri" panose="020F0502020204030204" pitchFamily="34" charset="0"/>
                <a:cs typeface="Calibri" panose="020F0502020204030204" pitchFamily="34" charset="0"/>
              </a:rPr>
              <a:t>3-Point Shot from the Top</a:t>
            </a:r>
          </a:p>
          <a:p>
            <a:pPr marL="457200" lvl="0" indent="-457200">
              <a:buAutoNum type="arabicPeriod"/>
            </a:pPr>
            <a:r>
              <a:rPr lang="en-CA" sz="2000" dirty="0">
                <a:latin typeface="Calibri" panose="020F0502020204030204" pitchFamily="34" charset="0"/>
                <a:cs typeface="Calibri" panose="020F0502020204030204" pitchFamily="34" charset="0"/>
              </a:rPr>
              <a:t>Mid-Range Shot</a:t>
            </a:r>
          </a:p>
        </p:txBody>
      </p:sp>
      <p:pic>
        <p:nvPicPr>
          <p:cNvPr id="6" name="Picture 5">
            <a:extLst>
              <a:ext uri="{FF2B5EF4-FFF2-40B4-BE49-F238E27FC236}">
                <a16:creationId xmlns:a16="http://schemas.microsoft.com/office/drawing/2014/main" id="{6BCFA892-C6FD-9140-A6AE-6FDC8E6D5E9B}"/>
              </a:ext>
            </a:extLst>
          </p:cNvPr>
          <p:cNvPicPr>
            <a:picLocks noChangeAspect="1"/>
          </p:cNvPicPr>
          <p:nvPr/>
        </p:nvPicPr>
        <p:blipFill>
          <a:blip r:embed="rId3"/>
          <a:stretch>
            <a:fillRect/>
          </a:stretch>
        </p:blipFill>
        <p:spPr>
          <a:xfrm>
            <a:off x="60890" y="6021288"/>
            <a:ext cx="910710" cy="910710"/>
          </a:xfrm>
          <a:prstGeom prst="rect">
            <a:avLst/>
          </a:prstGeom>
        </p:spPr>
      </p:pic>
    </p:spTree>
    <p:extLst>
      <p:ext uri="{BB962C8B-B14F-4D97-AF65-F5344CB8AC3E}">
        <p14:creationId xmlns:p14="http://schemas.microsoft.com/office/powerpoint/2010/main" val="32557669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79CC5A2-608A-2C44-8B9E-66648523D5F4}"/>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7660704" y="6175836"/>
            <a:ext cx="1447800" cy="637540"/>
          </a:xfrm>
          <a:prstGeom prst="rect">
            <a:avLst/>
          </a:prstGeom>
        </p:spPr>
      </p:pic>
      <p:sp>
        <p:nvSpPr>
          <p:cNvPr id="2" name="Rectangle 1">
            <a:extLst>
              <a:ext uri="{FF2B5EF4-FFF2-40B4-BE49-F238E27FC236}">
                <a16:creationId xmlns:a16="http://schemas.microsoft.com/office/drawing/2014/main" id="{4C2C1F4E-058E-2A45-A111-43D6189C8AFB}"/>
              </a:ext>
            </a:extLst>
          </p:cNvPr>
          <p:cNvSpPr/>
          <p:nvPr/>
        </p:nvSpPr>
        <p:spPr>
          <a:xfrm>
            <a:off x="683568" y="371266"/>
            <a:ext cx="8064896" cy="4632037"/>
          </a:xfrm>
          <a:prstGeom prst="rect">
            <a:avLst/>
          </a:prstGeom>
        </p:spPr>
        <p:txBody>
          <a:bodyPr wrap="square">
            <a:spAutoFit/>
          </a:bodyPr>
          <a:lstStyle/>
          <a:p>
            <a:pPr algn="ctr"/>
            <a:r>
              <a:rPr lang="en-US" sz="3300" dirty="0">
                <a:latin typeface="Calibri" panose="020F0502020204030204" pitchFamily="34" charset="0"/>
                <a:cs typeface="Calibri" panose="020F0502020204030204" pitchFamily="34" charset="0"/>
              </a:rPr>
              <a:t>CMBA Coach Education &amp; Development</a:t>
            </a:r>
          </a:p>
          <a:p>
            <a:pPr algn="ctr"/>
            <a:r>
              <a:rPr lang="en-CA" sz="1600" i="1" dirty="0">
                <a:latin typeface="Calibri" panose="020F0502020204030204" pitchFamily="34" charset="0"/>
                <a:cs typeface="Calibri" panose="020F0502020204030204" pitchFamily="34" charset="0"/>
              </a:rPr>
              <a:t>Page 18 in ADVANCED Manual</a:t>
            </a:r>
          </a:p>
          <a:p>
            <a:pPr algn="ctr"/>
            <a:endParaRPr lang="en-CA" sz="600" dirty="0">
              <a:latin typeface="Calibri" panose="020F0502020204030204" pitchFamily="34" charset="0"/>
              <a:cs typeface="Calibri" panose="020F0502020204030204" pitchFamily="34" charset="0"/>
            </a:endParaRPr>
          </a:p>
          <a:p>
            <a:pPr algn="ctr"/>
            <a:endParaRPr lang="en-CA" sz="600" dirty="0">
              <a:latin typeface="Calibri" panose="020F0502020204030204" pitchFamily="34" charset="0"/>
              <a:cs typeface="Calibri" panose="020F0502020204030204" pitchFamily="34" charset="0"/>
            </a:endParaRPr>
          </a:p>
          <a:p>
            <a:pPr algn="ctr"/>
            <a:r>
              <a:rPr lang="en-CA" sz="2600" dirty="0">
                <a:latin typeface="Calibri" panose="020F0502020204030204" pitchFamily="34" charset="0"/>
                <a:cs typeface="Calibri" panose="020F0502020204030204" pitchFamily="34" charset="0"/>
              </a:rPr>
              <a:t>P7R Footwork</a:t>
            </a:r>
            <a:br>
              <a:rPr lang="en-CA" sz="2400" dirty="0">
                <a:latin typeface="Calibri" panose="020F0502020204030204" pitchFamily="34" charset="0"/>
                <a:cs typeface="Calibri" panose="020F0502020204030204" pitchFamily="34" charset="0"/>
              </a:rPr>
            </a:br>
            <a:endParaRPr lang="en-CA" dirty="0">
              <a:latin typeface="Calibri" panose="020F0502020204030204" pitchFamily="34" charset="0"/>
              <a:cs typeface="Calibri" panose="020F0502020204030204" pitchFamily="34" charset="0"/>
            </a:endParaRPr>
          </a:p>
          <a:p>
            <a:pPr algn="ctr"/>
            <a:endParaRPr lang="en-CA" dirty="0">
              <a:latin typeface="Calibri" panose="020F0502020204030204" pitchFamily="34" charset="0"/>
              <a:cs typeface="Calibri" panose="020F0502020204030204" pitchFamily="34" charset="0"/>
            </a:endParaRPr>
          </a:p>
          <a:p>
            <a:pPr lvl="0" algn="ctr"/>
            <a:endParaRPr lang="en-CA" dirty="0">
              <a:latin typeface="Calibri" panose="020F0502020204030204" pitchFamily="34" charset="0"/>
              <a:cs typeface="Calibri" panose="020F0502020204030204" pitchFamily="34" charset="0"/>
            </a:endParaRPr>
          </a:p>
          <a:p>
            <a:pPr lvl="0" algn="ctr"/>
            <a:r>
              <a:rPr lang="en-CA" sz="3300" dirty="0">
                <a:latin typeface="Calibri" panose="020F0502020204030204" pitchFamily="34" charset="0"/>
                <a:cs typeface="Calibri" panose="020F0502020204030204" pitchFamily="34" charset="0"/>
              </a:rPr>
              <a:t>Have a Plan when Attacking the Paint</a:t>
            </a:r>
          </a:p>
          <a:p>
            <a:pPr lvl="0" algn="ctr"/>
            <a:endParaRPr lang="en-CA" sz="3300" dirty="0">
              <a:latin typeface="Calibri" panose="020F0502020204030204" pitchFamily="34" charset="0"/>
              <a:cs typeface="Calibri" panose="020F0502020204030204" pitchFamily="34" charset="0"/>
            </a:endParaRPr>
          </a:p>
          <a:p>
            <a:pPr lvl="0" algn="ctr"/>
            <a:endParaRPr lang="en-CA" sz="3300" dirty="0">
              <a:latin typeface="Calibri" panose="020F0502020204030204" pitchFamily="34" charset="0"/>
              <a:cs typeface="Calibri" panose="020F0502020204030204" pitchFamily="34" charset="0"/>
            </a:endParaRPr>
          </a:p>
          <a:p>
            <a:pPr lvl="0" algn="ctr"/>
            <a:r>
              <a:rPr lang="en-CA" sz="5500" dirty="0">
                <a:latin typeface="Calibri" panose="020F0502020204030204" pitchFamily="34" charset="0"/>
                <a:cs typeface="Calibri" panose="020F0502020204030204" pitchFamily="34" charset="0"/>
              </a:rPr>
              <a:t>P7R is the Plan</a:t>
            </a:r>
          </a:p>
        </p:txBody>
      </p:sp>
      <p:pic>
        <p:nvPicPr>
          <p:cNvPr id="6" name="Picture 5">
            <a:extLst>
              <a:ext uri="{FF2B5EF4-FFF2-40B4-BE49-F238E27FC236}">
                <a16:creationId xmlns:a16="http://schemas.microsoft.com/office/drawing/2014/main" id="{6BCFA892-C6FD-9140-A6AE-6FDC8E6D5E9B}"/>
              </a:ext>
            </a:extLst>
          </p:cNvPr>
          <p:cNvPicPr>
            <a:picLocks noChangeAspect="1"/>
          </p:cNvPicPr>
          <p:nvPr/>
        </p:nvPicPr>
        <p:blipFill>
          <a:blip r:embed="rId3"/>
          <a:stretch>
            <a:fillRect/>
          </a:stretch>
        </p:blipFill>
        <p:spPr>
          <a:xfrm>
            <a:off x="60890" y="6021288"/>
            <a:ext cx="910710" cy="910710"/>
          </a:xfrm>
          <a:prstGeom prst="rect">
            <a:avLst/>
          </a:prstGeom>
        </p:spPr>
      </p:pic>
    </p:spTree>
    <p:extLst>
      <p:ext uri="{BB962C8B-B14F-4D97-AF65-F5344CB8AC3E}">
        <p14:creationId xmlns:p14="http://schemas.microsoft.com/office/powerpoint/2010/main" val="22585397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8E2355B-2D98-D842-97F2-C7F6F71C3B7D}"/>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7660704" y="6175836"/>
            <a:ext cx="1447800" cy="637540"/>
          </a:xfrm>
          <a:prstGeom prst="rect">
            <a:avLst/>
          </a:prstGeom>
        </p:spPr>
      </p:pic>
      <p:sp>
        <p:nvSpPr>
          <p:cNvPr id="9" name="Title 1">
            <a:extLst>
              <a:ext uri="{FF2B5EF4-FFF2-40B4-BE49-F238E27FC236}">
                <a16:creationId xmlns:a16="http://schemas.microsoft.com/office/drawing/2014/main" id="{58E7630D-399F-A74F-993B-7FC09BC9DEE7}"/>
              </a:ext>
            </a:extLst>
          </p:cNvPr>
          <p:cNvSpPr>
            <a:spLocks noGrp="1"/>
          </p:cNvSpPr>
          <p:nvPr>
            <p:ph type="title"/>
          </p:nvPr>
        </p:nvSpPr>
        <p:spPr>
          <a:xfrm>
            <a:off x="251520" y="404664"/>
            <a:ext cx="8856983" cy="1656184"/>
          </a:xfrm>
        </p:spPr>
        <p:txBody>
          <a:bodyPr>
            <a:normAutofit fontScale="90000"/>
          </a:bodyPr>
          <a:lstStyle/>
          <a:p>
            <a:pPr algn="ctr"/>
            <a:r>
              <a:rPr lang="en-US" sz="3700" cap="none" dirty="0">
                <a:latin typeface="Calibri" panose="020F0502020204030204" pitchFamily="34" charset="0"/>
                <a:cs typeface="Calibri" panose="020F0502020204030204" pitchFamily="34" charset="0"/>
              </a:rPr>
              <a:t>CMBA Coach Education &amp; Development</a:t>
            </a:r>
            <a:br>
              <a:rPr lang="en-CA" sz="2800" cap="none" dirty="0">
                <a:latin typeface="Calibri" panose="020F0502020204030204" pitchFamily="34" charset="0"/>
                <a:cs typeface="Calibri" panose="020F0502020204030204" pitchFamily="34" charset="0"/>
              </a:rPr>
            </a:br>
            <a:r>
              <a:rPr lang="en-CA" sz="1800" i="1" cap="none" dirty="0">
                <a:latin typeface="Calibri" panose="020F0502020204030204" pitchFamily="34" charset="0"/>
                <a:cs typeface="Calibri" panose="020F0502020204030204" pitchFamily="34" charset="0"/>
              </a:rPr>
              <a:t>Page 19 In </a:t>
            </a:r>
            <a:r>
              <a:rPr lang="en-CA" sz="1800" i="1" dirty="0">
                <a:latin typeface="Calibri" panose="020F0502020204030204" pitchFamily="34" charset="0"/>
                <a:cs typeface="Calibri" panose="020F0502020204030204" pitchFamily="34" charset="0"/>
              </a:rPr>
              <a:t>ADVANCED</a:t>
            </a:r>
            <a:r>
              <a:rPr lang="en-CA" sz="1800" i="1" cap="none" dirty="0">
                <a:latin typeface="Calibri" panose="020F0502020204030204" pitchFamily="34" charset="0"/>
                <a:cs typeface="Calibri" panose="020F0502020204030204" pitchFamily="34" charset="0"/>
              </a:rPr>
              <a:t> Manual</a:t>
            </a:r>
            <a:br>
              <a:rPr lang="en-CA" sz="1600" i="1" cap="none" dirty="0">
                <a:latin typeface="Calibri" panose="020F0502020204030204" pitchFamily="34" charset="0"/>
                <a:cs typeface="Calibri" panose="020F0502020204030204" pitchFamily="34" charset="0"/>
              </a:rPr>
            </a:br>
            <a:br>
              <a:rPr lang="en-CA" sz="1600" i="1" cap="none" dirty="0">
                <a:latin typeface="Calibri" panose="020F0502020204030204" pitchFamily="34" charset="0"/>
                <a:cs typeface="Calibri" panose="020F0502020204030204" pitchFamily="34" charset="0"/>
              </a:rPr>
            </a:br>
            <a:br>
              <a:rPr lang="en-CA" sz="600" i="1" cap="none" dirty="0">
                <a:latin typeface="Calibri" panose="020F0502020204030204" pitchFamily="34" charset="0"/>
                <a:cs typeface="Calibri" panose="020F0502020204030204" pitchFamily="34" charset="0"/>
              </a:rPr>
            </a:br>
            <a:r>
              <a:rPr lang="en-CA" sz="2900" cap="none" dirty="0">
                <a:latin typeface="Calibri" panose="020F0502020204030204" pitchFamily="34" charset="0"/>
                <a:cs typeface="Calibri" panose="020F0502020204030204" pitchFamily="34" charset="0"/>
              </a:rPr>
              <a:t>Gold Medal Model—Defensive Priorities</a:t>
            </a:r>
            <a:br>
              <a:rPr lang="en-CA" sz="2900" cap="none" dirty="0">
                <a:latin typeface="Calibri" panose="020F0502020204030204" pitchFamily="34" charset="0"/>
                <a:cs typeface="Calibri" panose="020F0502020204030204" pitchFamily="34" charset="0"/>
              </a:rPr>
            </a:br>
            <a:br>
              <a:rPr lang="en-CA" sz="2900" cap="none" dirty="0">
                <a:latin typeface="Calibri" panose="020F0502020204030204" pitchFamily="34" charset="0"/>
                <a:cs typeface="Calibri" panose="020F0502020204030204" pitchFamily="34" charset="0"/>
              </a:rPr>
            </a:br>
            <a:br>
              <a:rPr lang="en-CA" sz="2900" cap="none" dirty="0">
                <a:latin typeface="Calibri" panose="020F0502020204030204" pitchFamily="34" charset="0"/>
                <a:cs typeface="Calibri" panose="020F0502020204030204" pitchFamily="34" charset="0"/>
              </a:rPr>
            </a:br>
            <a:br>
              <a:rPr lang="en-CA" sz="2900" cap="none" dirty="0">
                <a:latin typeface="Calibri" panose="020F0502020204030204" pitchFamily="34" charset="0"/>
                <a:cs typeface="Calibri" panose="020F0502020204030204" pitchFamily="34" charset="0"/>
              </a:rPr>
            </a:br>
            <a:r>
              <a:rPr lang="en-CA" sz="2900" cap="none" dirty="0">
                <a:latin typeface="Calibri" panose="020F0502020204030204" pitchFamily="34" charset="0"/>
                <a:cs typeface="Calibri" panose="020F0502020204030204" pitchFamily="34" charset="0"/>
              </a:rPr>
              <a:t>Defend the Basket</a:t>
            </a:r>
            <a:br>
              <a:rPr lang="en-CA" sz="2900" cap="none" dirty="0">
                <a:latin typeface="Calibri" panose="020F0502020204030204" pitchFamily="34" charset="0"/>
                <a:cs typeface="Calibri" panose="020F0502020204030204" pitchFamily="34" charset="0"/>
              </a:rPr>
            </a:br>
            <a:br>
              <a:rPr lang="en-CA" sz="2900" cap="none" dirty="0">
                <a:latin typeface="Calibri" panose="020F0502020204030204" pitchFamily="34" charset="0"/>
                <a:cs typeface="Calibri" panose="020F0502020204030204" pitchFamily="34" charset="0"/>
              </a:rPr>
            </a:br>
            <a:br>
              <a:rPr lang="en-CA" sz="2900" cap="none" dirty="0">
                <a:latin typeface="Calibri" panose="020F0502020204030204" pitchFamily="34" charset="0"/>
                <a:cs typeface="Calibri" panose="020F0502020204030204" pitchFamily="34" charset="0"/>
              </a:rPr>
            </a:br>
            <a:r>
              <a:rPr lang="en-CA" sz="2900" cap="none" dirty="0">
                <a:latin typeface="Calibri" panose="020F0502020204030204" pitchFamily="34" charset="0"/>
                <a:cs typeface="Calibri" panose="020F0502020204030204" pitchFamily="34" charset="0"/>
              </a:rPr>
              <a:t>Pressure the Ball</a:t>
            </a:r>
            <a:r>
              <a:rPr lang="en-CA" sz="2200" cap="none" dirty="0">
                <a:latin typeface="Calibri" panose="020F0502020204030204" pitchFamily="34" charset="0"/>
                <a:cs typeface="Calibri" panose="020F0502020204030204" pitchFamily="34" charset="0"/>
              </a:rPr>
              <a:t>—D21 &amp; D9</a:t>
            </a:r>
            <a:br>
              <a:rPr lang="en-CA" sz="2900" cap="none" dirty="0">
                <a:latin typeface="Calibri" panose="020F0502020204030204" pitchFamily="34" charset="0"/>
                <a:cs typeface="Calibri" panose="020F0502020204030204" pitchFamily="34" charset="0"/>
              </a:rPr>
            </a:br>
            <a:br>
              <a:rPr lang="en-CA" sz="2900" cap="none" dirty="0">
                <a:latin typeface="Calibri" panose="020F0502020204030204" pitchFamily="34" charset="0"/>
                <a:cs typeface="Calibri" panose="020F0502020204030204" pitchFamily="34" charset="0"/>
              </a:rPr>
            </a:br>
            <a:br>
              <a:rPr lang="en-CA" sz="2900" cap="none" dirty="0">
                <a:latin typeface="Calibri" panose="020F0502020204030204" pitchFamily="34" charset="0"/>
                <a:cs typeface="Calibri" panose="020F0502020204030204" pitchFamily="34" charset="0"/>
              </a:rPr>
            </a:br>
            <a:r>
              <a:rPr lang="en-CA" sz="2900" cap="none" dirty="0">
                <a:latin typeface="Calibri" panose="020F0502020204030204" pitchFamily="34" charset="0"/>
                <a:cs typeface="Calibri" panose="020F0502020204030204" pitchFamily="34" charset="0"/>
              </a:rPr>
              <a:t>Guard 1.5 Players</a:t>
            </a:r>
            <a:endParaRPr lang="en-CA" sz="1600" cap="none" dirty="0">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19687E43-6512-7242-8405-DAD261B81F6D}"/>
              </a:ext>
            </a:extLst>
          </p:cNvPr>
          <p:cNvPicPr>
            <a:picLocks noChangeAspect="1"/>
          </p:cNvPicPr>
          <p:nvPr/>
        </p:nvPicPr>
        <p:blipFill>
          <a:blip r:embed="rId3"/>
          <a:stretch>
            <a:fillRect/>
          </a:stretch>
        </p:blipFill>
        <p:spPr>
          <a:xfrm>
            <a:off x="60890" y="6021288"/>
            <a:ext cx="910710" cy="910710"/>
          </a:xfrm>
          <a:prstGeom prst="rect">
            <a:avLst/>
          </a:prstGeom>
        </p:spPr>
      </p:pic>
    </p:spTree>
    <p:extLst>
      <p:ext uri="{BB962C8B-B14F-4D97-AF65-F5344CB8AC3E}">
        <p14:creationId xmlns:p14="http://schemas.microsoft.com/office/powerpoint/2010/main" val="10799181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8E2355B-2D98-D842-97F2-C7F6F71C3B7D}"/>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7660704" y="6175836"/>
            <a:ext cx="1447800" cy="637540"/>
          </a:xfrm>
          <a:prstGeom prst="rect">
            <a:avLst/>
          </a:prstGeom>
        </p:spPr>
      </p:pic>
      <p:sp>
        <p:nvSpPr>
          <p:cNvPr id="9" name="Title 1">
            <a:extLst>
              <a:ext uri="{FF2B5EF4-FFF2-40B4-BE49-F238E27FC236}">
                <a16:creationId xmlns:a16="http://schemas.microsoft.com/office/drawing/2014/main" id="{58E7630D-399F-A74F-993B-7FC09BC9DEE7}"/>
              </a:ext>
            </a:extLst>
          </p:cNvPr>
          <p:cNvSpPr>
            <a:spLocks noGrp="1"/>
          </p:cNvSpPr>
          <p:nvPr>
            <p:ph type="title"/>
          </p:nvPr>
        </p:nvSpPr>
        <p:spPr>
          <a:xfrm>
            <a:off x="251520" y="404664"/>
            <a:ext cx="8856983" cy="1656184"/>
          </a:xfrm>
        </p:spPr>
        <p:txBody>
          <a:bodyPr>
            <a:normAutofit/>
          </a:bodyPr>
          <a:lstStyle/>
          <a:p>
            <a:pPr algn="ctr"/>
            <a:r>
              <a:rPr lang="en-US" sz="3300" cap="none" dirty="0">
                <a:latin typeface="Calibri" panose="020F0502020204030204" pitchFamily="34" charset="0"/>
                <a:cs typeface="Calibri" panose="020F0502020204030204" pitchFamily="34" charset="0"/>
              </a:rPr>
              <a:t>CMBA Coach Education &amp; Development</a:t>
            </a:r>
            <a:br>
              <a:rPr lang="en-CA" sz="2800" cap="none" dirty="0">
                <a:latin typeface="Calibri" panose="020F0502020204030204" pitchFamily="34" charset="0"/>
                <a:cs typeface="Calibri" panose="020F0502020204030204" pitchFamily="34" charset="0"/>
              </a:rPr>
            </a:br>
            <a:r>
              <a:rPr lang="en-CA" sz="1600" i="1" cap="none" dirty="0">
                <a:latin typeface="Calibri" panose="020F0502020204030204" pitchFamily="34" charset="0"/>
                <a:cs typeface="Calibri" panose="020F0502020204030204" pitchFamily="34" charset="0"/>
              </a:rPr>
              <a:t>Page 20 In </a:t>
            </a:r>
            <a:r>
              <a:rPr lang="en-CA" sz="1600" i="1" dirty="0">
                <a:latin typeface="Calibri" panose="020F0502020204030204" pitchFamily="34" charset="0"/>
                <a:cs typeface="Calibri" panose="020F0502020204030204" pitchFamily="34" charset="0"/>
              </a:rPr>
              <a:t>ADVANCED</a:t>
            </a:r>
            <a:r>
              <a:rPr lang="en-CA" sz="1600" i="1" cap="none" dirty="0">
                <a:latin typeface="Calibri" panose="020F0502020204030204" pitchFamily="34" charset="0"/>
                <a:cs typeface="Calibri" panose="020F0502020204030204" pitchFamily="34" charset="0"/>
              </a:rPr>
              <a:t> Manual</a:t>
            </a:r>
            <a:br>
              <a:rPr lang="en-CA" sz="1600" i="1" cap="none" dirty="0">
                <a:latin typeface="Calibri" panose="020F0502020204030204" pitchFamily="34" charset="0"/>
                <a:cs typeface="Calibri" panose="020F0502020204030204" pitchFamily="34" charset="0"/>
              </a:rPr>
            </a:br>
            <a:br>
              <a:rPr lang="en-CA" sz="1600" i="1" cap="none" dirty="0">
                <a:latin typeface="Calibri" panose="020F0502020204030204" pitchFamily="34" charset="0"/>
                <a:cs typeface="Calibri" panose="020F0502020204030204" pitchFamily="34" charset="0"/>
              </a:rPr>
            </a:br>
            <a:br>
              <a:rPr lang="en-CA" sz="600" i="1" cap="none" dirty="0">
                <a:latin typeface="Calibri" panose="020F0502020204030204" pitchFamily="34" charset="0"/>
                <a:cs typeface="Calibri" panose="020F0502020204030204" pitchFamily="34" charset="0"/>
              </a:rPr>
            </a:br>
            <a:r>
              <a:rPr lang="en-CA" sz="2600" cap="none" dirty="0">
                <a:latin typeface="Calibri" panose="020F0502020204030204" pitchFamily="34" charset="0"/>
                <a:cs typeface="Calibri" panose="020F0502020204030204" pitchFamily="34" charset="0"/>
              </a:rPr>
              <a:t>Gold Medal Model—Defensive Priorities</a:t>
            </a:r>
          </a:p>
        </p:txBody>
      </p:sp>
      <p:pic>
        <p:nvPicPr>
          <p:cNvPr id="2" name="Picture 1">
            <a:extLst>
              <a:ext uri="{FF2B5EF4-FFF2-40B4-BE49-F238E27FC236}">
                <a16:creationId xmlns:a16="http://schemas.microsoft.com/office/drawing/2014/main" id="{8686EC4B-9857-AC4E-A669-CA5F4A1382EC}"/>
              </a:ext>
            </a:extLst>
          </p:cNvPr>
          <p:cNvPicPr>
            <a:picLocks noChangeAspect="1"/>
          </p:cNvPicPr>
          <p:nvPr/>
        </p:nvPicPr>
        <p:blipFill>
          <a:blip r:embed="rId3"/>
          <a:stretch>
            <a:fillRect/>
          </a:stretch>
        </p:blipFill>
        <p:spPr>
          <a:xfrm>
            <a:off x="1115616" y="1916832"/>
            <a:ext cx="7236296" cy="4176464"/>
          </a:xfrm>
          <a:prstGeom prst="rect">
            <a:avLst/>
          </a:prstGeom>
        </p:spPr>
      </p:pic>
      <p:pic>
        <p:nvPicPr>
          <p:cNvPr id="6" name="Picture 5">
            <a:extLst>
              <a:ext uri="{FF2B5EF4-FFF2-40B4-BE49-F238E27FC236}">
                <a16:creationId xmlns:a16="http://schemas.microsoft.com/office/drawing/2014/main" id="{665024F4-6FB6-BC4A-956F-0E4B17AD5D5C}"/>
              </a:ext>
            </a:extLst>
          </p:cNvPr>
          <p:cNvPicPr>
            <a:picLocks noChangeAspect="1"/>
          </p:cNvPicPr>
          <p:nvPr/>
        </p:nvPicPr>
        <p:blipFill>
          <a:blip r:embed="rId4"/>
          <a:stretch>
            <a:fillRect/>
          </a:stretch>
        </p:blipFill>
        <p:spPr>
          <a:xfrm>
            <a:off x="60890" y="6021288"/>
            <a:ext cx="910710" cy="910710"/>
          </a:xfrm>
          <a:prstGeom prst="rect">
            <a:avLst/>
          </a:prstGeom>
        </p:spPr>
      </p:pic>
    </p:spTree>
    <p:extLst>
      <p:ext uri="{BB962C8B-B14F-4D97-AF65-F5344CB8AC3E}">
        <p14:creationId xmlns:p14="http://schemas.microsoft.com/office/powerpoint/2010/main" val="23333730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8E2355B-2D98-D842-97F2-C7F6F71C3B7D}"/>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7660704" y="6175836"/>
            <a:ext cx="1447800" cy="637540"/>
          </a:xfrm>
          <a:prstGeom prst="rect">
            <a:avLst/>
          </a:prstGeom>
        </p:spPr>
      </p:pic>
      <p:sp>
        <p:nvSpPr>
          <p:cNvPr id="9" name="Title 1">
            <a:extLst>
              <a:ext uri="{FF2B5EF4-FFF2-40B4-BE49-F238E27FC236}">
                <a16:creationId xmlns:a16="http://schemas.microsoft.com/office/drawing/2014/main" id="{58E7630D-399F-A74F-993B-7FC09BC9DEE7}"/>
              </a:ext>
            </a:extLst>
          </p:cNvPr>
          <p:cNvSpPr>
            <a:spLocks noGrp="1"/>
          </p:cNvSpPr>
          <p:nvPr>
            <p:ph type="title"/>
          </p:nvPr>
        </p:nvSpPr>
        <p:spPr>
          <a:xfrm>
            <a:off x="251520" y="404664"/>
            <a:ext cx="8856983" cy="1656184"/>
          </a:xfrm>
        </p:spPr>
        <p:txBody>
          <a:bodyPr>
            <a:normAutofit fontScale="90000"/>
          </a:bodyPr>
          <a:lstStyle/>
          <a:p>
            <a:pPr algn="ctr"/>
            <a:r>
              <a:rPr lang="en-US" sz="3700" cap="none" dirty="0">
                <a:latin typeface="Calibri" panose="020F0502020204030204" pitchFamily="34" charset="0"/>
                <a:cs typeface="Calibri" panose="020F0502020204030204" pitchFamily="34" charset="0"/>
              </a:rPr>
              <a:t>CMBA Coach Education &amp; Development</a:t>
            </a:r>
            <a:br>
              <a:rPr lang="en-CA" sz="2800" cap="none" dirty="0">
                <a:latin typeface="Calibri" panose="020F0502020204030204" pitchFamily="34" charset="0"/>
                <a:cs typeface="Calibri" panose="020F0502020204030204" pitchFamily="34" charset="0"/>
              </a:rPr>
            </a:br>
            <a:r>
              <a:rPr lang="en-CA" sz="1800" i="1" cap="none" dirty="0">
                <a:latin typeface="Calibri" panose="020F0502020204030204" pitchFamily="34" charset="0"/>
                <a:cs typeface="Calibri" panose="020F0502020204030204" pitchFamily="34" charset="0"/>
              </a:rPr>
              <a:t>Page 21-22 In </a:t>
            </a:r>
            <a:r>
              <a:rPr lang="en-CA" sz="1800" i="1" dirty="0">
                <a:latin typeface="Calibri" panose="020F0502020204030204" pitchFamily="34" charset="0"/>
                <a:cs typeface="Calibri" panose="020F0502020204030204" pitchFamily="34" charset="0"/>
              </a:rPr>
              <a:t>ADVANCED</a:t>
            </a:r>
            <a:r>
              <a:rPr lang="en-CA" sz="1800" i="1" cap="none" dirty="0">
                <a:latin typeface="Calibri" panose="020F0502020204030204" pitchFamily="34" charset="0"/>
                <a:cs typeface="Calibri" panose="020F0502020204030204" pitchFamily="34" charset="0"/>
              </a:rPr>
              <a:t> Manual</a:t>
            </a:r>
            <a:br>
              <a:rPr lang="en-CA" sz="1600" i="1" cap="none" dirty="0">
                <a:latin typeface="Calibri" panose="020F0502020204030204" pitchFamily="34" charset="0"/>
                <a:cs typeface="Calibri" panose="020F0502020204030204" pitchFamily="34" charset="0"/>
              </a:rPr>
            </a:br>
            <a:br>
              <a:rPr lang="en-CA" sz="1600" i="1" cap="none" dirty="0">
                <a:latin typeface="Calibri" panose="020F0502020204030204" pitchFamily="34" charset="0"/>
                <a:cs typeface="Calibri" panose="020F0502020204030204" pitchFamily="34" charset="0"/>
              </a:rPr>
            </a:br>
            <a:br>
              <a:rPr lang="en-CA" sz="600" i="1" cap="none" dirty="0">
                <a:latin typeface="Calibri" panose="020F0502020204030204" pitchFamily="34" charset="0"/>
                <a:cs typeface="Calibri" panose="020F0502020204030204" pitchFamily="34" charset="0"/>
              </a:rPr>
            </a:br>
            <a:r>
              <a:rPr lang="en-CA" sz="2900" cap="none" dirty="0">
                <a:latin typeface="Calibri" panose="020F0502020204030204" pitchFamily="34" charset="0"/>
                <a:cs typeface="Calibri" panose="020F0502020204030204" pitchFamily="34" charset="0"/>
              </a:rPr>
              <a:t>10 Commandments of Defense</a:t>
            </a:r>
            <a:br>
              <a:rPr lang="en-CA" sz="2900" cap="none" dirty="0">
                <a:latin typeface="Calibri" panose="020F0502020204030204" pitchFamily="34" charset="0"/>
                <a:cs typeface="Calibri" panose="020F0502020204030204" pitchFamily="34" charset="0"/>
              </a:rPr>
            </a:br>
            <a:br>
              <a:rPr lang="en-CA" sz="2900" cap="none" dirty="0">
                <a:latin typeface="Calibri" panose="020F0502020204030204" pitchFamily="34" charset="0"/>
                <a:cs typeface="Calibri" panose="020F0502020204030204" pitchFamily="34" charset="0"/>
              </a:rPr>
            </a:br>
            <a:br>
              <a:rPr lang="en-CA" sz="2900" cap="none" dirty="0">
                <a:latin typeface="Calibri" panose="020F0502020204030204" pitchFamily="34" charset="0"/>
                <a:cs typeface="Calibri" panose="020F0502020204030204" pitchFamily="34" charset="0"/>
              </a:rPr>
            </a:br>
            <a:br>
              <a:rPr lang="en-CA" sz="2900" cap="none" dirty="0">
                <a:latin typeface="Calibri" panose="020F0502020204030204" pitchFamily="34" charset="0"/>
                <a:cs typeface="Calibri" panose="020F0502020204030204" pitchFamily="34" charset="0"/>
              </a:rPr>
            </a:br>
            <a:br>
              <a:rPr lang="en-CA" sz="2900" cap="none" dirty="0">
                <a:latin typeface="Calibri" panose="020F0502020204030204" pitchFamily="34" charset="0"/>
                <a:cs typeface="Calibri" panose="020F0502020204030204" pitchFamily="34" charset="0"/>
              </a:rPr>
            </a:br>
            <a:r>
              <a:rPr lang="en-CA" sz="3700" cap="none" dirty="0">
                <a:latin typeface="Calibri" panose="020F0502020204030204" pitchFamily="34" charset="0"/>
                <a:cs typeface="Calibri" panose="020F0502020204030204" pitchFamily="34" charset="0"/>
              </a:rPr>
              <a:t>Great Handout for your players</a:t>
            </a:r>
            <a:br>
              <a:rPr lang="en-CA" sz="3700" cap="none" dirty="0">
                <a:latin typeface="Calibri" panose="020F0502020204030204" pitchFamily="34" charset="0"/>
                <a:cs typeface="Calibri" panose="020F0502020204030204" pitchFamily="34" charset="0"/>
              </a:rPr>
            </a:br>
            <a:br>
              <a:rPr lang="en-CA" sz="3700" cap="none" dirty="0">
                <a:latin typeface="Calibri" panose="020F0502020204030204" pitchFamily="34" charset="0"/>
                <a:cs typeface="Calibri" panose="020F0502020204030204" pitchFamily="34" charset="0"/>
              </a:rPr>
            </a:br>
            <a:br>
              <a:rPr lang="en-CA" sz="3700" cap="none" dirty="0">
                <a:latin typeface="Calibri" panose="020F0502020204030204" pitchFamily="34" charset="0"/>
                <a:cs typeface="Calibri" panose="020F0502020204030204" pitchFamily="34" charset="0"/>
              </a:rPr>
            </a:br>
            <a:br>
              <a:rPr lang="en-CA" sz="3700" cap="none" dirty="0">
                <a:latin typeface="Calibri" panose="020F0502020204030204" pitchFamily="34" charset="0"/>
                <a:cs typeface="Calibri" panose="020F0502020204030204" pitchFamily="34" charset="0"/>
              </a:rPr>
            </a:br>
            <a:br>
              <a:rPr lang="en-CA" sz="2200" cap="none" dirty="0">
                <a:latin typeface="Calibri" panose="020F0502020204030204" pitchFamily="34" charset="0"/>
                <a:cs typeface="Calibri" panose="020F0502020204030204" pitchFamily="34" charset="0"/>
              </a:rPr>
            </a:br>
            <a:br>
              <a:rPr lang="en-CA" sz="1100" cap="none" dirty="0">
                <a:latin typeface="Calibri" panose="020F0502020204030204" pitchFamily="34" charset="0"/>
                <a:cs typeface="Calibri" panose="020F0502020204030204" pitchFamily="34" charset="0"/>
              </a:rPr>
            </a:br>
            <a:r>
              <a:rPr lang="en-CA" sz="1800" cap="none" dirty="0">
                <a:latin typeface="Calibri" panose="020F0502020204030204" pitchFamily="34" charset="0"/>
                <a:cs typeface="Calibri" panose="020F0502020204030204" pitchFamily="34" charset="0"/>
              </a:rPr>
              <a:t>Players tend to relate to many of these defensive concepts.</a:t>
            </a:r>
            <a:br>
              <a:rPr lang="en-CA" sz="1800" cap="none" dirty="0">
                <a:latin typeface="Calibri" panose="020F0502020204030204" pitchFamily="34" charset="0"/>
                <a:cs typeface="Calibri" panose="020F0502020204030204" pitchFamily="34" charset="0"/>
              </a:rPr>
            </a:br>
            <a:r>
              <a:rPr lang="en-CA" sz="1800" cap="none" dirty="0">
                <a:latin typeface="Calibri" panose="020F0502020204030204" pitchFamily="34" charset="0"/>
                <a:cs typeface="Calibri" panose="020F0502020204030204" pitchFamily="34" charset="0"/>
              </a:rPr>
              <a:t>Which, in turn, makes defense fun to play.</a:t>
            </a:r>
          </a:p>
        </p:txBody>
      </p:sp>
      <p:pic>
        <p:nvPicPr>
          <p:cNvPr id="5" name="Picture 4">
            <a:extLst>
              <a:ext uri="{FF2B5EF4-FFF2-40B4-BE49-F238E27FC236}">
                <a16:creationId xmlns:a16="http://schemas.microsoft.com/office/drawing/2014/main" id="{FF65B7F3-3AB7-3A4A-B3EE-689DFDC300FF}"/>
              </a:ext>
            </a:extLst>
          </p:cNvPr>
          <p:cNvPicPr>
            <a:picLocks noChangeAspect="1"/>
          </p:cNvPicPr>
          <p:nvPr/>
        </p:nvPicPr>
        <p:blipFill>
          <a:blip r:embed="rId3"/>
          <a:stretch>
            <a:fillRect/>
          </a:stretch>
        </p:blipFill>
        <p:spPr>
          <a:xfrm>
            <a:off x="60890" y="6021288"/>
            <a:ext cx="910710" cy="910710"/>
          </a:xfrm>
          <a:prstGeom prst="rect">
            <a:avLst/>
          </a:prstGeom>
        </p:spPr>
      </p:pic>
    </p:spTree>
    <p:extLst>
      <p:ext uri="{BB962C8B-B14F-4D97-AF65-F5344CB8AC3E}">
        <p14:creationId xmlns:p14="http://schemas.microsoft.com/office/powerpoint/2010/main" val="10280077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8E2355B-2D98-D842-97F2-C7F6F71C3B7D}"/>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7660704" y="6175836"/>
            <a:ext cx="1447800" cy="637540"/>
          </a:xfrm>
          <a:prstGeom prst="rect">
            <a:avLst/>
          </a:prstGeom>
        </p:spPr>
      </p:pic>
      <p:sp>
        <p:nvSpPr>
          <p:cNvPr id="9" name="Title 1">
            <a:extLst>
              <a:ext uri="{FF2B5EF4-FFF2-40B4-BE49-F238E27FC236}">
                <a16:creationId xmlns:a16="http://schemas.microsoft.com/office/drawing/2014/main" id="{58E7630D-399F-A74F-993B-7FC09BC9DEE7}"/>
              </a:ext>
            </a:extLst>
          </p:cNvPr>
          <p:cNvSpPr>
            <a:spLocks noGrp="1"/>
          </p:cNvSpPr>
          <p:nvPr>
            <p:ph type="title"/>
          </p:nvPr>
        </p:nvSpPr>
        <p:spPr>
          <a:xfrm>
            <a:off x="251520" y="404664"/>
            <a:ext cx="8856983" cy="1656184"/>
          </a:xfrm>
        </p:spPr>
        <p:txBody>
          <a:bodyPr>
            <a:normAutofit fontScale="90000"/>
          </a:bodyPr>
          <a:lstStyle/>
          <a:p>
            <a:pPr algn="ctr"/>
            <a:r>
              <a:rPr lang="en-US" sz="3700" cap="none" dirty="0">
                <a:latin typeface="Calibri" panose="020F0502020204030204" pitchFamily="34" charset="0"/>
                <a:cs typeface="Calibri" panose="020F0502020204030204" pitchFamily="34" charset="0"/>
              </a:rPr>
              <a:t>CMBA Coach Education &amp; Development</a:t>
            </a:r>
            <a:br>
              <a:rPr lang="en-CA" sz="2800" cap="none" dirty="0">
                <a:latin typeface="Calibri" panose="020F0502020204030204" pitchFamily="34" charset="0"/>
                <a:cs typeface="Calibri" panose="020F0502020204030204" pitchFamily="34" charset="0"/>
              </a:rPr>
            </a:br>
            <a:r>
              <a:rPr lang="en-CA" sz="1800" i="1" cap="none" dirty="0">
                <a:latin typeface="Calibri" panose="020F0502020204030204" pitchFamily="34" charset="0"/>
                <a:cs typeface="Calibri" panose="020F0502020204030204" pitchFamily="34" charset="0"/>
              </a:rPr>
              <a:t>Page 21-22 In </a:t>
            </a:r>
            <a:r>
              <a:rPr lang="en-CA" sz="1800" i="1" dirty="0">
                <a:latin typeface="Calibri" panose="020F0502020204030204" pitchFamily="34" charset="0"/>
                <a:cs typeface="Calibri" panose="020F0502020204030204" pitchFamily="34" charset="0"/>
              </a:rPr>
              <a:t>ADVANCED</a:t>
            </a:r>
            <a:r>
              <a:rPr lang="en-CA" sz="1800" i="1" cap="none" dirty="0">
                <a:latin typeface="Calibri" panose="020F0502020204030204" pitchFamily="34" charset="0"/>
                <a:cs typeface="Calibri" panose="020F0502020204030204" pitchFamily="34" charset="0"/>
              </a:rPr>
              <a:t> Manual</a:t>
            </a:r>
            <a:br>
              <a:rPr lang="en-CA" sz="1600" i="1" cap="none" dirty="0">
                <a:latin typeface="Calibri" panose="020F0502020204030204" pitchFamily="34" charset="0"/>
                <a:cs typeface="Calibri" panose="020F0502020204030204" pitchFamily="34" charset="0"/>
              </a:rPr>
            </a:br>
            <a:br>
              <a:rPr lang="en-CA" sz="1600" i="1" cap="none" dirty="0">
                <a:latin typeface="Calibri" panose="020F0502020204030204" pitchFamily="34" charset="0"/>
                <a:cs typeface="Calibri" panose="020F0502020204030204" pitchFamily="34" charset="0"/>
              </a:rPr>
            </a:br>
            <a:br>
              <a:rPr lang="en-CA" sz="600" i="1" cap="none" dirty="0">
                <a:latin typeface="Calibri" panose="020F0502020204030204" pitchFamily="34" charset="0"/>
                <a:cs typeface="Calibri" panose="020F0502020204030204" pitchFamily="34" charset="0"/>
              </a:rPr>
            </a:br>
            <a:r>
              <a:rPr lang="en-CA" sz="2900" cap="none" dirty="0">
                <a:latin typeface="Calibri" panose="020F0502020204030204" pitchFamily="34" charset="0"/>
                <a:cs typeface="Calibri" panose="020F0502020204030204" pitchFamily="34" charset="0"/>
              </a:rPr>
              <a:t>10 Commandments of Defense</a:t>
            </a:r>
            <a:br>
              <a:rPr lang="en-CA" sz="2900" cap="none" dirty="0">
                <a:latin typeface="Calibri" panose="020F0502020204030204" pitchFamily="34" charset="0"/>
                <a:cs typeface="Calibri" panose="020F0502020204030204" pitchFamily="34" charset="0"/>
              </a:rPr>
            </a:br>
            <a:br>
              <a:rPr lang="en-CA" sz="2900" cap="none" dirty="0">
                <a:latin typeface="Calibri" panose="020F0502020204030204" pitchFamily="34" charset="0"/>
                <a:cs typeface="Calibri" panose="020F0502020204030204" pitchFamily="34" charset="0"/>
              </a:rPr>
            </a:br>
            <a:br>
              <a:rPr lang="en-CA" sz="1800" dirty="0">
                <a:latin typeface="Calibri" panose="020F0502020204030204" pitchFamily="34" charset="0"/>
                <a:cs typeface="Calibri" panose="020F0502020204030204" pitchFamily="34" charset="0"/>
              </a:rPr>
            </a:br>
            <a:endParaRPr lang="en-CA" sz="2400" cap="none" dirty="0">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02B66AF5-01DD-9D4F-A7E8-C440D7F8A55B}"/>
              </a:ext>
            </a:extLst>
          </p:cNvPr>
          <p:cNvSpPr txBox="1"/>
          <p:nvPr/>
        </p:nvSpPr>
        <p:spPr>
          <a:xfrm>
            <a:off x="1043608" y="2204864"/>
            <a:ext cx="7776864" cy="3477875"/>
          </a:xfrm>
          <a:prstGeom prst="rect">
            <a:avLst/>
          </a:prstGeom>
          <a:noFill/>
        </p:spPr>
        <p:txBody>
          <a:bodyPr wrap="square" rtlCol="0">
            <a:spAutoFit/>
          </a:bodyPr>
          <a:lstStyle/>
          <a:p>
            <a:r>
              <a:rPr lang="en-CA" sz="2200" dirty="0">
                <a:latin typeface="Calibri" panose="020F0502020204030204" pitchFamily="34" charset="0"/>
                <a:cs typeface="Calibri" panose="020F0502020204030204" pitchFamily="34" charset="0"/>
              </a:rPr>
              <a:t>Which of the 10 Commandments resonate with you? </a:t>
            </a:r>
            <a:br>
              <a:rPr lang="en-CA" sz="2200" dirty="0">
                <a:latin typeface="Calibri" panose="020F0502020204030204" pitchFamily="34" charset="0"/>
                <a:cs typeface="Calibri" panose="020F0502020204030204" pitchFamily="34" charset="0"/>
              </a:rPr>
            </a:br>
            <a:br>
              <a:rPr lang="en-CA" sz="2200" dirty="0">
                <a:latin typeface="Calibri" panose="020F0502020204030204" pitchFamily="34" charset="0"/>
                <a:cs typeface="Calibri" panose="020F0502020204030204" pitchFamily="34" charset="0"/>
              </a:rPr>
            </a:br>
            <a:r>
              <a:rPr lang="en-CA" sz="2200" dirty="0">
                <a:latin typeface="Calibri" panose="020F0502020204030204" pitchFamily="34" charset="0"/>
                <a:cs typeface="Calibri" panose="020F0502020204030204" pitchFamily="34" charset="0"/>
              </a:rPr>
              <a:t>Which of the 10 Commandments do you currently use.</a:t>
            </a:r>
            <a:br>
              <a:rPr lang="en-CA" sz="2200" dirty="0">
                <a:latin typeface="Calibri" panose="020F0502020204030204" pitchFamily="34" charset="0"/>
                <a:cs typeface="Calibri" panose="020F0502020204030204" pitchFamily="34" charset="0"/>
              </a:rPr>
            </a:br>
            <a:br>
              <a:rPr lang="en-CA" sz="2200" dirty="0">
                <a:latin typeface="Calibri" panose="020F0502020204030204" pitchFamily="34" charset="0"/>
                <a:cs typeface="Calibri" panose="020F0502020204030204" pitchFamily="34" charset="0"/>
              </a:rPr>
            </a:br>
            <a:r>
              <a:rPr lang="en-CA" sz="2200" dirty="0">
                <a:latin typeface="Calibri" panose="020F0502020204030204" pitchFamily="34" charset="0"/>
                <a:cs typeface="Calibri" panose="020F0502020204030204" pitchFamily="34" charset="0"/>
              </a:rPr>
              <a:t>Solving problems (no. 10)</a:t>
            </a:r>
            <a:br>
              <a:rPr lang="en-CA" sz="2200" dirty="0">
                <a:latin typeface="Calibri" panose="020F0502020204030204" pitchFamily="34" charset="0"/>
                <a:cs typeface="Calibri" panose="020F0502020204030204" pitchFamily="34" charset="0"/>
              </a:rPr>
            </a:br>
            <a:r>
              <a:rPr lang="en-CA" sz="2200" dirty="0">
                <a:latin typeface="Calibri" panose="020F0502020204030204" pitchFamily="34" charset="0"/>
                <a:cs typeface="Calibri" panose="020F0502020204030204" pitchFamily="34" charset="0"/>
              </a:rPr>
              <a:t>	1. Preventer</a:t>
            </a:r>
            <a:br>
              <a:rPr lang="en-CA" sz="2200" dirty="0">
                <a:latin typeface="Calibri" panose="020F0502020204030204" pitchFamily="34" charset="0"/>
                <a:cs typeface="Calibri" panose="020F0502020204030204" pitchFamily="34" charset="0"/>
              </a:rPr>
            </a:br>
            <a:r>
              <a:rPr lang="en-CA" sz="2200" dirty="0">
                <a:latin typeface="Calibri" panose="020F0502020204030204" pitchFamily="34" charset="0"/>
                <a:cs typeface="Calibri" panose="020F0502020204030204" pitchFamily="34" charset="0"/>
              </a:rPr>
              <a:t>	2. Fixer</a:t>
            </a:r>
            <a:br>
              <a:rPr lang="en-CA" sz="2200" dirty="0">
                <a:latin typeface="Calibri" panose="020F0502020204030204" pitchFamily="34" charset="0"/>
                <a:cs typeface="Calibri" panose="020F0502020204030204" pitchFamily="34" charset="0"/>
              </a:rPr>
            </a:br>
            <a:r>
              <a:rPr lang="en-CA" sz="2200" dirty="0">
                <a:latin typeface="Calibri" panose="020F0502020204030204" pitchFamily="34" charset="0"/>
                <a:cs typeface="Calibri" panose="020F0502020204030204" pitchFamily="34" charset="0"/>
              </a:rPr>
              <a:t>	3. Eraser</a:t>
            </a:r>
            <a:br>
              <a:rPr lang="en-CA" sz="2200" dirty="0">
                <a:latin typeface="Calibri" panose="020F0502020204030204" pitchFamily="34" charset="0"/>
                <a:cs typeface="Calibri" panose="020F0502020204030204" pitchFamily="34" charset="0"/>
              </a:rPr>
            </a:br>
            <a:br>
              <a:rPr lang="en-CA" sz="2200" dirty="0">
                <a:latin typeface="Calibri" panose="020F0502020204030204" pitchFamily="34" charset="0"/>
                <a:cs typeface="Calibri" panose="020F0502020204030204" pitchFamily="34" charset="0"/>
              </a:rPr>
            </a:br>
            <a:r>
              <a:rPr lang="en-CA" sz="2200" dirty="0">
                <a:latin typeface="Calibri" panose="020F0502020204030204" pitchFamily="34" charset="0"/>
                <a:cs typeface="Calibri" panose="020F0502020204030204" pitchFamily="34" charset="0"/>
              </a:rPr>
              <a:t>How would you apply this Commandment to your team’s defense?</a:t>
            </a:r>
            <a:endParaRPr lang="en-US" sz="2200" dirty="0"/>
          </a:p>
        </p:txBody>
      </p:sp>
      <p:pic>
        <p:nvPicPr>
          <p:cNvPr id="6" name="Picture 5">
            <a:extLst>
              <a:ext uri="{FF2B5EF4-FFF2-40B4-BE49-F238E27FC236}">
                <a16:creationId xmlns:a16="http://schemas.microsoft.com/office/drawing/2014/main" id="{73745D10-23A0-8B47-A079-78C7FFDFFCDF}"/>
              </a:ext>
            </a:extLst>
          </p:cNvPr>
          <p:cNvPicPr>
            <a:picLocks noChangeAspect="1"/>
          </p:cNvPicPr>
          <p:nvPr/>
        </p:nvPicPr>
        <p:blipFill>
          <a:blip r:embed="rId3"/>
          <a:stretch>
            <a:fillRect/>
          </a:stretch>
        </p:blipFill>
        <p:spPr>
          <a:xfrm>
            <a:off x="60890" y="6021288"/>
            <a:ext cx="910710" cy="910710"/>
          </a:xfrm>
          <a:prstGeom prst="rect">
            <a:avLst/>
          </a:prstGeom>
        </p:spPr>
      </p:pic>
    </p:spTree>
    <p:extLst>
      <p:ext uri="{BB962C8B-B14F-4D97-AF65-F5344CB8AC3E}">
        <p14:creationId xmlns:p14="http://schemas.microsoft.com/office/powerpoint/2010/main" val="3258326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3DBD094A-1440-4847-BB2A-5A6357336649}"/>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7660704" y="6175836"/>
            <a:ext cx="1447800" cy="637540"/>
          </a:xfrm>
          <a:prstGeom prst="rect">
            <a:avLst/>
          </a:prstGeom>
        </p:spPr>
      </p:pic>
      <p:sp>
        <p:nvSpPr>
          <p:cNvPr id="4" name="Rectangle 3">
            <a:extLst>
              <a:ext uri="{FF2B5EF4-FFF2-40B4-BE49-F238E27FC236}">
                <a16:creationId xmlns:a16="http://schemas.microsoft.com/office/drawing/2014/main" id="{44B84FBE-8258-8F41-B8E4-82E7ACEA6690}"/>
              </a:ext>
            </a:extLst>
          </p:cNvPr>
          <p:cNvSpPr/>
          <p:nvPr/>
        </p:nvSpPr>
        <p:spPr>
          <a:xfrm>
            <a:off x="1195264" y="404664"/>
            <a:ext cx="7049144" cy="1415772"/>
          </a:xfrm>
          <a:prstGeom prst="rect">
            <a:avLst/>
          </a:prstGeom>
        </p:spPr>
        <p:txBody>
          <a:bodyPr wrap="square">
            <a:spAutoFit/>
          </a:bodyPr>
          <a:lstStyle/>
          <a:p>
            <a:pPr algn="ctr">
              <a:spcAft>
                <a:spcPts val="0"/>
              </a:spcAft>
            </a:pPr>
            <a:r>
              <a:rPr lang="en-US" sz="3300" dirty="0">
                <a:latin typeface="Calibri" panose="020F0502020204030204" pitchFamily="34" charset="0"/>
                <a:ea typeface="Calibri" panose="020F0502020204030204" pitchFamily="34" charset="0"/>
                <a:cs typeface="Calibri" panose="020F0502020204030204" pitchFamily="34" charset="0"/>
              </a:rPr>
              <a:t>Welcome</a:t>
            </a:r>
            <a:endParaRPr lang="en-CA" sz="3300" dirty="0">
              <a:latin typeface="Times New Roman" panose="02020603050405020304" pitchFamily="18" charset="0"/>
              <a:ea typeface="Times New Roman" panose="02020603050405020304" pitchFamily="18" charset="0"/>
            </a:endParaRPr>
          </a:p>
          <a:p>
            <a:pPr algn="ctr">
              <a:spcAft>
                <a:spcPts val="0"/>
              </a:spcAft>
            </a:pPr>
            <a:r>
              <a:rPr lang="en-US" sz="2000" dirty="0">
                <a:latin typeface="Calibri" panose="020F0502020204030204" pitchFamily="34" charset="0"/>
                <a:ea typeface="Calibri" panose="020F0502020204030204" pitchFamily="34" charset="0"/>
                <a:cs typeface="Calibri" panose="020F0502020204030204" pitchFamily="34" charset="0"/>
              </a:rPr>
              <a:t>to</a:t>
            </a:r>
            <a:endParaRPr lang="en-CA" sz="2000" dirty="0">
              <a:latin typeface="Times New Roman" panose="02020603050405020304" pitchFamily="18" charset="0"/>
              <a:ea typeface="Times New Roman" panose="02020603050405020304" pitchFamily="18" charset="0"/>
            </a:endParaRPr>
          </a:p>
          <a:p>
            <a:pPr algn="ctr"/>
            <a:r>
              <a:rPr lang="en-US" sz="3300" dirty="0">
                <a:latin typeface="Calibri" panose="020F0502020204030204" pitchFamily="34" charset="0"/>
                <a:ea typeface="Calibri" panose="020F0502020204030204" pitchFamily="34" charset="0"/>
                <a:cs typeface="Calibri" panose="020F0502020204030204" pitchFamily="34" charset="0"/>
              </a:rPr>
              <a:t>CMBA Coach Education &amp; Development</a:t>
            </a:r>
            <a:endParaRPr lang="en-US" sz="3300" dirty="0"/>
          </a:p>
        </p:txBody>
      </p:sp>
      <p:pic>
        <p:nvPicPr>
          <p:cNvPr id="11" name="Picture 10" descr="../../../../Pictures/Photos%20Library.photoslibrary/resources/proxies/derivatives/00/00/5/UNADJUSTEDNONRAW_thumb_5.jpg">
            <a:extLst>
              <a:ext uri="{FF2B5EF4-FFF2-40B4-BE49-F238E27FC236}">
                <a16:creationId xmlns:a16="http://schemas.microsoft.com/office/drawing/2014/main" id="{FA3297F1-9BDC-A940-848D-FF13FC471CCA}"/>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3059832" y="2276872"/>
            <a:ext cx="3024336" cy="3312368"/>
          </a:xfrm>
          <a:prstGeom prst="rect">
            <a:avLst/>
          </a:prstGeom>
          <a:noFill/>
          <a:ln>
            <a:noFill/>
          </a:ln>
        </p:spPr>
      </p:pic>
      <p:pic>
        <p:nvPicPr>
          <p:cNvPr id="6" name="Picture 5">
            <a:extLst>
              <a:ext uri="{FF2B5EF4-FFF2-40B4-BE49-F238E27FC236}">
                <a16:creationId xmlns:a16="http://schemas.microsoft.com/office/drawing/2014/main" id="{5C9B561F-16EB-904F-A6E9-8752B6725D11}"/>
              </a:ext>
            </a:extLst>
          </p:cNvPr>
          <p:cNvPicPr>
            <a:picLocks noChangeAspect="1"/>
          </p:cNvPicPr>
          <p:nvPr/>
        </p:nvPicPr>
        <p:blipFill>
          <a:blip r:embed="rId4"/>
          <a:stretch>
            <a:fillRect/>
          </a:stretch>
        </p:blipFill>
        <p:spPr>
          <a:xfrm>
            <a:off x="60890" y="6021288"/>
            <a:ext cx="910710" cy="910710"/>
          </a:xfrm>
          <a:prstGeom prst="rect">
            <a:avLst/>
          </a:prstGeom>
        </p:spPr>
      </p:pic>
    </p:spTree>
    <p:extLst>
      <p:ext uri="{BB962C8B-B14F-4D97-AF65-F5344CB8AC3E}">
        <p14:creationId xmlns:p14="http://schemas.microsoft.com/office/powerpoint/2010/main" val="3929304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79CC5A2-608A-2C44-8B9E-66648523D5F4}"/>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7660704" y="6175836"/>
            <a:ext cx="1447800" cy="637540"/>
          </a:xfrm>
          <a:prstGeom prst="rect">
            <a:avLst/>
          </a:prstGeom>
        </p:spPr>
      </p:pic>
      <p:sp>
        <p:nvSpPr>
          <p:cNvPr id="8" name="Rectangle 7">
            <a:extLst>
              <a:ext uri="{FF2B5EF4-FFF2-40B4-BE49-F238E27FC236}">
                <a16:creationId xmlns:a16="http://schemas.microsoft.com/office/drawing/2014/main" id="{9318921B-AE94-5042-A812-66B46EBBB647}"/>
              </a:ext>
            </a:extLst>
          </p:cNvPr>
          <p:cNvSpPr/>
          <p:nvPr/>
        </p:nvSpPr>
        <p:spPr>
          <a:xfrm>
            <a:off x="683568" y="404664"/>
            <a:ext cx="7992888" cy="5299143"/>
          </a:xfrm>
          <a:prstGeom prst="rect">
            <a:avLst/>
          </a:prstGeom>
        </p:spPr>
        <p:txBody>
          <a:bodyPr wrap="square">
            <a:spAutoFit/>
          </a:bodyPr>
          <a:lstStyle/>
          <a:p>
            <a:pPr algn="ctr"/>
            <a:r>
              <a:rPr lang="en-US" sz="3300" dirty="0">
                <a:latin typeface="Calibri" panose="020F0502020204030204" pitchFamily="34" charset="0"/>
                <a:cs typeface="Calibri" panose="020F0502020204030204" pitchFamily="34" charset="0"/>
              </a:rPr>
              <a:t>CMBA Coach Education &amp; Development</a:t>
            </a:r>
          </a:p>
          <a:p>
            <a:pPr algn="ctr"/>
            <a:r>
              <a:rPr lang="en-CA" sz="1600" i="1" dirty="0">
                <a:latin typeface="Calibri" panose="020F0502020204030204" pitchFamily="34" charset="0"/>
                <a:cs typeface="Calibri" panose="020F0502020204030204" pitchFamily="34" charset="0"/>
              </a:rPr>
              <a:t>Page 23 in ADVANCED Manual</a:t>
            </a:r>
          </a:p>
          <a:p>
            <a:pPr algn="ctr"/>
            <a:endParaRPr lang="en-CA" sz="600" dirty="0">
              <a:latin typeface="Calibri" panose="020F0502020204030204" pitchFamily="34" charset="0"/>
              <a:cs typeface="Calibri" panose="020F0502020204030204" pitchFamily="34" charset="0"/>
            </a:endParaRPr>
          </a:p>
          <a:p>
            <a:pPr algn="ctr"/>
            <a:endParaRPr lang="en-CA" sz="600" dirty="0">
              <a:latin typeface="Calibri" panose="020F0502020204030204" pitchFamily="34" charset="0"/>
              <a:cs typeface="Calibri" panose="020F0502020204030204" pitchFamily="34" charset="0"/>
            </a:endParaRPr>
          </a:p>
          <a:p>
            <a:pPr algn="ctr"/>
            <a:r>
              <a:rPr lang="en-CA" sz="3300" dirty="0">
                <a:latin typeface="Calibri" panose="020F0502020204030204" pitchFamily="34" charset="0"/>
                <a:cs typeface="Calibri" panose="020F0502020204030204" pitchFamily="34" charset="0"/>
              </a:rPr>
              <a:t>Hot Spot Rebounding</a:t>
            </a:r>
          </a:p>
          <a:p>
            <a:pPr algn="ctr"/>
            <a:endParaRPr lang="en-CA" sz="2400" dirty="0">
              <a:latin typeface="Calibri" panose="020F0502020204030204" pitchFamily="34" charset="0"/>
              <a:cs typeface="Calibri" panose="020F0502020204030204" pitchFamily="34" charset="0"/>
            </a:endParaRPr>
          </a:p>
          <a:p>
            <a:pPr algn="ctr">
              <a:lnSpc>
                <a:spcPct val="150000"/>
              </a:lnSpc>
            </a:pPr>
            <a:r>
              <a:rPr lang="en-CA" sz="3000" dirty="0">
                <a:latin typeface="Calibri" panose="020F0502020204030204" pitchFamily="34" charset="0"/>
                <a:cs typeface="Calibri" panose="020F0502020204030204" pitchFamily="34" charset="0"/>
              </a:rPr>
              <a:t>Hot Spot</a:t>
            </a:r>
          </a:p>
          <a:p>
            <a:pPr algn="ctr">
              <a:lnSpc>
                <a:spcPct val="150000"/>
              </a:lnSpc>
            </a:pPr>
            <a:r>
              <a:rPr lang="en-CA" sz="3000" dirty="0">
                <a:latin typeface="Calibri" panose="020F0502020204030204" pitchFamily="34" charset="0"/>
                <a:cs typeface="Calibri" panose="020F0502020204030204" pitchFamily="34" charset="0"/>
              </a:rPr>
              <a:t>Short Spot</a:t>
            </a:r>
          </a:p>
          <a:p>
            <a:pPr algn="ctr">
              <a:lnSpc>
                <a:spcPct val="150000"/>
              </a:lnSpc>
            </a:pPr>
            <a:r>
              <a:rPr lang="en-CA" sz="3000" dirty="0">
                <a:latin typeface="Calibri" panose="020F0502020204030204" pitchFamily="34" charset="0"/>
                <a:cs typeface="Calibri" panose="020F0502020204030204" pitchFamily="34" charset="0"/>
              </a:rPr>
              <a:t>Clean-up</a:t>
            </a:r>
          </a:p>
          <a:p>
            <a:pPr algn="ctr">
              <a:lnSpc>
                <a:spcPct val="150000"/>
              </a:lnSpc>
            </a:pPr>
            <a:r>
              <a:rPr lang="en-CA" sz="3000" dirty="0">
                <a:latin typeface="Calibri" panose="020F0502020204030204" pitchFamily="34" charset="0"/>
                <a:cs typeface="Calibri" panose="020F0502020204030204" pitchFamily="34" charset="0"/>
              </a:rPr>
              <a:t>Short Safety</a:t>
            </a:r>
          </a:p>
          <a:p>
            <a:pPr algn="ctr">
              <a:lnSpc>
                <a:spcPct val="150000"/>
              </a:lnSpc>
            </a:pPr>
            <a:r>
              <a:rPr lang="en-CA" sz="3000" dirty="0">
                <a:latin typeface="Calibri" panose="020F0502020204030204" pitchFamily="34" charset="0"/>
                <a:cs typeface="Calibri" panose="020F0502020204030204" pitchFamily="34" charset="0"/>
              </a:rPr>
              <a:t>Long safety</a:t>
            </a:r>
          </a:p>
        </p:txBody>
      </p:sp>
      <p:pic>
        <p:nvPicPr>
          <p:cNvPr id="6" name="Picture 5">
            <a:extLst>
              <a:ext uri="{FF2B5EF4-FFF2-40B4-BE49-F238E27FC236}">
                <a16:creationId xmlns:a16="http://schemas.microsoft.com/office/drawing/2014/main" id="{F28402FF-5DEC-3349-AECE-6ED91B768C80}"/>
              </a:ext>
            </a:extLst>
          </p:cNvPr>
          <p:cNvPicPr>
            <a:picLocks noChangeAspect="1"/>
          </p:cNvPicPr>
          <p:nvPr/>
        </p:nvPicPr>
        <p:blipFill>
          <a:blip r:embed="rId3"/>
          <a:stretch>
            <a:fillRect/>
          </a:stretch>
        </p:blipFill>
        <p:spPr>
          <a:xfrm>
            <a:off x="60890" y="6021288"/>
            <a:ext cx="910710" cy="910710"/>
          </a:xfrm>
          <a:prstGeom prst="rect">
            <a:avLst/>
          </a:prstGeom>
        </p:spPr>
      </p:pic>
    </p:spTree>
    <p:extLst>
      <p:ext uri="{BB962C8B-B14F-4D97-AF65-F5344CB8AC3E}">
        <p14:creationId xmlns:p14="http://schemas.microsoft.com/office/powerpoint/2010/main" val="37642483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8E2355B-2D98-D842-97F2-C7F6F71C3B7D}"/>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7660704" y="6175836"/>
            <a:ext cx="1447800" cy="637540"/>
          </a:xfrm>
          <a:prstGeom prst="rect">
            <a:avLst/>
          </a:prstGeom>
        </p:spPr>
      </p:pic>
      <p:sp>
        <p:nvSpPr>
          <p:cNvPr id="9" name="Title 1">
            <a:extLst>
              <a:ext uri="{FF2B5EF4-FFF2-40B4-BE49-F238E27FC236}">
                <a16:creationId xmlns:a16="http://schemas.microsoft.com/office/drawing/2014/main" id="{58E7630D-399F-A74F-993B-7FC09BC9DEE7}"/>
              </a:ext>
            </a:extLst>
          </p:cNvPr>
          <p:cNvSpPr>
            <a:spLocks noGrp="1"/>
          </p:cNvSpPr>
          <p:nvPr>
            <p:ph type="title"/>
          </p:nvPr>
        </p:nvSpPr>
        <p:spPr>
          <a:xfrm>
            <a:off x="789757" y="404664"/>
            <a:ext cx="7886699" cy="1656184"/>
          </a:xfrm>
        </p:spPr>
        <p:txBody>
          <a:bodyPr>
            <a:normAutofit fontScale="90000"/>
          </a:bodyPr>
          <a:lstStyle/>
          <a:p>
            <a:pPr algn="ctr"/>
            <a:r>
              <a:rPr lang="en-US" sz="3700" cap="none" dirty="0">
                <a:latin typeface="Calibri" panose="020F0502020204030204" pitchFamily="34" charset="0"/>
                <a:cs typeface="Calibri" panose="020F0502020204030204" pitchFamily="34" charset="0"/>
              </a:rPr>
              <a:t>CMBA Coach Education &amp; Development</a:t>
            </a:r>
            <a:br>
              <a:rPr lang="en-CA" sz="2800" cap="none" dirty="0">
                <a:latin typeface="Calibri" panose="020F0502020204030204" pitchFamily="34" charset="0"/>
                <a:cs typeface="Calibri" panose="020F0502020204030204" pitchFamily="34" charset="0"/>
              </a:rPr>
            </a:br>
            <a:r>
              <a:rPr lang="en-CA" sz="1800" i="1" cap="none" dirty="0">
                <a:latin typeface="Calibri" panose="020F0502020204030204" pitchFamily="34" charset="0"/>
                <a:cs typeface="Calibri" panose="020F0502020204030204" pitchFamily="34" charset="0"/>
              </a:rPr>
              <a:t>Page 24-25 In </a:t>
            </a:r>
            <a:r>
              <a:rPr lang="en-CA" sz="1800" i="1" dirty="0">
                <a:latin typeface="Calibri" panose="020F0502020204030204" pitchFamily="34" charset="0"/>
                <a:cs typeface="Calibri" panose="020F0502020204030204" pitchFamily="34" charset="0"/>
              </a:rPr>
              <a:t>ADVANCED</a:t>
            </a:r>
            <a:r>
              <a:rPr lang="en-CA" sz="1800" i="1" cap="none" dirty="0">
                <a:latin typeface="Calibri" panose="020F0502020204030204" pitchFamily="34" charset="0"/>
                <a:cs typeface="Calibri" panose="020F0502020204030204" pitchFamily="34" charset="0"/>
              </a:rPr>
              <a:t> Manual</a:t>
            </a:r>
            <a:br>
              <a:rPr lang="en-CA" sz="1600" i="1" cap="none" dirty="0">
                <a:latin typeface="Calibri" panose="020F0502020204030204" pitchFamily="34" charset="0"/>
                <a:cs typeface="Calibri" panose="020F0502020204030204" pitchFamily="34" charset="0"/>
              </a:rPr>
            </a:br>
            <a:br>
              <a:rPr lang="en-CA" sz="1600" i="1" cap="none" dirty="0">
                <a:latin typeface="Calibri" panose="020F0502020204030204" pitchFamily="34" charset="0"/>
                <a:cs typeface="Calibri" panose="020F0502020204030204" pitchFamily="34" charset="0"/>
              </a:rPr>
            </a:br>
            <a:br>
              <a:rPr lang="en-CA" sz="600" i="1" cap="none" dirty="0">
                <a:latin typeface="Calibri" panose="020F0502020204030204" pitchFamily="34" charset="0"/>
                <a:cs typeface="Calibri" panose="020F0502020204030204" pitchFamily="34" charset="0"/>
              </a:rPr>
            </a:br>
            <a:r>
              <a:rPr lang="en-CA" sz="2900" cap="none" dirty="0">
                <a:latin typeface="Calibri" panose="020F0502020204030204" pitchFamily="34" charset="0"/>
                <a:cs typeface="Calibri" panose="020F0502020204030204" pitchFamily="34" charset="0"/>
              </a:rPr>
              <a:t>Feedback 101, 201 &amp; 301</a:t>
            </a:r>
            <a:br>
              <a:rPr lang="en-CA" sz="2600" cap="none" dirty="0">
                <a:latin typeface="Calibri" panose="020F0502020204030204" pitchFamily="34" charset="0"/>
                <a:cs typeface="Calibri" panose="020F0502020204030204" pitchFamily="34" charset="0"/>
              </a:rPr>
            </a:br>
            <a:br>
              <a:rPr lang="en-CA" sz="1600" cap="none" dirty="0">
                <a:latin typeface="Calibri" panose="020F0502020204030204" pitchFamily="34" charset="0"/>
                <a:cs typeface="Calibri" panose="020F0502020204030204" pitchFamily="34" charset="0"/>
              </a:rPr>
            </a:br>
            <a:br>
              <a:rPr lang="en-CA" sz="1600" cap="none" dirty="0">
                <a:latin typeface="Calibri" panose="020F0502020204030204" pitchFamily="34" charset="0"/>
                <a:cs typeface="Calibri" panose="020F0502020204030204" pitchFamily="34" charset="0"/>
              </a:rPr>
            </a:br>
            <a:r>
              <a:rPr lang="en-CA" sz="2900" cap="none" dirty="0">
                <a:latin typeface="Calibri" panose="020F0502020204030204" pitchFamily="34" charset="0"/>
                <a:cs typeface="Calibri" panose="020F0502020204030204" pitchFamily="34" charset="0"/>
              </a:rPr>
              <a:t>Feedback 101</a:t>
            </a:r>
            <a:br>
              <a:rPr lang="en-CA" sz="2900" cap="none" dirty="0">
                <a:latin typeface="Calibri" panose="020F0502020204030204" pitchFamily="34" charset="0"/>
                <a:cs typeface="Calibri" panose="020F0502020204030204" pitchFamily="34" charset="0"/>
              </a:rPr>
            </a:br>
            <a:r>
              <a:rPr lang="en-CA" sz="2400" cap="none" dirty="0">
                <a:latin typeface="Calibri" panose="020F0502020204030204" pitchFamily="34" charset="0"/>
                <a:cs typeface="Calibri" panose="020F0502020204030204" pitchFamily="34" charset="0"/>
              </a:rPr>
              <a:t>Technical Skill Feedback</a:t>
            </a:r>
            <a:br>
              <a:rPr lang="en-CA" sz="2900" cap="none" dirty="0">
                <a:latin typeface="Calibri" panose="020F0502020204030204" pitchFamily="34" charset="0"/>
                <a:cs typeface="Calibri" panose="020F0502020204030204" pitchFamily="34" charset="0"/>
              </a:rPr>
            </a:br>
            <a:br>
              <a:rPr lang="en-CA" sz="2900" cap="none" dirty="0">
                <a:latin typeface="Calibri" panose="020F0502020204030204" pitchFamily="34" charset="0"/>
                <a:cs typeface="Calibri" panose="020F0502020204030204" pitchFamily="34" charset="0"/>
              </a:rPr>
            </a:br>
            <a:br>
              <a:rPr lang="en-CA" sz="2900" cap="none" dirty="0">
                <a:latin typeface="Calibri" panose="020F0502020204030204" pitchFamily="34" charset="0"/>
                <a:cs typeface="Calibri" panose="020F0502020204030204" pitchFamily="34" charset="0"/>
              </a:rPr>
            </a:br>
            <a:r>
              <a:rPr lang="en-CA" sz="2900" cap="none" dirty="0">
                <a:latin typeface="Calibri" panose="020F0502020204030204" pitchFamily="34" charset="0"/>
                <a:cs typeface="Calibri" panose="020F0502020204030204" pitchFamily="34" charset="0"/>
              </a:rPr>
              <a:t>Feedback 201</a:t>
            </a:r>
            <a:br>
              <a:rPr lang="en-CA" sz="2900" cap="none" dirty="0">
                <a:latin typeface="Calibri" panose="020F0502020204030204" pitchFamily="34" charset="0"/>
                <a:cs typeface="Calibri" panose="020F0502020204030204" pitchFamily="34" charset="0"/>
              </a:rPr>
            </a:br>
            <a:r>
              <a:rPr lang="en-CA" sz="2400" cap="none" dirty="0">
                <a:latin typeface="Calibri" panose="020F0502020204030204" pitchFamily="34" charset="0"/>
                <a:cs typeface="Calibri" panose="020F0502020204030204" pitchFamily="34" charset="0"/>
              </a:rPr>
              <a:t>Feedback after the Feedback</a:t>
            </a:r>
            <a:br>
              <a:rPr lang="en-CA" sz="2900" cap="none" dirty="0">
                <a:latin typeface="Calibri" panose="020F0502020204030204" pitchFamily="34" charset="0"/>
                <a:cs typeface="Calibri" panose="020F0502020204030204" pitchFamily="34" charset="0"/>
              </a:rPr>
            </a:br>
            <a:br>
              <a:rPr lang="en-CA" sz="2900" cap="none" dirty="0">
                <a:latin typeface="Calibri" panose="020F0502020204030204" pitchFamily="34" charset="0"/>
                <a:cs typeface="Calibri" panose="020F0502020204030204" pitchFamily="34" charset="0"/>
              </a:rPr>
            </a:br>
            <a:br>
              <a:rPr lang="en-CA" sz="2900" cap="none" dirty="0">
                <a:latin typeface="Calibri" panose="020F0502020204030204" pitchFamily="34" charset="0"/>
                <a:cs typeface="Calibri" panose="020F0502020204030204" pitchFamily="34" charset="0"/>
              </a:rPr>
            </a:br>
            <a:r>
              <a:rPr lang="en-CA" sz="2900" cap="none" dirty="0">
                <a:latin typeface="Calibri" panose="020F0502020204030204" pitchFamily="34" charset="0"/>
                <a:cs typeface="Calibri" panose="020F0502020204030204" pitchFamily="34" charset="0"/>
              </a:rPr>
              <a:t>Feedback 301</a:t>
            </a:r>
            <a:br>
              <a:rPr lang="en-CA" sz="2900" cap="none" dirty="0">
                <a:latin typeface="Calibri" panose="020F0502020204030204" pitchFamily="34" charset="0"/>
                <a:cs typeface="Calibri" panose="020F0502020204030204" pitchFamily="34" charset="0"/>
              </a:rPr>
            </a:br>
            <a:r>
              <a:rPr lang="en-CA" sz="2400" cap="none" dirty="0">
                <a:latin typeface="Calibri" panose="020F0502020204030204" pitchFamily="34" charset="0"/>
                <a:cs typeface="Calibri" panose="020F0502020204030204" pitchFamily="34" charset="0"/>
              </a:rPr>
              <a:t>Decision-making Feedback</a:t>
            </a:r>
          </a:p>
        </p:txBody>
      </p:sp>
      <p:pic>
        <p:nvPicPr>
          <p:cNvPr id="5" name="Picture 4">
            <a:extLst>
              <a:ext uri="{FF2B5EF4-FFF2-40B4-BE49-F238E27FC236}">
                <a16:creationId xmlns:a16="http://schemas.microsoft.com/office/drawing/2014/main" id="{83163A68-9E73-3040-A2B0-A82EF463722C}"/>
              </a:ext>
            </a:extLst>
          </p:cNvPr>
          <p:cNvPicPr>
            <a:picLocks noChangeAspect="1"/>
          </p:cNvPicPr>
          <p:nvPr/>
        </p:nvPicPr>
        <p:blipFill>
          <a:blip r:embed="rId3"/>
          <a:stretch>
            <a:fillRect/>
          </a:stretch>
        </p:blipFill>
        <p:spPr>
          <a:xfrm>
            <a:off x="60890" y="6021288"/>
            <a:ext cx="910710" cy="910710"/>
          </a:xfrm>
          <a:prstGeom prst="rect">
            <a:avLst/>
          </a:prstGeom>
        </p:spPr>
      </p:pic>
    </p:spTree>
    <p:extLst>
      <p:ext uri="{BB962C8B-B14F-4D97-AF65-F5344CB8AC3E}">
        <p14:creationId xmlns:p14="http://schemas.microsoft.com/office/powerpoint/2010/main" val="33666471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79CC5A2-608A-2C44-8B9E-66648523D5F4}"/>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7660704" y="6175836"/>
            <a:ext cx="1447800" cy="637540"/>
          </a:xfrm>
          <a:prstGeom prst="rect">
            <a:avLst/>
          </a:prstGeom>
        </p:spPr>
      </p:pic>
      <p:sp>
        <p:nvSpPr>
          <p:cNvPr id="8" name="Rectangle 7">
            <a:extLst>
              <a:ext uri="{FF2B5EF4-FFF2-40B4-BE49-F238E27FC236}">
                <a16:creationId xmlns:a16="http://schemas.microsoft.com/office/drawing/2014/main" id="{9318921B-AE94-5042-A812-66B46EBBB647}"/>
              </a:ext>
            </a:extLst>
          </p:cNvPr>
          <p:cNvSpPr/>
          <p:nvPr/>
        </p:nvSpPr>
        <p:spPr>
          <a:xfrm>
            <a:off x="683568" y="404664"/>
            <a:ext cx="7992888" cy="4862870"/>
          </a:xfrm>
          <a:prstGeom prst="rect">
            <a:avLst/>
          </a:prstGeom>
        </p:spPr>
        <p:txBody>
          <a:bodyPr wrap="square">
            <a:spAutoFit/>
          </a:bodyPr>
          <a:lstStyle/>
          <a:p>
            <a:pPr algn="ctr"/>
            <a:r>
              <a:rPr lang="en-US" sz="3300" dirty="0">
                <a:latin typeface="Calibri" panose="020F0502020204030204" pitchFamily="34" charset="0"/>
                <a:cs typeface="Calibri" panose="020F0502020204030204" pitchFamily="34" charset="0"/>
              </a:rPr>
              <a:t>CMBA Coach Education &amp; Development</a:t>
            </a:r>
          </a:p>
          <a:p>
            <a:pPr algn="ctr"/>
            <a:r>
              <a:rPr lang="en-CA" sz="1600" i="1" dirty="0">
                <a:latin typeface="Calibri" panose="020F0502020204030204" pitchFamily="34" charset="0"/>
                <a:cs typeface="Calibri" panose="020F0502020204030204" pitchFamily="34" charset="0"/>
              </a:rPr>
              <a:t>Page 26 in ADVANCED Manual</a:t>
            </a:r>
          </a:p>
          <a:p>
            <a:pPr algn="ctr"/>
            <a:endParaRPr lang="en-CA" sz="600" dirty="0">
              <a:latin typeface="Calibri" panose="020F0502020204030204" pitchFamily="34" charset="0"/>
              <a:cs typeface="Calibri" panose="020F0502020204030204" pitchFamily="34" charset="0"/>
            </a:endParaRPr>
          </a:p>
          <a:p>
            <a:pPr algn="ctr"/>
            <a:endParaRPr lang="en-CA" sz="600" dirty="0">
              <a:latin typeface="Calibri" panose="020F0502020204030204" pitchFamily="34" charset="0"/>
              <a:cs typeface="Calibri" panose="020F0502020204030204" pitchFamily="34" charset="0"/>
            </a:endParaRPr>
          </a:p>
          <a:p>
            <a:pPr algn="ctr"/>
            <a:r>
              <a:rPr lang="en-CA" sz="3000" dirty="0">
                <a:latin typeface="Calibri" panose="020F0502020204030204" pitchFamily="34" charset="0"/>
                <a:cs typeface="Calibri" panose="020F0502020204030204" pitchFamily="34" charset="0"/>
              </a:rPr>
              <a:t>Retrieval Techniques</a:t>
            </a:r>
          </a:p>
          <a:p>
            <a:pPr algn="ctr"/>
            <a:endParaRPr lang="en-CA" dirty="0">
              <a:latin typeface="Calibri" panose="020F0502020204030204" pitchFamily="34" charset="0"/>
              <a:cs typeface="Calibri" panose="020F0502020204030204" pitchFamily="34" charset="0"/>
            </a:endParaRPr>
          </a:p>
          <a:p>
            <a:pPr algn="ctr"/>
            <a:endParaRPr lang="en-CA" dirty="0">
              <a:latin typeface="Calibri" panose="020F0502020204030204" pitchFamily="34" charset="0"/>
              <a:cs typeface="Calibri" panose="020F0502020204030204" pitchFamily="34" charset="0"/>
            </a:endParaRPr>
          </a:p>
          <a:p>
            <a:pPr algn="ctr"/>
            <a:endParaRPr lang="en-CA" dirty="0">
              <a:latin typeface="Calibri" panose="020F0502020204030204" pitchFamily="34" charset="0"/>
              <a:cs typeface="Calibri" panose="020F0502020204030204" pitchFamily="34" charset="0"/>
            </a:endParaRPr>
          </a:p>
          <a:p>
            <a:pPr algn="ctr"/>
            <a:r>
              <a:rPr lang="en-CA" sz="3300" dirty="0">
                <a:latin typeface="Calibri" panose="020F0502020204030204" pitchFamily="34" charset="0"/>
                <a:cs typeface="Calibri" panose="020F0502020204030204" pitchFamily="34" charset="0"/>
              </a:rPr>
              <a:t>Timing is important…</a:t>
            </a:r>
          </a:p>
          <a:p>
            <a:pPr algn="ctr"/>
            <a:endParaRPr lang="en-CA" sz="3300" dirty="0">
              <a:latin typeface="Calibri" panose="020F0502020204030204" pitchFamily="34" charset="0"/>
              <a:cs typeface="Calibri" panose="020F0502020204030204" pitchFamily="34" charset="0"/>
            </a:endParaRPr>
          </a:p>
          <a:p>
            <a:pPr algn="ctr"/>
            <a:r>
              <a:rPr lang="en-CA" sz="3300" dirty="0">
                <a:latin typeface="Calibri" panose="020F0502020204030204" pitchFamily="34" charset="0"/>
                <a:cs typeface="Calibri" panose="020F0502020204030204" pitchFamily="34" charset="0"/>
              </a:rPr>
              <a:t>Use this technique every practice…</a:t>
            </a:r>
          </a:p>
          <a:p>
            <a:pPr algn="ctr"/>
            <a:endParaRPr lang="en-CA" sz="3300" dirty="0">
              <a:latin typeface="Calibri" panose="020F0502020204030204" pitchFamily="34" charset="0"/>
              <a:cs typeface="Calibri" panose="020F0502020204030204" pitchFamily="34" charset="0"/>
            </a:endParaRPr>
          </a:p>
          <a:p>
            <a:pPr algn="ctr"/>
            <a:r>
              <a:rPr lang="en-CA" sz="3300" dirty="0">
                <a:latin typeface="Calibri" panose="020F0502020204030204" pitchFamily="34" charset="0"/>
                <a:cs typeface="Calibri" panose="020F0502020204030204" pitchFamily="34" charset="0"/>
              </a:rPr>
              <a:t>Critical to players’ growth…</a:t>
            </a:r>
          </a:p>
        </p:txBody>
      </p:sp>
      <p:pic>
        <p:nvPicPr>
          <p:cNvPr id="6" name="Picture 5">
            <a:extLst>
              <a:ext uri="{FF2B5EF4-FFF2-40B4-BE49-F238E27FC236}">
                <a16:creationId xmlns:a16="http://schemas.microsoft.com/office/drawing/2014/main" id="{F28402FF-5DEC-3349-AECE-6ED91B768C80}"/>
              </a:ext>
            </a:extLst>
          </p:cNvPr>
          <p:cNvPicPr>
            <a:picLocks noChangeAspect="1"/>
          </p:cNvPicPr>
          <p:nvPr/>
        </p:nvPicPr>
        <p:blipFill>
          <a:blip r:embed="rId3"/>
          <a:stretch>
            <a:fillRect/>
          </a:stretch>
        </p:blipFill>
        <p:spPr>
          <a:xfrm>
            <a:off x="60890" y="6021288"/>
            <a:ext cx="910710" cy="910710"/>
          </a:xfrm>
          <a:prstGeom prst="rect">
            <a:avLst/>
          </a:prstGeom>
        </p:spPr>
      </p:pic>
    </p:spTree>
    <p:extLst>
      <p:ext uri="{BB962C8B-B14F-4D97-AF65-F5344CB8AC3E}">
        <p14:creationId xmlns:p14="http://schemas.microsoft.com/office/powerpoint/2010/main" val="12846334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79CC5A2-608A-2C44-8B9E-66648523D5F4}"/>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7660704" y="6175836"/>
            <a:ext cx="1447800" cy="637540"/>
          </a:xfrm>
          <a:prstGeom prst="rect">
            <a:avLst/>
          </a:prstGeom>
        </p:spPr>
      </p:pic>
      <p:sp>
        <p:nvSpPr>
          <p:cNvPr id="8" name="Rectangle 7">
            <a:extLst>
              <a:ext uri="{FF2B5EF4-FFF2-40B4-BE49-F238E27FC236}">
                <a16:creationId xmlns:a16="http://schemas.microsoft.com/office/drawing/2014/main" id="{9318921B-AE94-5042-A812-66B46EBBB647}"/>
              </a:ext>
            </a:extLst>
          </p:cNvPr>
          <p:cNvSpPr/>
          <p:nvPr/>
        </p:nvSpPr>
        <p:spPr>
          <a:xfrm>
            <a:off x="683568" y="404664"/>
            <a:ext cx="7992888" cy="5093702"/>
          </a:xfrm>
          <a:prstGeom prst="rect">
            <a:avLst/>
          </a:prstGeom>
        </p:spPr>
        <p:txBody>
          <a:bodyPr wrap="square">
            <a:spAutoFit/>
          </a:bodyPr>
          <a:lstStyle/>
          <a:p>
            <a:pPr algn="ctr"/>
            <a:r>
              <a:rPr lang="en-US" sz="3300" dirty="0">
                <a:latin typeface="Calibri" panose="020F0502020204030204" pitchFamily="34" charset="0"/>
                <a:cs typeface="Calibri" panose="020F0502020204030204" pitchFamily="34" charset="0"/>
              </a:rPr>
              <a:t>CMBA Coach Education &amp; Development</a:t>
            </a:r>
          </a:p>
          <a:p>
            <a:pPr algn="ctr"/>
            <a:r>
              <a:rPr lang="en-CA" sz="1600" i="1" dirty="0">
                <a:latin typeface="Calibri" panose="020F0502020204030204" pitchFamily="34" charset="0"/>
                <a:cs typeface="Calibri" panose="020F0502020204030204" pitchFamily="34" charset="0"/>
              </a:rPr>
              <a:t>Page 27 in ADVANCED Manual</a:t>
            </a:r>
          </a:p>
          <a:p>
            <a:pPr algn="ctr"/>
            <a:endParaRPr lang="en-CA" sz="600" dirty="0">
              <a:latin typeface="Calibri" panose="020F0502020204030204" pitchFamily="34" charset="0"/>
              <a:cs typeface="Calibri" panose="020F0502020204030204" pitchFamily="34" charset="0"/>
            </a:endParaRPr>
          </a:p>
          <a:p>
            <a:pPr algn="ctr"/>
            <a:endParaRPr lang="en-CA" sz="600" dirty="0">
              <a:latin typeface="Calibri" panose="020F0502020204030204" pitchFamily="34" charset="0"/>
              <a:cs typeface="Calibri" panose="020F0502020204030204" pitchFamily="34" charset="0"/>
            </a:endParaRPr>
          </a:p>
          <a:p>
            <a:pPr algn="ctr"/>
            <a:r>
              <a:rPr lang="en-CA" sz="3000" dirty="0">
                <a:latin typeface="Calibri" panose="020F0502020204030204" pitchFamily="34" charset="0"/>
                <a:cs typeface="Calibri" panose="020F0502020204030204" pitchFamily="34" charset="0"/>
              </a:rPr>
              <a:t>Bloom’s Taxonomy</a:t>
            </a:r>
          </a:p>
          <a:p>
            <a:pPr algn="ctr"/>
            <a:endParaRPr lang="en-CA" dirty="0">
              <a:latin typeface="Calibri" panose="020F0502020204030204" pitchFamily="34" charset="0"/>
              <a:cs typeface="Calibri" panose="020F0502020204030204" pitchFamily="34" charset="0"/>
            </a:endParaRPr>
          </a:p>
          <a:p>
            <a:pPr algn="ctr"/>
            <a:endParaRPr lang="en-CA" dirty="0">
              <a:latin typeface="Calibri" panose="020F0502020204030204" pitchFamily="34" charset="0"/>
              <a:cs typeface="Calibri" panose="020F0502020204030204" pitchFamily="34" charset="0"/>
            </a:endParaRPr>
          </a:p>
          <a:p>
            <a:pPr algn="ctr"/>
            <a:r>
              <a:rPr lang="en-CA" sz="3300" dirty="0">
                <a:latin typeface="Calibri" panose="020F0502020204030204" pitchFamily="34" charset="0"/>
                <a:cs typeface="Calibri" panose="020F0502020204030204" pitchFamily="34" charset="0"/>
              </a:rPr>
              <a:t>Remember</a:t>
            </a:r>
          </a:p>
          <a:p>
            <a:pPr algn="ctr"/>
            <a:r>
              <a:rPr lang="en-CA" sz="3300" dirty="0">
                <a:latin typeface="Calibri" panose="020F0502020204030204" pitchFamily="34" charset="0"/>
                <a:cs typeface="Calibri" panose="020F0502020204030204" pitchFamily="34" charset="0"/>
              </a:rPr>
              <a:t>Understand</a:t>
            </a:r>
          </a:p>
          <a:p>
            <a:pPr algn="ctr"/>
            <a:r>
              <a:rPr lang="en-CA" sz="3300" dirty="0">
                <a:latin typeface="Calibri" panose="020F0502020204030204" pitchFamily="34" charset="0"/>
                <a:cs typeface="Calibri" panose="020F0502020204030204" pitchFamily="34" charset="0"/>
              </a:rPr>
              <a:t>Apply</a:t>
            </a:r>
          </a:p>
          <a:p>
            <a:pPr algn="ctr"/>
            <a:r>
              <a:rPr lang="en-CA" sz="3300" dirty="0">
                <a:latin typeface="Calibri" panose="020F0502020204030204" pitchFamily="34" charset="0"/>
                <a:cs typeface="Calibri" panose="020F0502020204030204" pitchFamily="34" charset="0"/>
              </a:rPr>
              <a:t>Analyze</a:t>
            </a:r>
          </a:p>
          <a:p>
            <a:pPr algn="ctr"/>
            <a:r>
              <a:rPr lang="en-CA" sz="3300" dirty="0">
                <a:latin typeface="Calibri" panose="020F0502020204030204" pitchFamily="34" charset="0"/>
                <a:cs typeface="Calibri" panose="020F0502020204030204" pitchFamily="34" charset="0"/>
              </a:rPr>
              <a:t>Evaluate</a:t>
            </a:r>
          </a:p>
          <a:p>
            <a:pPr algn="ctr"/>
            <a:r>
              <a:rPr lang="en-CA" sz="3300" b="1" i="1" dirty="0">
                <a:latin typeface="Calibri" panose="020F0502020204030204" pitchFamily="34" charset="0"/>
                <a:cs typeface="Calibri" panose="020F0502020204030204" pitchFamily="34" charset="0"/>
              </a:rPr>
              <a:t>Create</a:t>
            </a:r>
          </a:p>
        </p:txBody>
      </p:sp>
      <p:pic>
        <p:nvPicPr>
          <p:cNvPr id="6" name="Picture 5">
            <a:extLst>
              <a:ext uri="{FF2B5EF4-FFF2-40B4-BE49-F238E27FC236}">
                <a16:creationId xmlns:a16="http://schemas.microsoft.com/office/drawing/2014/main" id="{F28402FF-5DEC-3349-AECE-6ED91B768C80}"/>
              </a:ext>
            </a:extLst>
          </p:cNvPr>
          <p:cNvPicPr>
            <a:picLocks noChangeAspect="1"/>
          </p:cNvPicPr>
          <p:nvPr/>
        </p:nvPicPr>
        <p:blipFill>
          <a:blip r:embed="rId3"/>
          <a:stretch>
            <a:fillRect/>
          </a:stretch>
        </p:blipFill>
        <p:spPr>
          <a:xfrm>
            <a:off x="60890" y="6021288"/>
            <a:ext cx="910710" cy="910710"/>
          </a:xfrm>
          <a:prstGeom prst="rect">
            <a:avLst/>
          </a:prstGeom>
        </p:spPr>
      </p:pic>
    </p:spTree>
    <p:extLst>
      <p:ext uri="{BB962C8B-B14F-4D97-AF65-F5344CB8AC3E}">
        <p14:creationId xmlns:p14="http://schemas.microsoft.com/office/powerpoint/2010/main" val="19138347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3569" y="908720"/>
            <a:ext cx="7632848" cy="5184576"/>
          </a:xfrm>
          <a:prstGeom prst="rect">
            <a:avLst/>
          </a:prstGeom>
        </p:spPr>
      </p:pic>
      <p:sp>
        <p:nvSpPr>
          <p:cNvPr id="3" name="TextBox 2"/>
          <p:cNvSpPr txBox="1"/>
          <p:nvPr/>
        </p:nvSpPr>
        <p:spPr>
          <a:xfrm>
            <a:off x="611560" y="476672"/>
            <a:ext cx="7848872" cy="846386"/>
          </a:xfrm>
          <a:prstGeom prst="rect">
            <a:avLst/>
          </a:prstGeom>
          <a:noFill/>
        </p:spPr>
        <p:txBody>
          <a:bodyPr wrap="square" rtlCol="0">
            <a:spAutoFit/>
          </a:bodyPr>
          <a:lstStyle/>
          <a:p>
            <a:pPr algn="ctr"/>
            <a:r>
              <a:rPr lang="en-US" sz="3300" dirty="0">
                <a:latin typeface="Calibri" panose="020F0502020204030204" pitchFamily="34" charset="0"/>
                <a:cs typeface="Calibri" panose="020F0502020204030204" pitchFamily="34" charset="0"/>
              </a:rPr>
              <a:t>BLOOM’s TAXONOMY </a:t>
            </a:r>
            <a:r>
              <a:rPr lang="mr-IN" sz="2000" dirty="0">
                <a:latin typeface="Calibri" panose="020F0502020204030204" pitchFamily="34" charset="0"/>
              </a:rPr>
              <a:t>–</a:t>
            </a:r>
            <a:r>
              <a:rPr lang="en-US" sz="2000" dirty="0">
                <a:latin typeface="Calibri" panose="020F0502020204030204" pitchFamily="34" charset="0"/>
                <a:cs typeface="Calibri" panose="020F0502020204030204" pitchFamily="34" charset="0"/>
              </a:rPr>
              <a:t> </a:t>
            </a:r>
            <a:r>
              <a:rPr lang="en-US" sz="2200" dirty="0">
                <a:latin typeface="Calibri" panose="020F0502020204030204" pitchFamily="34" charset="0"/>
                <a:cs typeface="Calibri" panose="020F0502020204030204" pitchFamily="34" charset="0"/>
              </a:rPr>
              <a:t>Teaching &amp; Learning Progression</a:t>
            </a:r>
            <a:br>
              <a:rPr lang="en-CA" sz="500" dirty="0">
                <a:latin typeface="Calibri" panose="020F0502020204030204" pitchFamily="34" charset="0"/>
                <a:cs typeface="Calibri" panose="020F0502020204030204" pitchFamily="34" charset="0"/>
              </a:rPr>
            </a:br>
            <a:r>
              <a:rPr lang="en-CA" sz="1600" i="1" dirty="0">
                <a:latin typeface="Calibri" panose="020F0502020204030204" pitchFamily="34" charset="0"/>
                <a:cs typeface="Calibri" panose="020F0502020204030204" pitchFamily="34" charset="0"/>
              </a:rPr>
              <a:t>Page 27 In ADVANCED Manual</a:t>
            </a:r>
            <a:endParaRPr lang="en-US" sz="1600" dirty="0">
              <a:latin typeface="Calibri" panose="020F0502020204030204" pitchFamily="34" charset="0"/>
              <a:cs typeface="Calibri" panose="020F0502020204030204" pitchFamily="34" charset="0"/>
            </a:endParaRPr>
          </a:p>
        </p:txBody>
      </p:sp>
      <p:pic>
        <p:nvPicPr>
          <p:cNvPr id="12" name="Picture 11"/>
          <p:cNvPicPr/>
          <p:nvPr/>
        </p:nvPicPr>
        <p:blipFill>
          <a:blip r:embed="rId3" cstate="print">
            <a:extLst>
              <a:ext uri="{28A0092B-C50C-407E-A947-70E740481C1C}">
                <a14:useLocalDpi xmlns:a14="http://schemas.microsoft.com/office/drawing/2010/main" val="0"/>
              </a:ext>
            </a:extLst>
          </a:blip>
          <a:stretch>
            <a:fillRect/>
          </a:stretch>
        </p:blipFill>
        <p:spPr>
          <a:xfrm>
            <a:off x="7660704" y="6175836"/>
            <a:ext cx="1447800" cy="637540"/>
          </a:xfrm>
          <a:prstGeom prst="rect">
            <a:avLst/>
          </a:prstGeom>
        </p:spPr>
      </p:pic>
      <p:pic>
        <p:nvPicPr>
          <p:cNvPr id="6" name="Picture 5">
            <a:extLst>
              <a:ext uri="{FF2B5EF4-FFF2-40B4-BE49-F238E27FC236}">
                <a16:creationId xmlns:a16="http://schemas.microsoft.com/office/drawing/2014/main" id="{828BBA1A-3C04-004F-8A8E-92E11265D576}"/>
              </a:ext>
            </a:extLst>
          </p:cNvPr>
          <p:cNvPicPr>
            <a:picLocks noChangeAspect="1"/>
          </p:cNvPicPr>
          <p:nvPr/>
        </p:nvPicPr>
        <p:blipFill>
          <a:blip r:embed="rId4"/>
          <a:stretch>
            <a:fillRect/>
          </a:stretch>
        </p:blipFill>
        <p:spPr>
          <a:xfrm>
            <a:off x="60890" y="6021288"/>
            <a:ext cx="910710" cy="910710"/>
          </a:xfrm>
          <a:prstGeom prst="rect">
            <a:avLst/>
          </a:prstGeom>
        </p:spPr>
      </p:pic>
    </p:spTree>
    <p:extLst>
      <p:ext uri="{BB962C8B-B14F-4D97-AF65-F5344CB8AC3E}">
        <p14:creationId xmlns:p14="http://schemas.microsoft.com/office/powerpoint/2010/main" val="3114444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8E2355B-2D98-D842-97F2-C7F6F71C3B7D}"/>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7660704" y="6175836"/>
            <a:ext cx="1447800" cy="637540"/>
          </a:xfrm>
          <a:prstGeom prst="rect">
            <a:avLst/>
          </a:prstGeom>
        </p:spPr>
      </p:pic>
      <p:sp>
        <p:nvSpPr>
          <p:cNvPr id="9" name="Title 1">
            <a:extLst>
              <a:ext uri="{FF2B5EF4-FFF2-40B4-BE49-F238E27FC236}">
                <a16:creationId xmlns:a16="http://schemas.microsoft.com/office/drawing/2014/main" id="{58E7630D-399F-A74F-993B-7FC09BC9DEE7}"/>
              </a:ext>
            </a:extLst>
          </p:cNvPr>
          <p:cNvSpPr>
            <a:spLocks noGrp="1"/>
          </p:cNvSpPr>
          <p:nvPr>
            <p:ph type="title"/>
          </p:nvPr>
        </p:nvSpPr>
        <p:spPr>
          <a:xfrm>
            <a:off x="789757" y="404664"/>
            <a:ext cx="7886699" cy="1656184"/>
          </a:xfrm>
        </p:spPr>
        <p:txBody>
          <a:bodyPr>
            <a:normAutofit fontScale="90000"/>
          </a:bodyPr>
          <a:lstStyle/>
          <a:p>
            <a:pPr algn="ctr"/>
            <a:r>
              <a:rPr lang="en-US" sz="3700" cap="none" dirty="0">
                <a:latin typeface="Calibri" panose="020F0502020204030204" pitchFamily="34" charset="0"/>
                <a:cs typeface="Calibri" panose="020F0502020204030204" pitchFamily="34" charset="0"/>
              </a:rPr>
              <a:t>CMBA Coach Education &amp; Development</a:t>
            </a:r>
            <a:br>
              <a:rPr lang="en-CA" sz="2800" cap="none" dirty="0">
                <a:latin typeface="Calibri" panose="020F0502020204030204" pitchFamily="34" charset="0"/>
                <a:cs typeface="Calibri" panose="020F0502020204030204" pitchFamily="34" charset="0"/>
              </a:rPr>
            </a:br>
            <a:r>
              <a:rPr lang="en-CA" sz="1800" i="1" cap="none" dirty="0">
                <a:latin typeface="Calibri" panose="020F0502020204030204" pitchFamily="34" charset="0"/>
                <a:cs typeface="Calibri" panose="020F0502020204030204" pitchFamily="34" charset="0"/>
              </a:rPr>
              <a:t>Page 28 In </a:t>
            </a:r>
            <a:r>
              <a:rPr lang="en-CA" sz="1800" i="1" dirty="0">
                <a:latin typeface="Calibri" panose="020F0502020204030204" pitchFamily="34" charset="0"/>
                <a:cs typeface="Calibri" panose="020F0502020204030204" pitchFamily="34" charset="0"/>
              </a:rPr>
              <a:t>ADVANCED</a:t>
            </a:r>
            <a:r>
              <a:rPr lang="en-CA" sz="1800" i="1" cap="none" dirty="0">
                <a:latin typeface="Calibri" panose="020F0502020204030204" pitchFamily="34" charset="0"/>
                <a:cs typeface="Calibri" panose="020F0502020204030204" pitchFamily="34" charset="0"/>
              </a:rPr>
              <a:t> Manual</a:t>
            </a:r>
            <a:br>
              <a:rPr lang="en-CA" sz="1600" i="1" cap="none" dirty="0">
                <a:latin typeface="Calibri" panose="020F0502020204030204" pitchFamily="34" charset="0"/>
                <a:cs typeface="Calibri" panose="020F0502020204030204" pitchFamily="34" charset="0"/>
              </a:rPr>
            </a:br>
            <a:br>
              <a:rPr lang="en-CA" sz="1600" i="1" cap="none" dirty="0">
                <a:latin typeface="Calibri" panose="020F0502020204030204" pitchFamily="34" charset="0"/>
                <a:cs typeface="Calibri" panose="020F0502020204030204" pitchFamily="34" charset="0"/>
              </a:rPr>
            </a:br>
            <a:br>
              <a:rPr lang="en-CA" sz="600" i="1" cap="none" dirty="0">
                <a:latin typeface="Calibri" panose="020F0502020204030204" pitchFamily="34" charset="0"/>
                <a:cs typeface="Calibri" panose="020F0502020204030204" pitchFamily="34" charset="0"/>
              </a:rPr>
            </a:br>
            <a:r>
              <a:rPr lang="en-CA" sz="2900" cap="none" dirty="0">
                <a:latin typeface="Calibri" panose="020F0502020204030204" pitchFamily="34" charset="0"/>
                <a:cs typeface="Calibri" panose="020F0502020204030204" pitchFamily="34" charset="0"/>
              </a:rPr>
              <a:t>LTAD—Long Term Athlete Development</a:t>
            </a:r>
            <a:br>
              <a:rPr lang="en-CA" sz="2600" cap="none" dirty="0">
                <a:latin typeface="Calibri" panose="020F0502020204030204" pitchFamily="34" charset="0"/>
                <a:cs typeface="Calibri" panose="020F0502020204030204" pitchFamily="34" charset="0"/>
              </a:rPr>
            </a:br>
            <a:br>
              <a:rPr lang="en-CA" sz="1600" cap="none" dirty="0">
                <a:latin typeface="Calibri" panose="020F0502020204030204" pitchFamily="34" charset="0"/>
                <a:cs typeface="Calibri" panose="020F0502020204030204" pitchFamily="34" charset="0"/>
              </a:rPr>
            </a:br>
            <a:br>
              <a:rPr lang="en-CA" sz="2200" cap="none" dirty="0">
                <a:latin typeface="Calibri" panose="020F0502020204030204" pitchFamily="34" charset="0"/>
                <a:cs typeface="Calibri" panose="020F0502020204030204" pitchFamily="34" charset="0"/>
              </a:rPr>
            </a:br>
            <a:br>
              <a:rPr lang="en-CA" sz="1600" cap="none" dirty="0">
                <a:latin typeface="Calibri" panose="020F0502020204030204" pitchFamily="34" charset="0"/>
                <a:cs typeface="Calibri" panose="020F0502020204030204" pitchFamily="34" charset="0"/>
              </a:rPr>
            </a:br>
            <a:r>
              <a:rPr lang="en-CA" sz="3700" cap="none" dirty="0">
                <a:latin typeface="Calibri" panose="020F0502020204030204" pitchFamily="34" charset="0"/>
                <a:cs typeface="Calibri" panose="020F0502020204030204" pitchFamily="34" charset="0"/>
              </a:rPr>
              <a:t>5 S’s of LTAD</a:t>
            </a:r>
            <a:br>
              <a:rPr lang="en-CA" sz="2700" cap="none" dirty="0">
                <a:latin typeface="Calibri" panose="020F0502020204030204" pitchFamily="34" charset="0"/>
                <a:cs typeface="Calibri" panose="020F0502020204030204" pitchFamily="34" charset="0"/>
              </a:rPr>
            </a:br>
            <a:br>
              <a:rPr lang="en-CA" sz="2700" cap="none" dirty="0">
                <a:latin typeface="Calibri" panose="020F0502020204030204" pitchFamily="34" charset="0"/>
                <a:cs typeface="Calibri" panose="020F0502020204030204" pitchFamily="34" charset="0"/>
              </a:rPr>
            </a:br>
            <a:r>
              <a:rPr lang="en-CA" sz="2900" cap="none" dirty="0">
                <a:latin typeface="Calibri" panose="020F0502020204030204" pitchFamily="34" charset="0"/>
                <a:cs typeface="Calibri" panose="020F0502020204030204" pitchFamily="34" charset="0"/>
              </a:rPr>
              <a:t>Skills</a:t>
            </a:r>
            <a:br>
              <a:rPr lang="en-CA" sz="2900" cap="none" dirty="0">
                <a:latin typeface="Calibri" panose="020F0502020204030204" pitchFamily="34" charset="0"/>
                <a:cs typeface="Calibri" panose="020F0502020204030204" pitchFamily="34" charset="0"/>
              </a:rPr>
            </a:br>
            <a:r>
              <a:rPr lang="en-CA" sz="2900" cap="none" dirty="0">
                <a:latin typeface="Calibri" panose="020F0502020204030204" pitchFamily="34" charset="0"/>
                <a:cs typeface="Calibri" panose="020F0502020204030204" pitchFamily="34" charset="0"/>
              </a:rPr>
              <a:t>Speed</a:t>
            </a:r>
            <a:br>
              <a:rPr lang="en-CA" sz="2900" cap="none" dirty="0">
                <a:latin typeface="Calibri" panose="020F0502020204030204" pitchFamily="34" charset="0"/>
                <a:cs typeface="Calibri" panose="020F0502020204030204" pitchFamily="34" charset="0"/>
              </a:rPr>
            </a:br>
            <a:r>
              <a:rPr lang="en-CA" sz="2900" cap="none" dirty="0">
                <a:latin typeface="Calibri" panose="020F0502020204030204" pitchFamily="34" charset="0"/>
                <a:cs typeface="Calibri" panose="020F0502020204030204" pitchFamily="34" charset="0"/>
              </a:rPr>
              <a:t>Stamina</a:t>
            </a:r>
            <a:br>
              <a:rPr lang="en-CA" sz="2900" cap="none" dirty="0">
                <a:latin typeface="Calibri" panose="020F0502020204030204" pitchFamily="34" charset="0"/>
                <a:cs typeface="Calibri" panose="020F0502020204030204" pitchFamily="34" charset="0"/>
              </a:rPr>
            </a:br>
            <a:r>
              <a:rPr lang="en-CA" sz="2900" cap="none" dirty="0">
                <a:latin typeface="Calibri" panose="020F0502020204030204" pitchFamily="34" charset="0"/>
                <a:cs typeface="Calibri" panose="020F0502020204030204" pitchFamily="34" charset="0"/>
              </a:rPr>
              <a:t>Strength</a:t>
            </a:r>
            <a:br>
              <a:rPr lang="en-CA" sz="2900" cap="none" dirty="0">
                <a:latin typeface="Calibri" panose="020F0502020204030204" pitchFamily="34" charset="0"/>
                <a:cs typeface="Calibri" panose="020F0502020204030204" pitchFamily="34" charset="0"/>
              </a:rPr>
            </a:br>
            <a:r>
              <a:rPr lang="en-CA" sz="2900" cap="none" dirty="0">
                <a:latin typeface="Calibri" panose="020F0502020204030204" pitchFamily="34" charset="0"/>
                <a:cs typeface="Calibri" panose="020F0502020204030204" pitchFamily="34" charset="0"/>
              </a:rPr>
              <a:t>Suppleness</a:t>
            </a:r>
            <a:br>
              <a:rPr lang="en-CA" sz="2900" cap="none" dirty="0">
                <a:latin typeface="Calibri" panose="020F0502020204030204" pitchFamily="34" charset="0"/>
                <a:cs typeface="Calibri" panose="020F0502020204030204" pitchFamily="34" charset="0"/>
              </a:rPr>
            </a:br>
            <a:br>
              <a:rPr lang="en-CA" sz="1600" cap="none" dirty="0">
                <a:latin typeface="Calibri" panose="020F0502020204030204" pitchFamily="34" charset="0"/>
                <a:cs typeface="Calibri" panose="020F0502020204030204" pitchFamily="34" charset="0"/>
              </a:rPr>
            </a:br>
            <a:br>
              <a:rPr lang="en-CA" sz="1600" cap="none" dirty="0">
                <a:latin typeface="Calibri" panose="020F0502020204030204" pitchFamily="34" charset="0"/>
                <a:cs typeface="Calibri" panose="020F0502020204030204" pitchFamily="34" charset="0"/>
              </a:rPr>
            </a:br>
            <a:br>
              <a:rPr lang="en-CA" sz="1600" cap="none" dirty="0">
                <a:latin typeface="Calibri" panose="020F0502020204030204" pitchFamily="34" charset="0"/>
                <a:cs typeface="Calibri" panose="020F0502020204030204" pitchFamily="34" charset="0"/>
              </a:rPr>
            </a:br>
            <a:br>
              <a:rPr lang="en-CA" sz="900" cap="none" dirty="0">
                <a:latin typeface="Calibri" panose="020F0502020204030204" pitchFamily="34" charset="0"/>
                <a:cs typeface="Calibri" panose="020F0502020204030204" pitchFamily="34" charset="0"/>
              </a:rPr>
            </a:br>
            <a:br>
              <a:rPr lang="en-CA" sz="600" cap="none" dirty="0">
                <a:latin typeface="Calibri" panose="020F0502020204030204" pitchFamily="34" charset="0"/>
                <a:cs typeface="Calibri" panose="020F0502020204030204" pitchFamily="34" charset="0"/>
              </a:rPr>
            </a:br>
            <a:r>
              <a:rPr lang="en-CA" sz="1800" cap="none" dirty="0">
                <a:latin typeface="Calibri" panose="020F0502020204030204" pitchFamily="34" charset="0"/>
                <a:cs typeface="Calibri" panose="020F0502020204030204" pitchFamily="34" charset="0"/>
              </a:rPr>
              <a:t>Not only are you developing </a:t>
            </a:r>
            <a:r>
              <a:rPr lang="en-CA" sz="1800" b="1" i="1" cap="none" dirty="0">
                <a:latin typeface="Calibri" panose="020F0502020204030204" pitchFamily="34" charset="0"/>
                <a:cs typeface="Calibri" panose="020F0502020204030204" pitchFamily="34" charset="0"/>
              </a:rPr>
              <a:t>Basketball Players</a:t>
            </a:r>
            <a:r>
              <a:rPr lang="en-CA" sz="1800" cap="none" dirty="0">
                <a:latin typeface="Calibri" panose="020F0502020204030204" pitchFamily="34" charset="0"/>
                <a:cs typeface="Calibri" panose="020F0502020204030204" pitchFamily="34" charset="0"/>
              </a:rPr>
              <a:t>, you are also developing </a:t>
            </a:r>
            <a:r>
              <a:rPr lang="en-CA" sz="1800" b="1" i="1" cap="none" dirty="0">
                <a:latin typeface="Calibri" panose="020F0502020204030204" pitchFamily="34" charset="0"/>
                <a:cs typeface="Calibri" panose="020F0502020204030204" pitchFamily="34" charset="0"/>
              </a:rPr>
              <a:t>Athletes</a:t>
            </a:r>
            <a:r>
              <a:rPr lang="en-CA" sz="1800" cap="none" dirty="0">
                <a:latin typeface="Calibri" panose="020F0502020204030204" pitchFamily="34" charset="0"/>
                <a:cs typeface="Calibri" panose="020F0502020204030204" pitchFamily="34" charset="0"/>
              </a:rPr>
              <a:t>!</a:t>
            </a:r>
          </a:p>
        </p:txBody>
      </p:sp>
      <p:pic>
        <p:nvPicPr>
          <p:cNvPr id="5" name="Picture 4">
            <a:extLst>
              <a:ext uri="{FF2B5EF4-FFF2-40B4-BE49-F238E27FC236}">
                <a16:creationId xmlns:a16="http://schemas.microsoft.com/office/drawing/2014/main" id="{6801BE1B-6035-2D4F-9585-864C1A0D3F80}"/>
              </a:ext>
            </a:extLst>
          </p:cNvPr>
          <p:cNvPicPr>
            <a:picLocks noChangeAspect="1"/>
          </p:cNvPicPr>
          <p:nvPr/>
        </p:nvPicPr>
        <p:blipFill>
          <a:blip r:embed="rId3"/>
          <a:stretch>
            <a:fillRect/>
          </a:stretch>
        </p:blipFill>
        <p:spPr>
          <a:xfrm>
            <a:off x="60890" y="6021288"/>
            <a:ext cx="910710" cy="910710"/>
          </a:xfrm>
          <a:prstGeom prst="rect">
            <a:avLst/>
          </a:prstGeom>
        </p:spPr>
      </p:pic>
    </p:spTree>
    <p:extLst>
      <p:ext uri="{BB962C8B-B14F-4D97-AF65-F5344CB8AC3E}">
        <p14:creationId xmlns:p14="http://schemas.microsoft.com/office/powerpoint/2010/main" val="28123156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8E2355B-2D98-D842-97F2-C7F6F71C3B7D}"/>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7660704" y="6175836"/>
            <a:ext cx="1447800" cy="637540"/>
          </a:xfrm>
          <a:prstGeom prst="rect">
            <a:avLst/>
          </a:prstGeom>
        </p:spPr>
      </p:pic>
      <p:sp>
        <p:nvSpPr>
          <p:cNvPr id="9" name="Title 1">
            <a:extLst>
              <a:ext uri="{FF2B5EF4-FFF2-40B4-BE49-F238E27FC236}">
                <a16:creationId xmlns:a16="http://schemas.microsoft.com/office/drawing/2014/main" id="{58E7630D-399F-A74F-993B-7FC09BC9DEE7}"/>
              </a:ext>
            </a:extLst>
          </p:cNvPr>
          <p:cNvSpPr>
            <a:spLocks noGrp="1"/>
          </p:cNvSpPr>
          <p:nvPr>
            <p:ph type="title"/>
          </p:nvPr>
        </p:nvSpPr>
        <p:spPr>
          <a:xfrm>
            <a:off x="755576" y="404664"/>
            <a:ext cx="7886699" cy="1656184"/>
          </a:xfrm>
        </p:spPr>
        <p:txBody>
          <a:bodyPr>
            <a:normAutofit fontScale="90000"/>
          </a:bodyPr>
          <a:lstStyle/>
          <a:p>
            <a:pPr algn="ctr"/>
            <a:r>
              <a:rPr lang="en-US" sz="3700" cap="none" dirty="0">
                <a:latin typeface="Calibri" panose="020F0502020204030204" pitchFamily="34" charset="0"/>
                <a:cs typeface="Calibri" panose="020F0502020204030204" pitchFamily="34" charset="0"/>
              </a:rPr>
              <a:t>CMBA Coach Education &amp; Development</a:t>
            </a:r>
            <a:br>
              <a:rPr lang="en-CA" sz="2800" cap="none" dirty="0">
                <a:latin typeface="Calibri" panose="020F0502020204030204" pitchFamily="34" charset="0"/>
                <a:cs typeface="Calibri" panose="020F0502020204030204" pitchFamily="34" charset="0"/>
              </a:rPr>
            </a:br>
            <a:r>
              <a:rPr lang="en-CA" sz="1800" i="1" cap="none" dirty="0">
                <a:latin typeface="Calibri" panose="020F0502020204030204" pitchFamily="34" charset="0"/>
                <a:cs typeface="Calibri" panose="020F0502020204030204" pitchFamily="34" charset="0"/>
              </a:rPr>
              <a:t>Page 29 In </a:t>
            </a:r>
            <a:r>
              <a:rPr lang="en-CA" sz="1800" i="1" dirty="0">
                <a:latin typeface="Calibri" panose="020F0502020204030204" pitchFamily="34" charset="0"/>
                <a:cs typeface="Calibri" panose="020F0502020204030204" pitchFamily="34" charset="0"/>
              </a:rPr>
              <a:t>ADVANCED</a:t>
            </a:r>
            <a:r>
              <a:rPr lang="en-CA" sz="1800" i="1" cap="none" dirty="0">
                <a:latin typeface="Calibri" panose="020F0502020204030204" pitchFamily="34" charset="0"/>
                <a:cs typeface="Calibri" panose="020F0502020204030204" pitchFamily="34" charset="0"/>
              </a:rPr>
              <a:t> Manual</a:t>
            </a:r>
            <a:br>
              <a:rPr lang="en-CA" sz="1600" i="1" cap="none" dirty="0">
                <a:latin typeface="Calibri" panose="020F0502020204030204" pitchFamily="34" charset="0"/>
                <a:cs typeface="Calibri" panose="020F0502020204030204" pitchFamily="34" charset="0"/>
              </a:rPr>
            </a:br>
            <a:br>
              <a:rPr lang="en-CA" sz="1600" i="1" cap="none" dirty="0">
                <a:latin typeface="Calibri" panose="020F0502020204030204" pitchFamily="34" charset="0"/>
                <a:cs typeface="Calibri" panose="020F0502020204030204" pitchFamily="34" charset="0"/>
              </a:rPr>
            </a:br>
            <a:br>
              <a:rPr lang="en-CA" sz="600" i="1" cap="none" dirty="0">
                <a:latin typeface="Calibri" panose="020F0502020204030204" pitchFamily="34" charset="0"/>
                <a:cs typeface="Calibri" panose="020F0502020204030204" pitchFamily="34" charset="0"/>
              </a:rPr>
            </a:br>
            <a:r>
              <a:rPr lang="en-CA" sz="2900" cap="none" dirty="0">
                <a:latin typeface="Calibri" panose="020F0502020204030204" pitchFamily="34" charset="0"/>
                <a:cs typeface="Calibri" panose="020F0502020204030204" pitchFamily="34" charset="0"/>
              </a:rPr>
              <a:t>Peak Height Velocity</a:t>
            </a:r>
            <a:br>
              <a:rPr lang="en-CA" sz="2900" cap="none" dirty="0">
                <a:latin typeface="Calibri" panose="020F0502020204030204" pitchFamily="34" charset="0"/>
                <a:cs typeface="Calibri" panose="020F0502020204030204" pitchFamily="34" charset="0"/>
              </a:rPr>
            </a:br>
            <a:endParaRPr lang="en-CA" sz="2900" cap="none" dirty="0">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DA30BED1-FFEA-0946-B0C1-D287371D7D6D}"/>
              </a:ext>
            </a:extLst>
          </p:cNvPr>
          <p:cNvPicPr>
            <a:picLocks noChangeAspect="1"/>
          </p:cNvPicPr>
          <p:nvPr/>
        </p:nvPicPr>
        <p:blipFill>
          <a:blip r:embed="rId3"/>
          <a:stretch>
            <a:fillRect/>
          </a:stretch>
        </p:blipFill>
        <p:spPr>
          <a:xfrm>
            <a:off x="2627784" y="1943344"/>
            <a:ext cx="4176464" cy="4077943"/>
          </a:xfrm>
          <a:prstGeom prst="rect">
            <a:avLst/>
          </a:prstGeom>
        </p:spPr>
      </p:pic>
      <p:pic>
        <p:nvPicPr>
          <p:cNvPr id="6" name="Picture 5">
            <a:extLst>
              <a:ext uri="{FF2B5EF4-FFF2-40B4-BE49-F238E27FC236}">
                <a16:creationId xmlns:a16="http://schemas.microsoft.com/office/drawing/2014/main" id="{33F420E3-9964-404D-BB46-52A1DBFBBE55}"/>
              </a:ext>
            </a:extLst>
          </p:cNvPr>
          <p:cNvPicPr>
            <a:picLocks noChangeAspect="1"/>
          </p:cNvPicPr>
          <p:nvPr/>
        </p:nvPicPr>
        <p:blipFill>
          <a:blip r:embed="rId4"/>
          <a:stretch>
            <a:fillRect/>
          </a:stretch>
        </p:blipFill>
        <p:spPr>
          <a:xfrm>
            <a:off x="60890" y="6021288"/>
            <a:ext cx="910710" cy="910710"/>
          </a:xfrm>
          <a:prstGeom prst="rect">
            <a:avLst/>
          </a:prstGeom>
        </p:spPr>
      </p:pic>
    </p:spTree>
    <p:extLst>
      <p:ext uri="{BB962C8B-B14F-4D97-AF65-F5344CB8AC3E}">
        <p14:creationId xmlns:p14="http://schemas.microsoft.com/office/powerpoint/2010/main" val="13268573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8E2355B-2D98-D842-97F2-C7F6F71C3B7D}"/>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7660704" y="6175836"/>
            <a:ext cx="1447800" cy="637540"/>
          </a:xfrm>
          <a:prstGeom prst="rect">
            <a:avLst/>
          </a:prstGeom>
        </p:spPr>
      </p:pic>
      <p:sp>
        <p:nvSpPr>
          <p:cNvPr id="9" name="Title 1">
            <a:extLst>
              <a:ext uri="{FF2B5EF4-FFF2-40B4-BE49-F238E27FC236}">
                <a16:creationId xmlns:a16="http://schemas.microsoft.com/office/drawing/2014/main" id="{58E7630D-399F-A74F-993B-7FC09BC9DEE7}"/>
              </a:ext>
            </a:extLst>
          </p:cNvPr>
          <p:cNvSpPr>
            <a:spLocks noGrp="1"/>
          </p:cNvSpPr>
          <p:nvPr>
            <p:ph type="title"/>
          </p:nvPr>
        </p:nvSpPr>
        <p:spPr>
          <a:xfrm>
            <a:off x="539552" y="404664"/>
            <a:ext cx="8280919" cy="1656184"/>
          </a:xfrm>
        </p:spPr>
        <p:txBody>
          <a:bodyPr>
            <a:normAutofit fontScale="90000"/>
          </a:bodyPr>
          <a:lstStyle/>
          <a:p>
            <a:pPr lvl="0" algn="ctr"/>
            <a:r>
              <a:rPr lang="en-US" sz="3700" cap="none" dirty="0">
                <a:latin typeface="Calibri" panose="020F0502020204030204" pitchFamily="34" charset="0"/>
                <a:cs typeface="Calibri" panose="020F0502020204030204" pitchFamily="34" charset="0"/>
              </a:rPr>
              <a:t>CMBA Coach Education &amp; Development</a:t>
            </a:r>
            <a:br>
              <a:rPr lang="en-CA" sz="2800" cap="none" dirty="0">
                <a:latin typeface="Calibri" panose="020F0502020204030204" pitchFamily="34" charset="0"/>
                <a:cs typeface="Calibri" panose="020F0502020204030204" pitchFamily="34" charset="0"/>
              </a:rPr>
            </a:br>
            <a:r>
              <a:rPr lang="en-CA" sz="1800" i="1" cap="none" dirty="0">
                <a:latin typeface="Calibri" panose="020F0502020204030204" pitchFamily="34" charset="0"/>
                <a:cs typeface="Calibri" panose="020F0502020204030204" pitchFamily="34" charset="0"/>
              </a:rPr>
              <a:t>Page 30 In </a:t>
            </a:r>
            <a:r>
              <a:rPr lang="en-CA" sz="1800" i="1" dirty="0">
                <a:latin typeface="Calibri" panose="020F0502020204030204" pitchFamily="34" charset="0"/>
                <a:cs typeface="Calibri" panose="020F0502020204030204" pitchFamily="34" charset="0"/>
              </a:rPr>
              <a:t>ADVANCED</a:t>
            </a:r>
            <a:r>
              <a:rPr lang="en-CA" sz="1800" i="1" cap="none" dirty="0">
                <a:latin typeface="Calibri" panose="020F0502020204030204" pitchFamily="34" charset="0"/>
                <a:cs typeface="Calibri" panose="020F0502020204030204" pitchFamily="34" charset="0"/>
              </a:rPr>
              <a:t> Manual</a:t>
            </a:r>
            <a:br>
              <a:rPr lang="en-CA" sz="1600" i="1" cap="none" dirty="0">
                <a:latin typeface="Calibri" panose="020F0502020204030204" pitchFamily="34" charset="0"/>
                <a:cs typeface="Calibri" panose="020F0502020204030204" pitchFamily="34" charset="0"/>
              </a:rPr>
            </a:br>
            <a:br>
              <a:rPr lang="en-CA" sz="1600" i="1" cap="none" dirty="0">
                <a:latin typeface="Calibri" panose="020F0502020204030204" pitchFamily="34" charset="0"/>
                <a:cs typeface="Calibri" panose="020F0502020204030204" pitchFamily="34" charset="0"/>
              </a:rPr>
            </a:br>
            <a:br>
              <a:rPr lang="en-CA" sz="600" i="1" cap="none" dirty="0">
                <a:latin typeface="Calibri" panose="020F0502020204030204" pitchFamily="34" charset="0"/>
                <a:cs typeface="Calibri" panose="020F0502020204030204" pitchFamily="34" charset="0"/>
              </a:rPr>
            </a:br>
            <a:r>
              <a:rPr lang="en-CA" sz="2900" cap="none" dirty="0">
                <a:latin typeface="Calibri" panose="020F0502020204030204" pitchFamily="34" charset="0"/>
                <a:cs typeface="Calibri" panose="020F0502020204030204" pitchFamily="34" charset="0"/>
              </a:rPr>
              <a:t>Actions &amp; Dominoes | Creating Advantages</a:t>
            </a:r>
            <a:br>
              <a:rPr lang="en-CA" sz="2600" cap="none" dirty="0">
                <a:latin typeface="Calibri" panose="020F0502020204030204" pitchFamily="34" charset="0"/>
                <a:cs typeface="Calibri" panose="020F0502020204030204" pitchFamily="34" charset="0"/>
              </a:rPr>
            </a:br>
            <a:br>
              <a:rPr lang="en-CA" sz="2400" cap="none" dirty="0">
                <a:latin typeface="Calibri" panose="020F0502020204030204" pitchFamily="34" charset="0"/>
                <a:cs typeface="Calibri" panose="020F0502020204030204" pitchFamily="34" charset="0"/>
              </a:rPr>
            </a:br>
            <a:r>
              <a:rPr lang="en-CA" sz="2400" cap="none" dirty="0">
                <a:latin typeface="Calibri" panose="020F0502020204030204" pitchFamily="34" charset="0"/>
                <a:cs typeface="Calibri" panose="020F0502020204030204" pitchFamily="34" charset="0"/>
              </a:rPr>
              <a:t>Advantages</a:t>
            </a:r>
            <a:br>
              <a:rPr lang="en-CA" sz="2400" cap="none" dirty="0">
                <a:latin typeface="Calibri" panose="020F0502020204030204" pitchFamily="34" charset="0"/>
                <a:cs typeface="Calibri" panose="020F0502020204030204" pitchFamily="34" charset="0"/>
              </a:rPr>
            </a:br>
            <a:br>
              <a:rPr lang="en-CA" sz="1600" cap="none" dirty="0">
                <a:latin typeface="Calibri" panose="020F0502020204030204" pitchFamily="34" charset="0"/>
                <a:cs typeface="Calibri" panose="020F0502020204030204" pitchFamily="34" charset="0"/>
              </a:rPr>
            </a:br>
            <a:r>
              <a:rPr lang="en-CA" sz="2400" cap="none" dirty="0">
                <a:latin typeface="Calibri" panose="020F0502020204030204" pitchFamily="34" charset="0"/>
                <a:cs typeface="Calibri" panose="020F0502020204030204" pitchFamily="34" charset="0"/>
              </a:rPr>
              <a:t>Actions &amp; Dominoes</a:t>
            </a:r>
            <a:br>
              <a:rPr lang="en-CA" sz="2400" cap="none" dirty="0">
                <a:latin typeface="Calibri" panose="020F0502020204030204" pitchFamily="34" charset="0"/>
                <a:cs typeface="Calibri" panose="020F0502020204030204" pitchFamily="34" charset="0"/>
              </a:rPr>
            </a:br>
            <a:br>
              <a:rPr lang="en-CA" sz="2400" cap="none" dirty="0">
                <a:latin typeface="Calibri" panose="020F0502020204030204" pitchFamily="34" charset="0"/>
                <a:cs typeface="Calibri" panose="020F0502020204030204" pitchFamily="34" charset="0"/>
              </a:rPr>
            </a:br>
            <a:r>
              <a:rPr lang="en-CA" sz="2400" cap="none" dirty="0">
                <a:latin typeface="Calibri" panose="020F0502020204030204" pitchFamily="34" charset="0"/>
                <a:cs typeface="Calibri" panose="020F0502020204030204" pitchFamily="34" charset="0"/>
              </a:rPr>
              <a:t>Actions are to Create Advantages</a:t>
            </a:r>
            <a:br>
              <a:rPr lang="en-CA" sz="2400" cap="none" dirty="0">
                <a:latin typeface="Calibri" panose="020F0502020204030204" pitchFamily="34" charset="0"/>
                <a:cs typeface="Calibri" panose="020F0502020204030204" pitchFamily="34" charset="0"/>
              </a:rPr>
            </a:br>
            <a:br>
              <a:rPr lang="en-CA" sz="2400" cap="none" dirty="0">
                <a:latin typeface="Calibri" panose="020F0502020204030204" pitchFamily="34" charset="0"/>
                <a:cs typeface="Calibri" panose="020F0502020204030204" pitchFamily="34" charset="0"/>
              </a:rPr>
            </a:br>
            <a:r>
              <a:rPr lang="en-CA" sz="2400" cap="none" dirty="0">
                <a:latin typeface="Calibri" panose="020F0502020204030204" pitchFamily="34" charset="0"/>
                <a:cs typeface="Calibri" panose="020F0502020204030204" pitchFamily="34" charset="0"/>
              </a:rPr>
              <a:t>Small Advantages to become Big Advantages</a:t>
            </a:r>
            <a:br>
              <a:rPr lang="en-CA" sz="2400" cap="none" dirty="0">
                <a:latin typeface="Calibri" panose="020F0502020204030204" pitchFamily="34" charset="0"/>
                <a:cs typeface="Calibri" panose="020F0502020204030204" pitchFamily="34" charset="0"/>
              </a:rPr>
            </a:br>
            <a:br>
              <a:rPr lang="en-CA" sz="2400" cap="none" dirty="0">
                <a:latin typeface="Calibri" panose="020F0502020204030204" pitchFamily="34" charset="0"/>
                <a:cs typeface="Calibri" panose="020F0502020204030204" pitchFamily="34" charset="0"/>
              </a:rPr>
            </a:br>
            <a:r>
              <a:rPr lang="en-CA" sz="2400" cap="none" dirty="0">
                <a:latin typeface="Calibri" panose="020F0502020204030204" pitchFamily="34" charset="0"/>
                <a:cs typeface="Calibri" panose="020F0502020204030204" pitchFamily="34" charset="0"/>
              </a:rPr>
              <a:t>Neutral may become an Advantage or a Disadvantage</a:t>
            </a:r>
            <a:br>
              <a:rPr lang="en-CA" sz="2400" cap="none" dirty="0">
                <a:latin typeface="Calibri" panose="020F0502020204030204" pitchFamily="34" charset="0"/>
                <a:cs typeface="Calibri" panose="020F0502020204030204" pitchFamily="34" charset="0"/>
              </a:rPr>
            </a:br>
            <a:br>
              <a:rPr lang="en-CA" sz="2400" cap="none" dirty="0">
                <a:latin typeface="Calibri" panose="020F0502020204030204" pitchFamily="34" charset="0"/>
                <a:cs typeface="Calibri" panose="020F0502020204030204" pitchFamily="34" charset="0"/>
              </a:rPr>
            </a:br>
            <a:r>
              <a:rPr lang="en-CA" sz="2400" cap="none" dirty="0">
                <a:latin typeface="Calibri" panose="020F0502020204030204" pitchFamily="34" charset="0"/>
                <a:cs typeface="Calibri" panose="020F0502020204030204" pitchFamily="34" charset="0"/>
              </a:rPr>
              <a:t>One Action leads to another Action which leads to Another Action</a:t>
            </a:r>
            <a:br>
              <a:rPr lang="en-CA" sz="2400" cap="none" dirty="0">
                <a:latin typeface="Calibri" panose="020F0502020204030204" pitchFamily="34" charset="0"/>
                <a:cs typeface="Calibri" panose="020F0502020204030204" pitchFamily="34" charset="0"/>
              </a:rPr>
            </a:br>
            <a:br>
              <a:rPr lang="en-CA" sz="2400" cap="none" dirty="0">
                <a:latin typeface="Calibri" panose="020F0502020204030204" pitchFamily="34" charset="0"/>
                <a:cs typeface="Calibri" panose="020F0502020204030204" pitchFamily="34" charset="0"/>
              </a:rPr>
            </a:br>
            <a:r>
              <a:rPr lang="en-CA" sz="2400" cap="none" dirty="0">
                <a:latin typeface="Calibri" panose="020F0502020204030204" pitchFamily="34" charset="0"/>
                <a:cs typeface="Calibri" panose="020F0502020204030204" pitchFamily="34" charset="0"/>
              </a:rPr>
              <a:t>Multiple Actions are Often Required until the Defense Falls (Dominoes)</a:t>
            </a:r>
          </a:p>
        </p:txBody>
      </p:sp>
      <p:pic>
        <p:nvPicPr>
          <p:cNvPr id="5" name="Picture 4">
            <a:extLst>
              <a:ext uri="{FF2B5EF4-FFF2-40B4-BE49-F238E27FC236}">
                <a16:creationId xmlns:a16="http://schemas.microsoft.com/office/drawing/2014/main" id="{341F7F56-4DB5-ED4F-8567-07E15D1E1ABF}"/>
              </a:ext>
            </a:extLst>
          </p:cNvPr>
          <p:cNvPicPr>
            <a:picLocks noChangeAspect="1"/>
          </p:cNvPicPr>
          <p:nvPr/>
        </p:nvPicPr>
        <p:blipFill>
          <a:blip r:embed="rId3"/>
          <a:stretch>
            <a:fillRect/>
          </a:stretch>
        </p:blipFill>
        <p:spPr>
          <a:xfrm>
            <a:off x="60890" y="6021288"/>
            <a:ext cx="910710" cy="910710"/>
          </a:xfrm>
          <a:prstGeom prst="rect">
            <a:avLst/>
          </a:prstGeom>
        </p:spPr>
      </p:pic>
    </p:spTree>
    <p:extLst>
      <p:ext uri="{BB962C8B-B14F-4D97-AF65-F5344CB8AC3E}">
        <p14:creationId xmlns:p14="http://schemas.microsoft.com/office/powerpoint/2010/main" val="36049175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8E2355B-2D98-D842-97F2-C7F6F71C3B7D}"/>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7660704" y="6175836"/>
            <a:ext cx="1447800" cy="637540"/>
          </a:xfrm>
          <a:prstGeom prst="rect">
            <a:avLst/>
          </a:prstGeom>
        </p:spPr>
      </p:pic>
      <p:sp>
        <p:nvSpPr>
          <p:cNvPr id="9" name="Title 1">
            <a:extLst>
              <a:ext uri="{FF2B5EF4-FFF2-40B4-BE49-F238E27FC236}">
                <a16:creationId xmlns:a16="http://schemas.microsoft.com/office/drawing/2014/main" id="{58E7630D-399F-A74F-993B-7FC09BC9DEE7}"/>
              </a:ext>
            </a:extLst>
          </p:cNvPr>
          <p:cNvSpPr>
            <a:spLocks noGrp="1"/>
          </p:cNvSpPr>
          <p:nvPr>
            <p:ph type="title"/>
          </p:nvPr>
        </p:nvSpPr>
        <p:spPr>
          <a:xfrm>
            <a:off x="789757" y="404664"/>
            <a:ext cx="7886699" cy="1656184"/>
          </a:xfrm>
        </p:spPr>
        <p:txBody>
          <a:bodyPr>
            <a:normAutofit/>
          </a:bodyPr>
          <a:lstStyle/>
          <a:p>
            <a:pPr algn="ctr">
              <a:lnSpc>
                <a:spcPct val="100000"/>
              </a:lnSpc>
            </a:pPr>
            <a:r>
              <a:rPr lang="en-US" sz="3300" cap="none" dirty="0">
                <a:latin typeface="Calibri" panose="020F0502020204030204" pitchFamily="34" charset="0"/>
                <a:cs typeface="Calibri" panose="020F0502020204030204" pitchFamily="34" charset="0"/>
              </a:rPr>
              <a:t>CMBA Coach Education &amp; Development</a:t>
            </a:r>
            <a:br>
              <a:rPr lang="en-CA" sz="2800" cap="none" dirty="0">
                <a:latin typeface="Calibri" panose="020F0502020204030204" pitchFamily="34" charset="0"/>
                <a:cs typeface="Calibri" panose="020F0502020204030204" pitchFamily="34" charset="0"/>
              </a:rPr>
            </a:br>
            <a:r>
              <a:rPr lang="en-CA" sz="1600" cap="none" dirty="0">
                <a:latin typeface="Calibri" panose="020F0502020204030204" pitchFamily="34" charset="0"/>
                <a:cs typeface="Calibri" panose="020F0502020204030204" pitchFamily="34" charset="0"/>
              </a:rPr>
              <a:t>Page 31 In </a:t>
            </a:r>
            <a:r>
              <a:rPr lang="en-CA" sz="1600" i="1" dirty="0">
                <a:latin typeface="Calibri" panose="020F0502020204030204" pitchFamily="34" charset="0"/>
                <a:cs typeface="Calibri" panose="020F0502020204030204" pitchFamily="34" charset="0"/>
              </a:rPr>
              <a:t>ADVANCED</a:t>
            </a:r>
            <a:r>
              <a:rPr lang="en-CA" sz="1600" cap="none" dirty="0">
                <a:latin typeface="Calibri" panose="020F0502020204030204" pitchFamily="34" charset="0"/>
                <a:cs typeface="Calibri" panose="020F0502020204030204" pitchFamily="34" charset="0"/>
              </a:rPr>
              <a:t> Manual</a:t>
            </a:r>
            <a:br>
              <a:rPr lang="en-CA" sz="1600" cap="none" dirty="0">
                <a:latin typeface="Calibri" panose="020F0502020204030204" pitchFamily="34" charset="0"/>
                <a:cs typeface="Calibri" panose="020F0502020204030204" pitchFamily="34" charset="0"/>
              </a:rPr>
            </a:br>
            <a:br>
              <a:rPr lang="en-CA" sz="1000" cap="none" dirty="0">
                <a:latin typeface="Calibri" panose="020F0502020204030204" pitchFamily="34" charset="0"/>
                <a:cs typeface="Calibri" panose="020F0502020204030204" pitchFamily="34" charset="0"/>
              </a:rPr>
            </a:br>
            <a:r>
              <a:rPr lang="en-CA" sz="2900" cap="none" dirty="0">
                <a:latin typeface="Calibri" panose="020F0502020204030204" pitchFamily="34" charset="0"/>
                <a:cs typeface="Calibri" panose="020F0502020204030204" pitchFamily="34" charset="0"/>
              </a:rPr>
              <a:t>Quick Hits</a:t>
            </a:r>
            <a:endParaRPr lang="en-CA" sz="3100" cap="none" dirty="0">
              <a:latin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C1C63CB8-184E-F444-827B-AA36FA9F92C1}"/>
              </a:ext>
            </a:extLst>
          </p:cNvPr>
          <p:cNvSpPr txBox="1"/>
          <p:nvPr/>
        </p:nvSpPr>
        <p:spPr>
          <a:xfrm>
            <a:off x="2843808" y="1920357"/>
            <a:ext cx="3816424" cy="3913059"/>
          </a:xfrm>
          <a:prstGeom prst="rect">
            <a:avLst/>
          </a:prstGeom>
          <a:noFill/>
        </p:spPr>
        <p:txBody>
          <a:bodyPr wrap="square" rtlCol="0">
            <a:spAutoFit/>
          </a:bodyPr>
          <a:lstStyle/>
          <a:p>
            <a:pPr algn="ctr">
              <a:lnSpc>
                <a:spcPct val="150000"/>
              </a:lnSpc>
            </a:pPr>
            <a:r>
              <a:rPr lang="en-CA" sz="2400" dirty="0">
                <a:latin typeface="Calibri" panose="020F0502020204030204" pitchFamily="34" charset="0"/>
                <a:cs typeface="Calibri" panose="020F0502020204030204" pitchFamily="34" charset="0"/>
              </a:rPr>
              <a:t>Phoenix </a:t>
            </a:r>
            <a:r>
              <a:rPr lang="en-CA" sz="1600" dirty="0">
                <a:latin typeface="Calibri" panose="020F0502020204030204" pitchFamily="34" charset="0"/>
                <a:cs typeface="Calibri" panose="020F0502020204030204" pitchFamily="34" charset="0"/>
              </a:rPr>
              <a:t>(Wave Action)</a:t>
            </a:r>
            <a:br>
              <a:rPr lang="en-CA" sz="1600" dirty="0">
                <a:latin typeface="Calibri" panose="020F0502020204030204" pitchFamily="34" charset="0"/>
                <a:cs typeface="Calibri" panose="020F0502020204030204" pitchFamily="34" charset="0"/>
              </a:rPr>
            </a:br>
            <a:r>
              <a:rPr lang="en-CA" sz="2400" dirty="0">
                <a:latin typeface="Calibri" panose="020F0502020204030204" pitchFamily="34" charset="0"/>
                <a:cs typeface="Calibri" panose="020F0502020204030204" pitchFamily="34" charset="0"/>
              </a:rPr>
              <a:t>Shooter </a:t>
            </a:r>
            <a:r>
              <a:rPr lang="en-CA" sz="1600" dirty="0">
                <a:latin typeface="Calibri" panose="020F0502020204030204" pitchFamily="34" charset="0"/>
                <a:cs typeface="Calibri" panose="020F0502020204030204" pitchFamily="34" charset="0"/>
              </a:rPr>
              <a:t>(3 Point Action)</a:t>
            </a:r>
            <a:br>
              <a:rPr lang="en-CA" sz="1600" dirty="0">
                <a:latin typeface="Calibri" panose="020F0502020204030204" pitchFamily="34" charset="0"/>
                <a:cs typeface="Calibri" panose="020F0502020204030204" pitchFamily="34" charset="0"/>
              </a:rPr>
            </a:br>
            <a:r>
              <a:rPr lang="en-CA" sz="2400" dirty="0">
                <a:latin typeface="Calibri" panose="020F0502020204030204" pitchFamily="34" charset="0"/>
                <a:cs typeface="Calibri" panose="020F0502020204030204" pitchFamily="34" charset="0"/>
              </a:rPr>
              <a:t>Curry </a:t>
            </a:r>
            <a:r>
              <a:rPr lang="en-CA" sz="1600" dirty="0">
                <a:latin typeface="Calibri" panose="020F0502020204030204" pitchFamily="34" charset="0"/>
                <a:cs typeface="Calibri" panose="020F0502020204030204" pitchFamily="34" charset="0"/>
              </a:rPr>
              <a:t>(Regular, Big, Special, Hammer)</a:t>
            </a:r>
            <a:br>
              <a:rPr lang="en-CA" sz="1600" dirty="0">
                <a:latin typeface="Calibri" panose="020F0502020204030204" pitchFamily="34" charset="0"/>
                <a:cs typeface="Calibri" panose="020F0502020204030204" pitchFamily="34" charset="0"/>
              </a:rPr>
            </a:br>
            <a:r>
              <a:rPr lang="en-CA" sz="2400" dirty="0">
                <a:latin typeface="Calibri" panose="020F0502020204030204" pitchFamily="34" charset="0"/>
                <a:cs typeface="Calibri" panose="020F0502020204030204" pitchFamily="34" charset="0"/>
              </a:rPr>
              <a:t>Hammer Screens </a:t>
            </a:r>
            <a:r>
              <a:rPr lang="en-CA" sz="1600" i="1" dirty="0">
                <a:latin typeface="Calibri" panose="020F0502020204030204" pitchFamily="34" charset="0"/>
                <a:cs typeface="Calibri" panose="020F0502020204030204" pitchFamily="34" charset="0"/>
              </a:rPr>
              <a:t>(</a:t>
            </a:r>
            <a:r>
              <a:rPr lang="en-CA" sz="1600" i="1" u="sng" dirty="0">
                <a:latin typeface="Calibri" panose="020F0502020204030204" pitchFamily="34" charset="0"/>
                <a:cs typeface="Calibri" panose="020F0502020204030204" pitchFamily="34" charset="0"/>
              </a:rPr>
              <a:t>see video</a:t>
            </a:r>
            <a:r>
              <a:rPr lang="en-CA" sz="1600" i="1" dirty="0">
                <a:latin typeface="Calibri" panose="020F0502020204030204" pitchFamily="34" charset="0"/>
                <a:cs typeface="Calibri" panose="020F0502020204030204" pitchFamily="34" charset="0"/>
              </a:rPr>
              <a:t>)</a:t>
            </a:r>
            <a:br>
              <a:rPr lang="en-CA" sz="1600" i="1" dirty="0">
                <a:latin typeface="Calibri" panose="020F0502020204030204" pitchFamily="34" charset="0"/>
                <a:cs typeface="Calibri" panose="020F0502020204030204" pitchFamily="34" charset="0"/>
              </a:rPr>
            </a:br>
            <a:r>
              <a:rPr lang="en-CA" sz="2400" dirty="0">
                <a:latin typeface="Calibri" panose="020F0502020204030204" pitchFamily="34" charset="0"/>
                <a:cs typeface="Calibri" panose="020F0502020204030204" pitchFamily="34" charset="0"/>
              </a:rPr>
              <a:t>Fist </a:t>
            </a:r>
            <a:r>
              <a:rPr lang="en-CA" sz="1600" dirty="0">
                <a:latin typeface="Calibri" panose="020F0502020204030204" pitchFamily="34" charset="0"/>
                <a:cs typeface="Calibri" panose="020F0502020204030204" pitchFamily="34" charset="0"/>
              </a:rPr>
              <a:t>(Post-up Action)</a:t>
            </a:r>
            <a:br>
              <a:rPr lang="en-CA" sz="1600" dirty="0">
                <a:latin typeface="Calibri" panose="020F0502020204030204" pitchFamily="34" charset="0"/>
                <a:cs typeface="Calibri" panose="020F0502020204030204" pitchFamily="34" charset="0"/>
              </a:rPr>
            </a:br>
            <a:r>
              <a:rPr lang="en-CA" sz="2400" dirty="0">
                <a:latin typeface="Calibri" panose="020F0502020204030204" pitchFamily="34" charset="0"/>
                <a:cs typeface="Calibri" panose="020F0502020204030204" pitchFamily="34" charset="0"/>
              </a:rPr>
              <a:t>GDP </a:t>
            </a:r>
            <a:r>
              <a:rPr lang="en-CA" sz="1600" dirty="0">
                <a:latin typeface="Calibri" panose="020F0502020204030204" pitchFamily="34" charset="0"/>
                <a:cs typeface="Calibri" panose="020F0502020204030204" pitchFamily="34" charset="0"/>
              </a:rPr>
              <a:t>(3 Player Action—Wave Action)</a:t>
            </a:r>
            <a:br>
              <a:rPr lang="en-CA" sz="1600" dirty="0">
                <a:latin typeface="Calibri" panose="020F0502020204030204" pitchFamily="34" charset="0"/>
                <a:cs typeface="Calibri" panose="020F0502020204030204" pitchFamily="34" charset="0"/>
              </a:rPr>
            </a:br>
            <a:r>
              <a:rPr lang="en-CA" sz="2400" dirty="0">
                <a:latin typeface="Calibri" panose="020F0502020204030204" pitchFamily="34" charset="0"/>
                <a:cs typeface="Calibri" panose="020F0502020204030204" pitchFamily="34" charset="0"/>
              </a:rPr>
              <a:t>Combo </a:t>
            </a:r>
            <a:r>
              <a:rPr lang="en-CA" sz="1600" dirty="0">
                <a:latin typeface="Calibri" panose="020F0502020204030204" pitchFamily="34" charset="0"/>
                <a:cs typeface="Calibri" panose="020F0502020204030204" pitchFamily="34" charset="0"/>
              </a:rPr>
              <a:t>(3 Player Action—Wave Action)</a:t>
            </a:r>
            <a:endParaRPr lang="en-US" sz="1600" dirty="0">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FD2114A5-7A45-9843-8EED-0EEDE4E3C2F7}"/>
              </a:ext>
            </a:extLst>
          </p:cNvPr>
          <p:cNvPicPr>
            <a:picLocks noChangeAspect="1"/>
          </p:cNvPicPr>
          <p:nvPr/>
        </p:nvPicPr>
        <p:blipFill>
          <a:blip r:embed="rId3"/>
          <a:stretch>
            <a:fillRect/>
          </a:stretch>
        </p:blipFill>
        <p:spPr>
          <a:xfrm>
            <a:off x="60890" y="6021288"/>
            <a:ext cx="910710" cy="910710"/>
          </a:xfrm>
          <a:prstGeom prst="rect">
            <a:avLst/>
          </a:prstGeom>
        </p:spPr>
      </p:pic>
    </p:spTree>
    <p:extLst>
      <p:ext uri="{BB962C8B-B14F-4D97-AF65-F5344CB8AC3E}">
        <p14:creationId xmlns:p14="http://schemas.microsoft.com/office/powerpoint/2010/main" val="8104002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8E2355B-2D98-D842-97F2-C7F6F71C3B7D}"/>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7660704" y="6175836"/>
            <a:ext cx="1447800" cy="637540"/>
          </a:xfrm>
          <a:prstGeom prst="rect">
            <a:avLst/>
          </a:prstGeom>
        </p:spPr>
      </p:pic>
      <p:sp>
        <p:nvSpPr>
          <p:cNvPr id="9" name="Title 1">
            <a:extLst>
              <a:ext uri="{FF2B5EF4-FFF2-40B4-BE49-F238E27FC236}">
                <a16:creationId xmlns:a16="http://schemas.microsoft.com/office/drawing/2014/main" id="{58E7630D-399F-A74F-993B-7FC09BC9DEE7}"/>
              </a:ext>
            </a:extLst>
          </p:cNvPr>
          <p:cNvSpPr>
            <a:spLocks noGrp="1"/>
          </p:cNvSpPr>
          <p:nvPr>
            <p:ph type="title"/>
          </p:nvPr>
        </p:nvSpPr>
        <p:spPr>
          <a:xfrm>
            <a:off x="789757" y="404664"/>
            <a:ext cx="7886699" cy="1656184"/>
          </a:xfrm>
        </p:spPr>
        <p:txBody>
          <a:bodyPr>
            <a:normAutofit/>
          </a:bodyPr>
          <a:lstStyle/>
          <a:p>
            <a:pPr algn="ctr">
              <a:lnSpc>
                <a:spcPct val="100000"/>
              </a:lnSpc>
            </a:pPr>
            <a:r>
              <a:rPr lang="en-US" sz="3300" cap="none" dirty="0">
                <a:latin typeface="Calibri" panose="020F0502020204030204" pitchFamily="34" charset="0"/>
                <a:cs typeface="Calibri" panose="020F0502020204030204" pitchFamily="34" charset="0"/>
              </a:rPr>
              <a:t>CMBA Coach Education &amp; Development</a:t>
            </a:r>
            <a:br>
              <a:rPr lang="en-CA" sz="2800" cap="none" dirty="0">
                <a:latin typeface="Calibri" panose="020F0502020204030204" pitchFamily="34" charset="0"/>
                <a:cs typeface="Calibri" panose="020F0502020204030204" pitchFamily="34" charset="0"/>
              </a:rPr>
            </a:br>
            <a:r>
              <a:rPr lang="en-CA" sz="1600" cap="none" dirty="0">
                <a:latin typeface="Calibri" panose="020F0502020204030204" pitchFamily="34" charset="0"/>
                <a:cs typeface="Calibri" panose="020F0502020204030204" pitchFamily="34" charset="0"/>
              </a:rPr>
              <a:t>Page 32 In </a:t>
            </a:r>
            <a:r>
              <a:rPr lang="en-CA" sz="1600" i="1" dirty="0">
                <a:latin typeface="Calibri" panose="020F0502020204030204" pitchFamily="34" charset="0"/>
                <a:cs typeface="Calibri" panose="020F0502020204030204" pitchFamily="34" charset="0"/>
              </a:rPr>
              <a:t>ADVANCED</a:t>
            </a:r>
            <a:r>
              <a:rPr lang="en-CA" sz="1600" cap="none" dirty="0">
                <a:latin typeface="Calibri" panose="020F0502020204030204" pitchFamily="34" charset="0"/>
                <a:cs typeface="Calibri" panose="020F0502020204030204" pitchFamily="34" charset="0"/>
              </a:rPr>
              <a:t> Manual</a:t>
            </a:r>
            <a:br>
              <a:rPr lang="en-CA" sz="1600" cap="none" dirty="0">
                <a:latin typeface="Calibri" panose="020F0502020204030204" pitchFamily="34" charset="0"/>
                <a:cs typeface="Calibri" panose="020F0502020204030204" pitchFamily="34" charset="0"/>
              </a:rPr>
            </a:br>
            <a:br>
              <a:rPr lang="en-CA" sz="1000" cap="none" dirty="0">
                <a:latin typeface="Calibri" panose="020F0502020204030204" pitchFamily="34" charset="0"/>
                <a:cs typeface="Calibri" panose="020F0502020204030204" pitchFamily="34" charset="0"/>
              </a:rPr>
            </a:br>
            <a:r>
              <a:rPr lang="en-CA" sz="2900" cap="none" dirty="0">
                <a:latin typeface="Calibri" panose="020F0502020204030204" pitchFamily="34" charset="0"/>
                <a:cs typeface="Calibri" panose="020F0502020204030204" pitchFamily="34" charset="0"/>
              </a:rPr>
              <a:t>Special Situations </a:t>
            </a:r>
            <a:r>
              <a:rPr lang="en-CA" sz="2000" cap="none" dirty="0">
                <a:latin typeface="Calibri" panose="020F0502020204030204" pitchFamily="34" charset="0"/>
                <a:cs typeface="Calibri" panose="020F0502020204030204" pitchFamily="34" charset="0"/>
              </a:rPr>
              <a:t>(Special Situation Clinic)</a:t>
            </a:r>
          </a:p>
        </p:txBody>
      </p:sp>
      <p:sp>
        <p:nvSpPr>
          <p:cNvPr id="2" name="TextBox 1">
            <a:extLst>
              <a:ext uri="{FF2B5EF4-FFF2-40B4-BE49-F238E27FC236}">
                <a16:creationId xmlns:a16="http://schemas.microsoft.com/office/drawing/2014/main" id="{C1C63CB8-184E-F444-827B-AA36FA9F92C1}"/>
              </a:ext>
            </a:extLst>
          </p:cNvPr>
          <p:cNvSpPr txBox="1"/>
          <p:nvPr/>
        </p:nvSpPr>
        <p:spPr>
          <a:xfrm>
            <a:off x="3203848" y="1920357"/>
            <a:ext cx="3024336" cy="4199611"/>
          </a:xfrm>
          <a:prstGeom prst="rect">
            <a:avLst/>
          </a:prstGeom>
          <a:noFill/>
        </p:spPr>
        <p:txBody>
          <a:bodyPr wrap="square" rtlCol="0">
            <a:spAutoFit/>
          </a:bodyPr>
          <a:lstStyle/>
          <a:p>
            <a:pPr algn="ctr">
              <a:lnSpc>
                <a:spcPct val="150000"/>
              </a:lnSpc>
            </a:pPr>
            <a:r>
              <a:rPr lang="en-CA" sz="2000" dirty="0">
                <a:latin typeface="Calibri" panose="020F0502020204030204" pitchFamily="34" charset="0"/>
                <a:cs typeface="Calibri" panose="020F0502020204030204" pitchFamily="34" charset="0"/>
              </a:rPr>
              <a:t>BLOBs</a:t>
            </a:r>
            <a:br>
              <a:rPr lang="en-CA" sz="2000" dirty="0">
                <a:latin typeface="Calibri" panose="020F0502020204030204" pitchFamily="34" charset="0"/>
                <a:cs typeface="Calibri" panose="020F0502020204030204" pitchFamily="34" charset="0"/>
              </a:rPr>
            </a:br>
            <a:r>
              <a:rPr lang="en-CA" sz="2000" dirty="0">
                <a:latin typeface="Calibri" panose="020F0502020204030204" pitchFamily="34" charset="0"/>
                <a:cs typeface="Calibri" panose="020F0502020204030204" pitchFamily="34" charset="0"/>
              </a:rPr>
              <a:t>SLOBs</a:t>
            </a:r>
            <a:br>
              <a:rPr lang="en-CA" sz="2000" dirty="0">
                <a:latin typeface="Calibri" panose="020F0502020204030204" pitchFamily="34" charset="0"/>
                <a:cs typeface="Calibri" panose="020F0502020204030204" pitchFamily="34" charset="0"/>
              </a:rPr>
            </a:br>
            <a:r>
              <a:rPr lang="en-CA" sz="2000" dirty="0">
                <a:latin typeface="Calibri" panose="020F0502020204030204" pitchFamily="34" charset="0"/>
                <a:cs typeface="Calibri" panose="020F0502020204030204" pitchFamily="34" charset="0"/>
              </a:rPr>
              <a:t>Jump Ball</a:t>
            </a:r>
            <a:br>
              <a:rPr lang="en-CA" sz="2000" dirty="0">
                <a:latin typeface="Calibri" panose="020F0502020204030204" pitchFamily="34" charset="0"/>
                <a:cs typeface="Calibri" panose="020F0502020204030204" pitchFamily="34" charset="0"/>
              </a:rPr>
            </a:br>
            <a:r>
              <a:rPr lang="en-CA" sz="2000" dirty="0">
                <a:latin typeface="Calibri" panose="020F0502020204030204" pitchFamily="34" charset="0"/>
                <a:cs typeface="Calibri" panose="020F0502020204030204" pitchFamily="34" charset="0"/>
              </a:rPr>
              <a:t>ATO’s</a:t>
            </a:r>
            <a:br>
              <a:rPr lang="en-CA" sz="2000" dirty="0">
                <a:latin typeface="Calibri" panose="020F0502020204030204" pitchFamily="34" charset="0"/>
                <a:cs typeface="Calibri" panose="020F0502020204030204" pitchFamily="34" charset="0"/>
              </a:rPr>
            </a:br>
            <a:r>
              <a:rPr lang="en-CA" sz="2000" dirty="0">
                <a:latin typeface="Calibri" panose="020F0502020204030204" pitchFamily="34" charset="0"/>
                <a:cs typeface="Calibri" panose="020F0502020204030204" pitchFamily="34" charset="0"/>
              </a:rPr>
              <a:t>Quarter Change-ups</a:t>
            </a:r>
          </a:p>
          <a:p>
            <a:pPr algn="ctr">
              <a:lnSpc>
                <a:spcPct val="150000"/>
              </a:lnSpc>
            </a:pPr>
            <a:r>
              <a:rPr lang="en-CA" sz="2000" dirty="0">
                <a:latin typeface="Calibri" panose="020F0502020204030204" pitchFamily="34" charset="0"/>
                <a:cs typeface="Calibri" panose="020F0502020204030204" pitchFamily="34" charset="0"/>
              </a:rPr>
              <a:t>Shot Clock</a:t>
            </a:r>
          </a:p>
          <a:p>
            <a:pPr algn="ctr">
              <a:lnSpc>
                <a:spcPct val="150000"/>
              </a:lnSpc>
            </a:pPr>
            <a:r>
              <a:rPr lang="en-CA" sz="2000" dirty="0">
                <a:latin typeface="Calibri" panose="020F0502020204030204" pitchFamily="34" charset="0"/>
                <a:cs typeface="Calibri" panose="020F0502020204030204" pitchFamily="34" charset="0"/>
              </a:rPr>
              <a:t>1-2-3-4-5 </a:t>
            </a:r>
            <a:r>
              <a:rPr lang="en-CA" sz="1600" dirty="0">
                <a:latin typeface="Calibri" panose="020F0502020204030204" pitchFamily="34" charset="0"/>
                <a:cs typeface="Calibri" panose="020F0502020204030204" pitchFamily="34" charset="0"/>
              </a:rPr>
              <a:t>(next slide)</a:t>
            </a:r>
            <a:br>
              <a:rPr lang="en-CA" sz="1600" dirty="0">
                <a:latin typeface="Calibri" panose="020F0502020204030204" pitchFamily="34" charset="0"/>
                <a:cs typeface="Calibri" panose="020F0502020204030204" pitchFamily="34" charset="0"/>
              </a:rPr>
            </a:br>
            <a:r>
              <a:rPr lang="en-CA" sz="2000" dirty="0">
                <a:latin typeface="Calibri" panose="020F0502020204030204" pitchFamily="34" charset="0"/>
                <a:cs typeface="Calibri" panose="020F0502020204030204" pitchFamily="34" charset="0"/>
              </a:rPr>
              <a:t>10 Series</a:t>
            </a:r>
          </a:p>
          <a:p>
            <a:pPr algn="ctr">
              <a:lnSpc>
                <a:spcPct val="150000"/>
              </a:lnSpc>
            </a:pPr>
            <a:r>
              <a:rPr lang="en-CA" sz="2000" dirty="0">
                <a:latin typeface="Calibri" panose="020F0502020204030204" pitchFamily="34" charset="0"/>
                <a:cs typeface="Calibri" panose="020F0502020204030204" pitchFamily="34" charset="0"/>
              </a:rPr>
              <a:t>2 Series</a:t>
            </a:r>
            <a:endParaRPr lang="en-US" sz="2000" dirty="0">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2522DC87-F54A-0745-BE94-6866324657AF}"/>
              </a:ext>
            </a:extLst>
          </p:cNvPr>
          <p:cNvPicPr>
            <a:picLocks noChangeAspect="1"/>
          </p:cNvPicPr>
          <p:nvPr/>
        </p:nvPicPr>
        <p:blipFill>
          <a:blip r:embed="rId3"/>
          <a:stretch>
            <a:fillRect/>
          </a:stretch>
        </p:blipFill>
        <p:spPr>
          <a:xfrm>
            <a:off x="60890" y="6021288"/>
            <a:ext cx="910710" cy="910710"/>
          </a:xfrm>
          <a:prstGeom prst="rect">
            <a:avLst/>
          </a:prstGeom>
        </p:spPr>
      </p:pic>
    </p:spTree>
    <p:extLst>
      <p:ext uri="{BB962C8B-B14F-4D97-AF65-F5344CB8AC3E}">
        <p14:creationId xmlns:p14="http://schemas.microsoft.com/office/powerpoint/2010/main" val="13954891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8"/>
          <p:cNvSpPr>
            <a:spLocks noChangeArrowheads="1"/>
          </p:cNvSpPr>
          <p:nvPr/>
        </p:nvSpPr>
        <p:spPr bwMode="auto">
          <a:xfrm>
            <a:off x="1" y="89020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68580" tIns="34290" rIns="68580" bIns="34290" numCol="1" anchor="ctr" anchorCtr="0" compatLnSpc="1">
            <a:prstTxWarp prst="textNoShape">
              <a:avLst/>
            </a:prstTxWarp>
            <a:spAutoFit/>
          </a:bodyPr>
          <a:lstStyle/>
          <a:p>
            <a:endParaRPr lang="en-US" sz="1350"/>
          </a:p>
        </p:txBody>
      </p:sp>
      <p:sp>
        <p:nvSpPr>
          <p:cNvPr id="9" name="Rectangle 10"/>
          <p:cNvSpPr>
            <a:spLocks noChangeArrowheads="1"/>
          </p:cNvSpPr>
          <p:nvPr/>
        </p:nvSpPr>
        <p:spPr bwMode="auto">
          <a:xfrm>
            <a:off x="1" y="2480876"/>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68580" tIns="34290" rIns="68580" bIns="34290" numCol="1" anchor="ctr" anchorCtr="0" compatLnSpc="1">
            <a:prstTxWarp prst="textNoShape">
              <a:avLst/>
            </a:prstTxWarp>
            <a:spAutoFit/>
          </a:bodyPr>
          <a:lstStyle/>
          <a:p>
            <a:endParaRPr lang="en-US" sz="1350"/>
          </a:p>
        </p:txBody>
      </p:sp>
      <p:pic>
        <p:nvPicPr>
          <p:cNvPr id="12" name="Picture 11">
            <a:extLst>
              <a:ext uri="{FF2B5EF4-FFF2-40B4-BE49-F238E27FC236}">
                <a16:creationId xmlns:a16="http://schemas.microsoft.com/office/drawing/2014/main" id="{3DBD094A-1440-4847-BB2A-5A6357336649}"/>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7660704" y="6175836"/>
            <a:ext cx="1447800" cy="637540"/>
          </a:xfrm>
          <a:prstGeom prst="rect">
            <a:avLst/>
          </a:prstGeom>
        </p:spPr>
      </p:pic>
      <p:sp>
        <p:nvSpPr>
          <p:cNvPr id="2" name="Rectangle 1">
            <a:extLst>
              <a:ext uri="{FF2B5EF4-FFF2-40B4-BE49-F238E27FC236}">
                <a16:creationId xmlns:a16="http://schemas.microsoft.com/office/drawing/2014/main" id="{4AFBF9B0-7A50-574C-8445-65E7BE2E80D0}"/>
              </a:ext>
            </a:extLst>
          </p:cNvPr>
          <p:cNvSpPr/>
          <p:nvPr/>
        </p:nvSpPr>
        <p:spPr>
          <a:xfrm>
            <a:off x="683568" y="514702"/>
            <a:ext cx="7992888" cy="5139869"/>
          </a:xfrm>
          <a:prstGeom prst="rect">
            <a:avLst/>
          </a:prstGeom>
        </p:spPr>
        <p:txBody>
          <a:bodyPr wrap="square">
            <a:spAutoFit/>
          </a:bodyPr>
          <a:lstStyle/>
          <a:p>
            <a:pPr algn="ctr"/>
            <a:r>
              <a:rPr lang="en-US" sz="3300" dirty="0">
                <a:latin typeface="Calibri" panose="020F0502020204030204" pitchFamily="34" charset="0"/>
                <a:cs typeface="Calibri" panose="020F0502020204030204" pitchFamily="34" charset="0"/>
              </a:rPr>
              <a:t>CMBA Coach Education &amp; Development</a:t>
            </a:r>
          </a:p>
          <a:p>
            <a:pPr algn="ctr"/>
            <a:endParaRPr lang="en-US" sz="1500" dirty="0">
              <a:latin typeface="Calibri" panose="020F0502020204030204" pitchFamily="34" charset="0"/>
              <a:cs typeface="Calibri" panose="020F0502020204030204" pitchFamily="34" charset="0"/>
            </a:endParaRPr>
          </a:p>
          <a:p>
            <a:pPr algn="ctr"/>
            <a:r>
              <a:rPr lang="en-US" sz="2600" dirty="0">
                <a:latin typeface="Calibri" panose="020F0502020204030204" pitchFamily="34" charset="0"/>
                <a:cs typeface="Calibri" panose="020F0502020204030204" pitchFamily="34" charset="0"/>
              </a:rPr>
              <a:t> is designed to</a:t>
            </a:r>
            <a:endParaRPr lang="en-CA" sz="2600" dirty="0">
              <a:latin typeface="Calibri" panose="020F0502020204030204" pitchFamily="34" charset="0"/>
              <a:cs typeface="Calibri" panose="020F0502020204030204" pitchFamily="34" charset="0"/>
            </a:endParaRPr>
          </a:p>
          <a:p>
            <a:pPr algn="ctr"/>
            <a:endParaRPr lang="en-CA" dirty="0">
              <a:latin typeface="Calibri" panose="020F0502020204030204" pitchFamily="34" charset="0"/>
              <a:cs typeface="Calibri" panose="020F0502020204030204" pitchFamily="34" charset="0"/>
            </a:endParaRPr>
          </a:p>
          <a:p>
            <a:pPr algn="ctr"/>
            <a:r>
              <a:rPr lang="en-US" dirty="0">
                <a:latin typeface="Calibri" panose="020F0502020204030204" pitchFamily="34" charset="0"/>
                <a:cs typeface="Calibri" panose="020F0502020204030204" pitchFamily="34" charset="0"/>
              </a:rPr>
              <a:t>  </a:t>
            </a:r>
            <a:endParaRPr lang="en-CA" dirty="0">
              <a:latin typeface="Calibri" panose="020F0502020204030204" pitchFamily="34" charset="0"/>
              <a:cs typeface="Calibri" panose="020F0502020204030204" pitchFamily="34" charset="0"/>
            </a:endParaRPr>
          </a:p>
          <a:p>
            <a:pPr algn="ctr"/>
            <a:r>
              <a:rPr lang="en-US" dirty="0">
                <a:latin typeface="Calibri" panose="020F0502020204030204" pitchFamily="34" charset="0"/>
                <a:cs typeface="Calibri" panose="020F0502020204030204" pitchFamily="34" charset="0"/>
              </a:rPr>
              <a:t> </a:t>
            </a:r>
            <a:endParaRPr lang="en-CA" dirty="0">
              <a:latin typeface="Calibri" panose="020F0502020204030204" pitchFamily="34" charset="0"/>
              <a:cs typeface="Calibri" panose="020F0502020204030204" pitchFamily="34" charset="0"/>
            </a:endParaRPr>
          </a:p>
          <a:p>
            <a:pPr algn="ctr"/>
            <a:r>
              <a:rPr lang="en-US" sz="2000" dirty="0">
                <a:latin typeface="Calibri" panose="020F0502020204030204" pitchFamily="34" charset="0"/>
                <a:cs typeface="Calibri" panose="020F0502020204030204" pitchFamily="34" charset="0"/>
              </a:rPr>
              <a:t>Promote </a:t>
            </a:r>
            <a:r>
              <a:rPr lang="en-US" sz="2000" b="1" i="1" dirty="0">
                <a:latin typeface="Calibri" panose="020F0502020204030204" pitchFamily="34" charset="0"/>
                <a:cs typeface="Calibri" panose="020F0502020204030204" pitchFamily="34" charset="0"/>
              </a:rPr>
              <a:t>Style of Play</a:t>
            </a:r>
            <a:r>
              <a:rPr lang="en-US" sz="2000" dirty="0">
                <a:latin typeface="Calibri" panose="020F0502020204030204" pitchFamily="34" charset="0"/>
                <a:cs typeface="Calibri" panose="020F0502020204030204" pitchFamily="34" charset="0"/>
              </a:rPr>
              <a:t> with an emphasis on </a:t>
            </a:r>
            <a:r>
              <a:rPr lang="en-US" sz="2000" b="1" i="1" dirty="0">
                <a:latin typeface="Calibri" panose="020F0502020204030204" pitchFamily="34" charset="0"/>
                <a:cs typeface="Calibri" panose="020F0502020204030204" pitchFamily="34" charset="0"/>
              </a:rPr>
              <a:t>Actions</a:t>
            </a:r>
            <a:r>
              <a:rPr lang="en-US" sz="2000" dirty="0">
                <a:latin typeface="Calibri" panose="020F0502020204030204" pitchFamily="34" charset="0"/>
                <a:cs typeface="Calibri" panose="020F0502020204030204" pitchFamily="34" charset="0"/>
              </a:rPr>
              <a:t> &amp; </a:t>
            </a:r>
            <a:r>
              <a:rPr lang="en-US" sz="2000" b="1" i="1" dirty="0">
                <a:latin typeface="Calibri" panose="020F0502020204030204" pitchFamily="34" charset="0"/>
                <a:cs typeface="Calibri" panose="020F0502020204030204" pitchFamily="34" charset="0"/>
              </a:rPr>
              <a:t>Concepts</a:t>
            </a:r>
            <a:endParaRPr lang="en-CA" sz="2000" dirty="0">
              <a:latin typeface="Calibri" panose="020F0502020204030204" pitchFamily="34" charset="0"/>
              <a:cs typeface="Calibri" panose="020F0502020204030204" pitchFamily="34" charset="0"/>
            </a:endParaRPr>
          </a:p>
          <a:p>
            <a:pPr algn="ctr"/>
            <a:r>
              <a:rPr lang="en-US" sz="2000" dirty="0">
                <a:latin typeface="Calibri" panose="020F0502020204030204" pitchFamily="34" charset="0"/>
                <a:cs typeface="Calibri" panose="020F0502020204030204" pitchFamily="34" charset="0"/>
              </a:rPr>
              <a:t> </a:t>
            </a:r>
            <a:endParaRPr lang="en-CA" sz="2000" dirty="0">
              <a:latin typeface="Calibri" panose="020F0502020204030204" pitchFamily="34" charset="0"/>
              <a:cs typeface="Calibri" panose="020F0502020204030204" pitchFamily="34" charset="0"/>
            </a:endParaRPr>
          </a:p>
          <a:p>
            <a:pPr algn="ctr"/>
            <a:r>
              <a:rPr lang="en-US" sz="2000" dirty="0">
                <a:latin typeface="Calibri" panose="020F0502020204030204" pitchFamily="34" charset="0"/>
                <a:cs typeface="Calibri" panose="020F0502020204030204" pitchFamily="34" charset="0"/>
              </a:rPr>
              <a:t> </a:t>
            </a:r>
            <a:endParaRPr lang="en-CA" sz="2000" dirty="0">
              <a:latin typeface="Calibri" panose="020F0502020204030204" pitchFamily="34" charset="0"/>
              <a:cs typeface="Calibri" panose="020F0502020204030204" pitchFamily="34" charset="0"/>
            </a:endParaRPr>
          </a:p>
          <a:p>
            <a:pPr algn="ctr"/>
            <a:r>
              <a:rPr lang="en-US" sz="2000" dirty="0">
                <a:latin typeface="Calibri" panose="020F0502020204030204" pitchFamily="34" charset="0"/>
                <a:cs typeface="Calibri" panose="020F0502020204030204" pitchFamily="34" charset="0"/>
              </a:rPr>
              <a:t>Promote </a:t>
            </a:r>
            <a:r>
              <a:rPr lang="en-US" sz="2000" b="1" i="1" dirty="0">
                <a:latin typeface="Calibri" panose="020F0502020204030204" pitchFamily="34" charset="0"/>
                <a:cs typeface="Calibri" panose="020F0502020204030204" pitchFamily="34" charset="0"/>
              </a:rPr>
              <a:t>Best Practices</a:t>
            </a:r>
            <a:r>
              <a:rPr lang="en-US" sz="2000" dirty="0">
                <a:latin typeface="Calibri" panose="020F0502020204030204" pitchFamily="34" charset="0"/>
                <a:cs typeface="Calibri" panose="020F0502020204030204" pitchFamily="34" charset="0"/>
              </a:rPr>
              <a:t> &amp; leading </a:t>
            </a:r>
            <a:r>
              <a:rPr lang="en-US" sz="2000" b="1" i="1" dirty="0">
                <a:latin typeface="Calibri" panose="020F0502020204030204" pitchFamily="34" charset="0"/>
                <a:cs typeface="Calibri" panose="020F0502020204030204" pitchFamily="34" charset="0"/>
              </a:rPr>
              <a:t>Coaching Methods</a:t>
            </a:r>
            <a:endParaRPr lang="en-CA" sz="2000" dirty="0">
              <a:latin typeface="Calibri" panose="020F0502020204030204" pitchFamily="34" charset="0"/>
              <a:cs typeface="Calibri" panose="020F0502020204030204" pitchFamily="34" charset="0"/>
            </a:endParaRPr>
          </a:p>
          <a:p>
            <a:pPr algn="ctr"/>
            <a:r>
              <a:rPr lang="en-US" sz="2000" dirty="0">
                <a:latin typeface="Calibri" panose="020F0502020204030204" pitchFamily="34" charset="0"/>
                <a:cs typeface="Calibri" panose="020F0502020204030204" pitchFamily="34" charset="0"/>
              </a:rPr>
              <a:t> </a:t>
            </a:r>
            <a:endParaRPr lang="en-CA" sz="2000" dirty="0">
              <a:latin typeface="Calibri" panose="020F0502020204030204" pitchFamily="34" charset="0"/>
              <a:cs typeface="Calibri" panose="020F0502020204030204" pitchFamily="34" charset="0"/>
            </a:endParaRPr>
          </a:p>
          <a:p>
            <a:pPr algn="ctr"/>
            <a:r>
              <a:rPr lang="en-US" sz="2000" dirty="0">
                <a:latin typeface="Calibri" panose="020F0502020204030204" pitchFamily="34" charset="0"/>
                <a:cs typeface="Calibri" panose="020F0502020204030204" pitchFamily="34" charset="0"/>
              </a:rPr>
              <a:t> </a:t>
            </a:r>
            <a:endParaRPr lang="en-CA" sz="2000" dirty="0">
              <a:latin typeface="Calibri" panose="020F0502020204030204" pitchFamily="34" charset="0"/>
              <a:cs typeface="Calibri" panose="020F0502020204030204" pitchFamily="34" charset="0"/>
            </a:endParaRPr>
          </a:p>
          <a:p>
            <a:pPr algn="ctr"/>
            <a:r>
              <a:rPr lang="en-US" sz="2000" dirty="0">
                <a:latin typeface="Calibri" panose="020F0502020204030204" pitchFamily="34" charset="0"/>
                <a:cs typeface="Calibri" panose="020F0502020204030204" pitchFamily="34" charset="0"/>
              </a:rPr>
              <a:t>Promote a </a:t>
            </a:r>
            <a:r>
              <a:rPr lang="en-US" sz="2000" b="1" i="1" dirty="0">
                <a:latin typeface="Calibri" panose="020F0502020204030204" pitchFamily="34" charset="0"/>
                <a:cs typeface="Calibri" panose="020F0502020204030204" pitchFamily="34" charset="0"/>
              </a:rPr>
              <a:t>Decision-Making Model</a:t>
            </a:r>
            <a:r>
              <a:rPr lang="en-US" sz="2000" dirty="0">
                <a:latin typeface="Calibri" panose="020F0502020204030204" pitchFamily="34" charset="0"/>
                <a:cs typeface="Calibri" panose="020F0502020204030204" pitchFamily="34" charset="0"/>
              </a:rPr>
              <a:t> for players</a:t>
            </a:r>
            <a:r>
              <a:rPr lang="en-CA" sz="2000" dirty="0">
                <a:latin typeface="Calibri" panose="020F0502020204030204" pitchFamily="34" charset="0"/>
                <a:cs typeface="Calibri" panose="020F0502020204030204" pitchFamily="34" charset="0"/>
              </a:rPr>
              <a:t> </a:t>
            </a:r>
          </a:p>
          <a:p>
            <a:pPr algn="ctr"/>
            <a:endParaRPr lang="en-CA" sz="2000" dirty="0">
              <a:latin typeface="Calibri" panose="020F0502020204030204" pitchFamily="34" charset="0"/>
              <a:cs typeface="Calibri" panose="020F0502020204030204" pitchFamily="34" charset="0"/>
            </a:endParaRPr>
          </a:p>
          <a:p>
            <a:pPr algn="ctr"/>
            <a:endParaRPr lang="en-CA" sz="2000" dirty="0">
              <a:latin typeface="Calibri" panose="020F0502020204030204" pitchFamily="34" charset="0"/>
              <a:cs typeface="Calibri" panose="020F0502020204030204" pitchFamily="34" charset="0"/>
            </a:endParaRPr>
          </a:p>
          <a:p>
            <a:pPr algn="ctr"/>
            <a:r>
              <a:rPr lang="en-CA" sz="2000" b="1" dirty="0">
                <a:latin typeface="Calibri" panose="020F0502020204030204" pitchFamily="34" charset="0"/>
                <a:cs typeface="Calibri" panose="020F0502020204030204" pitchFamily="34" charset="0"/>
              </a:rPr>
              <a:t>CMBA Website Review</a:t>
            </a:r>
            <a:endParaRPr lang="en-US" sz="2000" b="1" dirty="0">
              <a:latin typeface="Calibri" panose="020F050202020403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id="{220F506E-5944-7D40-9125-59397AC3ED39}"/>
              </a:ext>
            </a:extLst>
          </p:cNvPr>
          <p:cNvPicPr>
            <a:picLocks noChangeAspect="1"/>
          </p:cNvPicPr>
          <p:nvPr/>
        </p:nvPicPr>
        <p:blipFill>
          <a:blip r:embed="rId3"/>
          <a:stretch>
            <a:fillRect/>
          </a:stretch>
        </p:blipFill>
        <p:spPr>
          <a:xfrm>
            <a:off x="60890" y="6021288"/>
            <a:ext cx="910710" cy="910710"/>
          </a:xfrm>
          <a:prstGeom prst="rect">
            <a:avLst/>
          </a:prstGeom>
        </p:spPr>
      </p:pic>
    </p:spTree>
    <p:extLst>
      <p:ext uri="{BB962C8B-B14F-4D97-AF65-F5344CB8AC3E}">
        <p14:creationId xmlns:p14="http://schemas.microsoft.com/office/powerpoint/2010/main" val="45327935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8E2355B-2D98-D842-97F2-C7F6F71C3B7D}"/>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7660704" y="6175836"/>
            <a:ext cx="1447800" cy="637540"/>
          </a:xfrm>
          <a:prstGeom prst="rect">
            <a:avLst/>
          </a:prstGeom>
        </p:spPr>
      </p:pic>
      <p:sp>
        <p:nvSpPr>
          <p:cNvPr id="9" name="Title 1">
            <a:extLst>
              <a:ext uri="{FF2B5EF4-FFF2-40B4-BE49-F238E27FC236}">
                <a16:creationId xmlns:a16="http://schemas.microsoft.com/office/drawing/2014/main" id="{58E7630D-399F-A74F-993B-7FC09BC9DEE7}"/>
              </a:ext>
            </a:extLst>
          </p:cNvPr>
          <p:cNvSpPr>
            <a:spLocks noGrp="1"/>
          </p:cNvSpPr>
          <p:nvPr>
            <p:ph type="title"/>
          </p:nvPr>
        </p:nvSpPr>
        <p:spPr>
          <a:xfrm>
            <a:off x="539552" y="404664"/>
            <a:ext cx="8280919" cy="1656184"/>
          </a:xfrm>
        </p:spPr>
        <p:txBody>
          <a:bodyPr>
            <a:normAutofit fontScale="90000"/>
          </a:bodyPr>
          <a:lstStyle/>
          <a:p>
            <a:pPr lvl="0" algn="ctr"/>
            <a:r>
              <a:rPr lang="en-US" sz="3700" cap="none" dirty="0">
                <a:latin typeface="Calibri" panose="020F0502020204030204" pitchFamily="34" charset="0"/>
                <a:cs typeface="Calibri" panose="020F0502020204030204" pitchFamily="34" charset="0"/>
              </a:rPr>
              <a:t>CMBA Coach Education &amp; Development</a:t>
            </a:r>
            <a:br>
              <a:rPr lang="en-CA" sz="2800" cap="none" dirty="0">
                <a:latin typeface="Calibri" panose="020F0502020204030204" pitchFamily="34" charset="0"/>
                <a:cs typeface="Calibri" panose="020F0502020204030204" pitchFamily="34" charset="0"/>
              </a:rPr>
            </a:br>
            <a:br>
              <a:rPr lang="en-CA" sz="1600" i="1" cap="none" dirty="0">
                <a:latin typeface="Calibri" panose="020F0502020204030204" pitchFamily="34" charset="0"/>
                <a:cs typeface="Calibri" panose="020F0502020204030204" pitchFamily="34" charset="0"/>
              </a:rPr>
            </a:br>
            <a:br>
              <a:rPr lang="en-CA" sz="1600" i="1" cap="none" dirty="0">
                <a:latin typeface="Calibri" panose="020F0502020204030204" pitchFamily="34" charset="0"/>
                <a:cs typeface="Calibri" panose="020F0502020204030204" pitchFamily="34" charset="0"/>
              </a:rPr>
            </a:br>
            <a:br>
              <a:rPr lang="en-CA" sz="600" i="1" cap="none" dirty="0">
                <a:latin typeface="Calibri" panose="020F0502020204030204" pitchFamily="34" charset="0"/>
                <a:cs typeface="Calibri" panose="020F0502020204030204" pitchFamily="34" charset="0"/>
              </a:rPr>
            </a:br>
            <a:r>
              <a:rPr lang="en-CA" sz="2900" cap="none" dirty="0">
                <a:latin typeface="Calibri" panose="020F0502020204030204" pitchFamily="34" charset="0"/>
                <a:cs typeface="Calibri" panose="020F0502020204030204" pitchFamily="34" charset="0"/>
              </a:rPr>
              <a:t>Establishing FLOW</a:t>
            </a:r>
            <a:br>
              <a:rPr lang="en-CA" sz="2600" cap="none" dirty="0">
                <a:latin typeface="Calibri" panose="020F0502020204030204" pitchFamily="34" charset="0"/>
                <a:cs typeface="Calibri" panose="020F0502020204030204" pitchFamily="34" charset="0"/>
              </a:rPr>
            </a:br>
            <a:br>
              <a:rPr lang="en-CA" sz="1600" cap="none" dirty="0">
                <a:latin typeface="Calibri" panose="020F0502020204030204" pitchFamily="34" charset="0"/>
                <a:cs typeface="Calibri" panose="020F0502020204030204" pitchFamily="34" charset="0"/>
              </a:rPr>
            </a:br>
            <a:br>
              <a:rPr lang="en-CA" sz="1600" cap="none" dirty="0">
                <a:latin typeface="Calibri" panose="020F0502020204030204" pitchFamily="34" charset="0"/>
                <a:cs typeface="Calibri" panose="020F0502020204030204" pitchFamily="34" charset="0"/>
              </a:rPr>
            </a:br>
            <a:r>
              <a:rPr lang="en-CA" sz="2900" cap="none" dirty="0">
                <a:latin typeface="Calibri" panose="020F0502020204030204" pitchFamily="34" charset="0"/>
                <a:cs typeface="Calibri" panose="020F0502020204030204" pitchFamily="34" charset="0"/>
              </a:rPr>
              <a:t>1-2-3-4-5</a:t>
            </a:r>
            <a:br>
              <a:rPr lang="en-CA" sz="2400" cap="none" dirty="0">
                <a:latin typeface="Calibri" panose="020F0502020204030204" pitchFamily="34" charset="0"/>
                <a:cs typeface="Calibri" panose="020F0502020204030204" pitchFamily="34" charset="0"/>
              </a:rPr>
            </a:br>
            <a:br>
              <a:rPr lang="en-CA" sz="2400" cap="none" dirty="0">
                <a:latin typeface="Calibri" panose="020F0502020204030204" pitchFamily="34" charset="0"/>
                <a:cs typeface="Calibri" panose="020F0502020204030204" pitchFamily="34" charset="0"/>
              </a:rPr>
            </a:br>
            <a:r>
              <a:rPr lang="en-CA" sz="2400" cap="none" dirty="0">
                <a:latin typeface="Calibri" panose="020F0502020204030204" pitchFamily="34" charset="0"/>
                <a:cs typeface="Calibri" panose="020F0502020204030204" pitchFamily="34" charset="0"/>
              </a:rPr>
              <a:t>1 = run our regular </a:t>
            </a:r>
            <a:r>
              <a:rPr lang="en-CA" sz="2400" b="1" i="1" cap="none" dirty="0">
                <a:latin typeface="Calibri" panose="020F0502020204030204" pitchFamily="34" charset="0"/>
                <a:cs typeface="Calibri" panose="020F0502020204030204" pitchFamily="34" charset="0"/>
              </a:rPr>
              <a:t>Actions</a:t>
            </a:r>
            <a:br>
              <a:rPr lang="en-CA" sz="2400" cap="none" dirty="0">
                <a:latin typeface="Calibri" panose="020F0502020204030204" pitchFamily="34" charset="0"/>
                <a:cs typeface="Calibri" panose="020F0502020204030204" pitchFamily="34" charset="0"/>
              </a:rPr>
            </a:br>
            <a:br>
              <a:rPr lang="en-CA" sz="2400" cap="none" dirty="0">
                <a:latin typeface="Calibri" panose="020F0502020204030204" pitchFamily="34" charset="0"/>
                <a:cs typeface="Calibri" panose="020F0502020204030204" pitchFamily="34" charset="0"/>
              </a:rPr>
            </a:br>
            <a:r>
              <a:rPr lang="en-CA" sz="2400" cap="none" dirty="0">
                <a:latin typeface="Calibri" panose="020F0502020204030204" pitchFamily="34" charset="0"/>
                <a:cs typeface="Calibri" panose="020F0502020204030204" pitchFamily="34" charset="0"/>
              </a:rPr>
              <a:t>2 = get the ball to the </a:t>
            </a:r>
            <a:r>
              <a:rPr lang="en-CA" sz="2400" b="1" i="1" cap="none" dirty="0">
                <a:latin typeface="Calibri" panose="020F0502020204030204" pitchFamily="34" charset="0"/>
                <a:cs typeface="Calibri" panose="020F0502020204030204" pitchFamily="34" charset="0"/>
              </a:rPr>
              <a:t>2</a:t>
            </a:r>
            <a:r>
              <a:rPr lang="en-CA" sz="2400" b="1" i="1" cap="none" baseline="30000" dirty="0">
                <a:latin typeface="Calibri" panose="020F0502020204030204" pitchFamily="34" charset="0"/>
                <a:cs typeface="Calibri" panose="020F0502020204030204" pitchFamily="34" charset="0"/>
              </a:rPr>
              <a:t>nd</a:t>
            </a:r>
            <a:r>
              <a:rPr lang="en-CA" sz="2400" b="1" i="1" cap="none" dirty="0">
                <a:latin typeface="Calibri" panose="020F0502020204030204" pitchFamily="34" charset="0"/>
                <a:cs typeface="Calibri" panose="020F0502020204030204" pitchFamily="34" charset="0"/>
              </a:rPr>
              <a:t> side</a:t>
            </a:r>
            <a:br>
              <a:rPr lang="en-CA" sz="2400" cap="none" dirty="0">
                <a:latin typeface="Calibri" panose="020F0502020204030204" pitchFamily="34" charset="0"/>
                <a:cs typeface="Calibri" panose="020F0502020204030204" pitchFamily="34" charset="0"/>
              </a:rPr>
            </a:br>
            <a:br>
              <a:rPr lang="en-CA" sz="2400" cap="none" dirty="0">
                <a:latin typeface="Calibri" panose="020F0502020204030204" pitchFamily="34" charset="0"/>
                <a:cs typeface="Calibri" panose="020F0502020204030204" pitchFamily="34" charset="0"/>
              </a:rPr>
            </a:br>
            <a:r>
              <a:rPr lang="en-CA" sz="2400" cap="none" dirty="0">
                <a:latin typeface="Calibri" panose="020F0502020204030204" pitchFamily="34" charset="0"/>
                <a:cs typeface="Calibri" panose="020F0502020204030204" pitchFamily="34" charset="0"/>
              </a:rPr>
              <a:t>3 = set more </a:t>
            </a:r>
            <a:r>
              <a:rPr lang="en-CA" sz="2400" b="1" i="1" cap="none" dirty="0">
                <a:latin typeface="Calibri" panose="020F0502020204030204" pitchFamily="34" charset="0"/>
                <a:cs typeface="Calibri" panose="020F0502020204030204" pitchFamily="34" charset="0"/>
              </a:rPr>
              <a:t>Screens</a:t>
            </a:r>
            <a:r>
              <a:rPr lang="en-CA" sz="2400" cap="none" dirty="0">
                <a:latin typeface="Calibri" panose="020F0502020204030204" pitchFamily="34" charset="0"/>
                <a:cs typeface="Calibri" panose="020F0502020204030204" pitchFamily="34" charset="0"/>
              </a:rPr>
              <a:t>/picks </a:t>
            </a:r>
            <a:r>
              <a:rPr lang="en-CA" sz="1800" cap="none" dirty="0">
                <a:latin typeface="Calibri" panose="020F0502020204030204" pitchFamily="34" charset="0"/>
                <a:cs typeface="Calibri" panose="020F0502020204030204" pitchFamily="34" charset="0"/>
              </a:rPr>
              <a:t>(2 letter e’s in thr</a:t>
            </a:r>
            <a:r>
              <a:rPr lang="en-CA" sz="1800" u="sng" cap="none" dirty="0">
                <a:latin typeface="Calibri" panose="020F0502020204030204" pitchFamily="34" charset="0"/>
                <a:cs typeface="Calibri" panose="020F0502020204030204" pitchFamily="34" charset="0"/>
              </a:rPr>
              <a:t>ee</a:t>
            </a:r>
            <a:r>
              <a:rPr lang="en-CA" sz="1800" cap="none" dirty="0">
                <a:latin typeface="Calibri" panose="020F0502020204030204" pitchFamily="34" charset="0"/>
                <a:cs typeface="Calibri" panose="020F0502020204030204" pitchFamily="34" charset="0"/>
              </a:rPr>
              <a:t> &amp; scr</a:t>
            </a:r>
            <a:r>
              <a:rPr lang="en-CA" sz="1800" u="sng" cap="none" dirty="0">
                <a:latin typeface="Calibri" panose="020F0502020204030204" pitchFamily="34" charset="0"/>
                <a:cs typeface="Calibri" panose="020F0502020204030204" pitchFamily="34" charset="0"/>
              </a:rPr>
              <a:t>ee</a:t>
            </a:r>
            <a:r>
              <a:rPr lang="en-CA" sz="1800" cap="none" dirty="0">
                <a:latin typeface="Calibri" panose="020F0502020204030204" pitchFamily="34" charset="0"/>
                <a:cs typeface="Calibri" panose="020F0502020204030204" pitchFamily="34" charset="0"/>
              </a:rPr>
              <a:t>n)</a:t>
            </a:r>
            <a:br>
              <a:rPr lang="en-CA" sz="1800" cap="none" dirty="0">
                <a:latin typeface="Calibri" panose="020F0502020204030204" pitchFamily="34" charset="0"/>
                <a:cs typeface="Calibri" panose="020F0502020204030204" pitchFamily="34" charset="0"/>
              </a:rPr>
            </a:br>
            <a:br>
              <a:rPr lang="en-CA" sz="2400" cap="none" dirty="0">
                <a:latin typeface="Calibri" panose="020F0502020204030204" pitchFamily="34" charset="0"/>
                <a:cs typeface="Calibri" panose="020F0502020204030204" pitchFamily="34" charset="0"/>
              </a:rPr>
            </a:br>
            <a:r>
              <a:rPr lang="en-CA" sz="2400" cap="none" dirty="0">
                <a:latin typeface="Calibri" panose="020F0502020204030204" pitchFamily="34" charset="0"/>
                <a:cs typeface="Calibri" panose="020F0502020204030204" pitchFamily="34" charset="0"/>
              </a:rPr>
              <a:t>4 = </a:t>
            </a:r>
            <a:r>
              <a:rPr lang="en-CA" sz="2400" b="1" i="1" cap="none" dirty="0">
                <a:latin typeface="Calibri" panose="020F0502020204030204" pitchFamily="34" charset="0"/>
                <a:cs typeface="Calibri" panose="020F0502020204030204" pitchFamily="34" charset="0"/>
              </a:rPr>
              <a:t>4 Down </a:t>
            </a:r>
            <a:r>
              <a:rPr lang="en-CA" sz="2400" cap="none" dirty="0">
                <a:latin typeface="Calibri" panose="020F0502020204030204" pitchFamily="34" charset="0"/>
                <a:cs typeface="Calibri" panose="020F0502020204030204" pitchFamily="34" charset="0"/>
              </a:rPr>
              <a:t>quick hit</a:t>
            </a:r>
            <a:br>
              <a:rPr lang="en-CA" sz="2400" cap="none" dirty="0">
                <a:latin typeface="Calibri" panose="020F0502020204030204" pitchFamily="34" charset="0"/>
                <a:cs typeface="Calibri" panose="020F0502020204030204" pitchFamily="34" charset="0"/>
              </a:rPr>
            </a:br>
            <a:br>
              <a:rPr lang="en-CA" sz="2400" cap="none" dirty="0">
                <a:latin typeface="Calibri" panose="020F0502020204030204" pitchFamily="34" charset="0"/>
                <a:cs typeface="Calibri" panose="020F0502020204030204" pitchFamily="34" charset="0"/>
              </a:rPr>
            </a:br>
            <a:r>
              <a:rPr lang="en-CA" sz="2400" cap="none" dirty="0">
                <a:latin typeface="Calibri" panose="020F0502020204030204" pitchFamily="34" charset="0"/>
                <a:cs typeface="Calibri" panose="020F0502020204030204" pitchFamily="34" charset="0"/>
              </a:rPr>
              <a:t>5 = Rhymes with </a:t>
            </a:r>
            <a:r>
              <a:rPr lang="en-CA" sz="2400" b="1" i="1" cap="none" dirty="0">
                <a:latin typeface="Calibri" panose="020F0502020204030204" pitchFamily="34" charset="0"/>
                <a:cs typeface="Calibri" panose="020F0502020204030204" pitchFamily="34" charset="0"/>
              </a:rPr>
              <a:t>Drive</a:t>
            </a:r>
          </a:p>
        </p:txBody>
      </p:sp>
      <p:pic>
        <p:nvPicPr>
          <p:cNvPr id="5" name="Picture 4">
            <a:extLst>
              <a:ext uri="{FF2B5EF4-FFF2-40B4-BE49-F238E27FC236}">
                <a16:creationId xmlns:a16="http://schemas.microsoft.com/office/drawing/2014/main" id="{B68780B7-8DC4-1744-A82A-2D72D4137423}"/>
              </a:ext>
            </a:extLst>
          </p:cNvPr>
          <p:cNvPicPr>
            <a:picLocks noChangeAspect="1"/>
          </p:cNvPicPr>
          <p:nvPr/>
        </p:nvPicPr>
        <p:blipFill>
          <a:blip r:embed="rId3"/>
          <a:stretch>
            <a:fillRect/>
          </a:stretch>
        </p:blipFill>
        <p:spPr>
          <a:xfrm>
            <a:off x="60890" y="6021288"/>
            <a:ext cx="910710" cy="910710"/>
          </a:xfrm>
          <a:prstGeom prst="rect">
            <a:avLst/>
          </a:prstGeom>
        </p:spPr>
      </p:pic>
    </p:spTree>
    <p:extLst>
      <p:ext uri="{BB962C8B-B14F-4D97-AF65-F5344CB8AC3E}">
        <p14:creationId xmlns:p14="http://schemas.microsoft.com/office/powerpoint/2010/main" val="37347512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8E2355B-2D98-D842-97F2-C7F6F71C3B7D}"/>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7660704" y="6175836"/>
            <a:ext cx="1447800" cy="637540"/>
          </a:xfrm>
          <a:prstGeom prst="rect">
            <a:avLst/>
          </a:prstGeom>
        </p:spPr>
      </p:pic>
      <p:sp>
        <p:nvSpPr>
          <p:cNvPr id="9" name="Title 1">
            <a:extLst>
              <a:ext uri="{FF2B5EF4-FFF2-40B4-BE49-F238E27FC236}">
                <a16:creationId xmlns:a16="http://schemas.microsoft.com/office/drawing/2014/main" id="{58E7630D-399F-A74F-993B-7FC09BC9DEE7}"/>
              </a:ext>
            </a:extLst>
          </p:cNvPr>
          <p:cNvSpPr>
            <a:spLocks noGrp="1"/>
          </p:cNvSpPr>
          <p:nvPr>
            <p:ph type="title"/>
          </p:nvPr>
        </p:nvSpPr>
        <p:spPr>
          <a:xfrm>
            <a:off x="789757" y="404664"/>
            <a:ext cx="7886699" cy="1656184"/>
          </a:xfrm>
        </p:spPr>
        <p:txBody>
          <a:bodyPr>
            <a:normAutofit fontScale="90000"/>
          </a:bodyPr>
          <a:lstStyle/>
          <a:p>
            <a:pPr lvl="0" algn="ctr"/>
            <a:r>
              <a:rPr lang="en-US" sz="3700" cap="none" dirty="0">
                <a:latin typeface="Calibri" panose="020F0502020204030204" pitchFamily="34" charset="0"/>
                <a:cs typeface="Calibri" panose="020F0502020204030204" pitchFamily="34" charset="0"/>
              </a:rPr>
              <a:t>CMBA Coach Education &amp; Development</a:t>
            </a:r>
            <a:br>
              <a:rPr lang="en-CA" sz="2800" cap="none" dirty="0">
                <a:latin typeface="Calibri" panose="020F0502020204030204" pitchFamily="34" charset="0"/>
                <a:cs typeface="Calibri" panose="020F0502020204030204" pitchFamily="34" charset="0"/>
              </a:rPr>
            </a:br>
            <a:r>
              <a:rPr lang="en-CA" sz="1800" i="1" cap="none" dirty="0">
                <a:latin typeface="Calibri" panose="020F0502020204030204" pitchFamily="34" charset="0"/>
                <a:cs typeface="Calibri" panose="020F0502020204030204" pitchFamily="34" charset="0"/>
              </a:rPr>
              <a:t>Page 33 In </a:t>
            </a:r>
            <a:r>
              <a:rPr lang="en-CA" sz="1800" i="1" dirty="0">
                <a:latin typeface="Calibri" panose="020F0502020204030204" pitchFamily="34" charset="0"/>
                <a:cs typeface="Calibri" panose="020F0502020204030204" pitchFamily="34" charset="0"/>
              </a:rPr>
              <a:t>ADVANCED</a:t>
            </a:r>
            <a:r>
              <a:rPr lang="en-CA" sz="1800" i="1" cap="none" dirty="0">
                <a:latin typeface="Calibri" panose="020F0502020204030204" pitchFamily="34" charset="0"/>
                <a:cs typeface="Calibri" panose="020F0502020204030204" pitchFamily="34" charset="0"/>
              </a:rPr>
              <a:t> Manual</a:t>
            </a:r>
            <a:br>
              <a:rPr lang="en-CA" sz="1600" i="1" cap="none" dirty="0">
                <a:latin typeface="Calibri" panose="020F0502020204030204" pitchFamily="34" charset="0"/>
                <a:cs typeface="Calibri" panose="020F0502020204030204" pitchFamily="34" charset="0"/>
              </a:rPr>
            </a:br>
            <a:br>
              <a:rPr lang="en-CA" sz="1600" i="1" cap="none" dirty="0">
                <a:latin typeface="Calibri" panose="020F0502020204030204" pitchFamily="34" charset="0"/>
                <a:cs typeface="Calibri" panose="020F0502020204030204" pitchFamily="34" charset="0"/>
              </a:rPr>
            </a:br>
            <a:br>
              <a:rPr lang="en-CA" sz="600" i="1" cap="none" dirty="0">
                <a:latin typeface="Calibri" panose="020F0502020204030204" pitchFamily="34" charset="0"/>
                <a:cs typeface="Calibri" panose="020F0502020204030204" pitchFamily="34" charset="0"/>
              </a:rPr>
            </a:br>
            <a:r>
              <a:rPr lang="en-CA" sz="2900" cap="none" dirty="0">
                <a:latin typeface="Calibri" panose="020F0502020204030204" pitchFamily="34" charset="0"/>
                <a:cs typeface="Calibri" panose="020F0502020204030204" pitchFamily="34" charset="0"/>
              </a:rPr>
              <a:t>Shot Clock Phases</a:t>
            </a:r>
            <a:br>
              <a:rPr lang="en-CA" sz="2600" cap="none" dirty="0">
                <a:latin typeface="Calibri" panose="020F0502020204030204" pitchFamily="34" charset="0"/>
                <a:cs typeface="Calibri" panose="020F0502020204030204" pitchFamily="34" charset="0"/>
              </a:rPr>
            </a:br>
            <a:br>
              <a:rPr lang="en-CA" sz="1600" cap="none" dirty="0">
                <a:latin typeface="Calibri" panose="020F0502020204030204" pitchFamily="34" charset="0"/>
                <a:cs typeface="Calibri" panose="020F0502020204030204" pitchFamily="34" charset="0"/>
              </a:rPr>
            </a:br>
            <a:br>
              <a:rPr lang="en-CA" sz="1600" cap="none" dirty="0">
                <a:latin typeface="Calibri" panose="020F0502020204030204" pitchFamily="34" charset="0"/>
                <a:cs typeface="Calibri" panose="020F0502020204030204" pitchFamily="34" charset="0"/>
              </a:rPr>
            </a:br>
            <a:r>
              <a:rPr lang="en-CA" sz="2400" cap="none" dirty="0">
                <a:latin typeface="Calibri" panose="020F0502020204030204" pitchFamily="34" charset="0"/>
                <a:cs typeface="Calibri" panose="020F0502020204030204" pitchFamily="34" charset="0"/>
              </a:rPr>
              <a:t>Best teams in the world take early shots in the shot clock</a:t>
            </a:r>
            <a:br>
              <a:rPr lang="en-CA" sz="2400" cap="none" dirty="0">
                <a:latin typeface="Calibri" panose="020F0502020204030204" pitchFamily="34" charset="0"/>
                <a:cs typeface="Calibri" panose="020F0502020204030204" pitchFamily="34" charset="0"/>
              </a:rPr>
            </a:br>
            <a:br>
              <a:rPr lang="en-CA" sz="2400" cap="none" dirty="0">
                <a:latin typeface="Calibri" panose="020F0502020204030204" pitchFamily="34" charset="0"/>
                <a:cs typeface="Calibri" panose="020F0502020204030204" pitchFamily="34" charset="0"/>
              </a:rPr>
            </a:br>
            <a:r>
              <a:rPr lang="en-CA" sz="2400" cap="none" dirty="0">
                <a:latin typeface="Calibri" panose="020F0502020204030204" pitchFamily="34" charset="0"/>
                <a:cs typeface="Calibri" panose="020F0502020204030204" pitchFamily="34" charset="0"/>
              </a:rPr>
              <a:t>6 Seconds </a:t>
            </a:r>
            <a:r>
              <a:rPr lang="mr-IN" sz="2400" cap="none" dirty="0">
                <a:latin typeface="Calibri" panose="020F0502020204030204" pitchFamily="34" charset="0"/>
              </a:rPr>
              <a:t>–</a:t>
            </a:r>
            <a:r>
              <a:rPr lang="en-CA" sz="2400" cap="none" dirty="0">
                <a:latin typeface="Calibri" panose="020F0502020204030204" pitchFamily="34" charset="0"/>
                <a:cs typeface="Calibri" panose="020F0502020204030204" pitchFamily="34" charset="0"/>
              </a:rPr>
              <a:t> 12 Seconds </a:t>
            </a:r>
            <a:r>
              <a:rPr lang="mr-IN" sz="2400" cap="none" dirty="0">
                <a:latin typeface="Calibri" panose="020F0502020204030204" pitchFamily="34" charset="0"/>
              </a:rPr>
              <a:t>–</a:t>
            </a:r>
            <a:r>
              <a:rPr lang="en-CA" sz="2400" cap="none" dirty="0">
                <a:latin typeface="Calibri" panose="020F0502020204030204" pitchFamily="34" charset="0"/>
                <a:cs typeface="Calibri" panose="020F0502020204030204" pitchFamily="34" charset="0"/>
              </a:rPr>
              <a:t> 6 Seconds</a:t>
            </a:r>
            <a:br>
              <a:rPr lang="en-CA" sz="2400" cap="none" dirty="0">
                <a:latin typeface="Calibri" panose="020F0502020204030204" pitchFamily="34" charset="0"/>
                <a:cs typeface="Calibri" panose="020F0502020204030204" pitchFamily="34" charset="0"/>
              </a:rPr>
            </a:br>
            <a:r>
              <a:rPr lang="en-CA" sz="2400" cap="none" dirty="0">
                <a:latin typeface="Calibri" panose="020F0502020204030204" pitchFamily="34" charset="0"/>
                <a:cs typeface="Calibri" panose="020F0502020204030204" pitchFamily="34" charset="0"/>
              </a:rPr>
              <a:t>8 Seconds </a:t>
            </a:r>
            <a:r>
              <a:rPr lang="mr-IN" sz="2400" cap="none" dirty="0">
                <a:latin typeface="Calibri" panose="020F0502020204030204" pitchFamily="34" charset="0"/>
              </a:rPr>
              <a:t>–</a:t>
            </a:r>
            <a:r>
              <a:rPr lang="en-CA" sz="2400" cap="none" dirty="0">
                <a:latin typeface="Calibri" panose="020F0502020204030204" pitchFamily="34" charset="0"/>
                <a:cs typeface="Calibri" panose="020F0502020204030204" pitchFamily="34" charset="0"/>
              </a:rPr>
              <a:t> 8 Seconds </a:t>
            </a:r>
            <a:r>
              <a:rPr lang="mr-IN" sz="2400" cap="none" dirty="0">
                <a:latin typeface="Calibri" panose="020F0502020204030204" pitchFamily="34" charset="0"/>
              </a:rPr>
              <a:t>–</a:t>
            </a:r>
            <a:r>
              <a:rPr lang="en-CA" sz="2400" cap="none" dirty="0">
                <a:latin typeface="Calibri" panose="020F0502020204030204" pitchFamily="34" charset="0"/>
                <a:cs typeface="Calibri" panose="020F0502020204030204" pitchFamily="34" charset="0"/>
              </a:rPr>
              <a:t> 8 Seconds</a:t>
            </a:r>
            <a:br>
              <a:rPr lang="en-CA" sz="2400" cap="none" dirty="0">
                <a:latin typeface="Calibri" panose="020F0502020204030204" pitchFamily="34" charset="0"/>
                <a:cs typeface="Calibri" panose="020F0502020204030204" pitchFamily="34" charset="0"/>
              </a:rPr>
            </a:br>
            <a:br>
              <a:rPr lang="en-CA" sz="2400" cap="none" dirty="0">
                <a:latin typeface="Calibri" panose="020F0502020204030204" pitchFamily="34" charset="0"/>
                <a:cs typeface="Calibri" panose="020F0502020204030204" pitchFamily="34" charset="0"/>
              </a:rPr>
            </a:br>
            <a:r>
              <a:rPr lang="en-CA" sz="2400" cap="none" dirty="0">
                <a:latin typeface="Calibri" panose="020F0502020204030204" pitchFamily="34" charset="0"/>
                <a:cs typeface="Calibri" panose="020F0502020204030204" pitchFamily="34" charset="0"/>
              </a:rPr>
              <a:t>Explode/Explore—Execute / Danger Zone</a:t>
            </a:r>
            <a:br>
              <a:rPr lang="en-CA" sz="2400" cap="none" dirty="0">
                <a:latin typeface="Calibri" panose="020F0502020204030204" pitchFamily="34" charset="0"/>
                <a:cs typeface="Calibri" panose="020F0502020204030204" pitchFamily="34" charset="0"/>
              </a:rPr>
            </a:br>
            <a:br>
              <a:rPr lang="en-CA" sz="2400" cap="none" dirty="0">
                <a:latin typeface="Calibri" panose="020F0502020204030204" pitchFamily="34" charset="0"/>
                <a:cs typeface="Calibri" panose="020F0502020204030204" pitchFamily="34" charset="0"/>
              </a:rPr>
            </a:br>
            <a:r>
              <a:rPr lang="en-CA" sz="2400" cap="none" dirty="0">
                <a:latin typeface="Calibri" panose="020F0502020204030204" pitchFamily="34" charset="0"/>
                <a:cs typeface="Calibri" panose="020F0502020204030204" pitchFamily="34" charset="0"/>
              </a:rPr>
              <a:t>Players—Coach—Players</a:t>
            </a:r>
            <a:br>
              <a:rPr lang="en-CA" sz="2400" cap="none" dirty="0">
                <a:latin typeface="Calibri" panose="020F0502020204030204" pitchFamily="34" charset="0"/>
                <a:cs typeface="Calibri" panose="020F0502020204030204" pitchFamily="34" charset="0"/>
              </a:rPr>
            </a:br>
            <a:br>
              <a:rPr lang="en-CA" sz="2400" cap="none" dirty="0">
                <a:latin typeface="Calibri" panose="020F0502020204030204" pitchFamily="34" charset="0"/>
                <a:cs typeface="Calibri" panose="020F0502020204030204" pitchFamily="34" charset="0"/>
              </a:rPr>
            </a:br>
            <a:r>
              <a:rPr lang="en-CA" sz="2400" cap="none" dirty="0">
                <a:latin typeface="Calibri" panose="020F0502020204030204" pitchFamily="34" charset="0"/>
                <a:cs typeface="Calibri" panose="020F0502020204030204" pitchFamily="34" charset="0"/>
              </a:rPr>
              <a:t>Danger Zone is Late in the Shot Clock—last 6 seconds</a:t>
            </a:r>
            <a:br>
              <a:rPr lang="en-CA" sz="2400" cap="none" dirty="0">
                <a:latin typeface="Calibri" panose="020F0502020204030204" pitchFamily="34" charset="0"/>
                <a:cs typeface="Calibri" panose="020F0502020204030204" pitchFamily="34" charset="0"/>
              </a:rPr>
            </a:br>
            <a:br>
              <a:rPr lang="en-CA" sz="2700" cap="none" dirty="0">
                <a:latin typeface="Calibri" panose="020F0502020204030204" pitchFamily="34" charset="0"/>
                <a:cs typeface="Calibri" panose="020F0502020204030204" pitchFamily="34" charset="0"/>
              </a:rPr>
            </a:br>
            <a:br>
              <a:rPr lang="en-CA" sz="1100" cap="none" dirty="0">
                <a:latin typeface="Calibri" panose="020F0502020204030204" pitchFamily="34" charset="0"/>
                <a:cs typeface="Calibri" panose="020F0502020204030204" pitchFamily="34" charset="0"/>
              </a:rPr>
            </a:br>
            <a:br>
              <a:rPr lang="en-CA" sz="1100" cap="none" dirty="0">
                <a:latin typeface="Calibri" panose="020F0502020204030204" pitchFamily="34" charset="0"/>
                <a:cs typeface="Calibri" panose="020F0502020204030204" pitchFamily="34" charset="0"/>
              </a:rPr>
            </a:br>
            <a:r>
              <a:rPr lang="en-CA" sz="2000" cap="none" dirty="0">
                <a:latin typeface="Calibri" panose="020F0502020204030204" pitchFamily="34" charset="0"/>
                <a:cs typeface="Calibri" panose="020F0502020204030204" pitchFamily="34" charset="0"/>
              </a:rPr>
              <a:t>CB Moved 6 Shots From Late Clock To Early Clock After 2012</a:t>
            </a:r>
          </a:p>
        </p:txBody>
      </p:sp>
      <p:pic>
        <p:nvPicPr>
          <p:cNvPr id="5" name="Picture 4">
            <a:extLst>
              <a:ext uri="{FF2B5EF4-FFF2-40B4-BE49-F238E27FC236}">
                <a16:creationId xmlns:a16="http://schemas.microsoft.com/office/drawing/2014/main" id="{1F4B558A-496A-2A42-928C-9AFEBA4CF5C3}"/>
              </a:ext>
            </a:extLst>
          </p:cNvPr>
          <p:cNvPicPr>
            <a:picLocks noChangeAspect="1"/>
          </p:cNvPicPr>
          <p:nvPr/>
        </p:nvPicPr>
        <p:blipFill>
          <a:blip r:embed="rId3"/>
          <a:stretch>
            <a:fillRect/>
          </a:stretch>
        </p:blipFill>
        <p:spPr>
          <a:xfrm>
            <a:off x="60890" y="6021288"/>
            <a:ext cx="910710" cy="910710"/>
          </a:xfrm>
          <a:prstGeom prst="rect">
            <a:avLst/>
          </a:prstGeom>
        </p:spPr>
      </p:pic>
    </p:spTree>
    <p:extLst>
      <p:ext uri="{BB962C8B-B14F-4D97-AF65-F5344CB8AC3E}">
        <p14:creationId xmlns:p14="http://schemas.microsoft.com/office/powerpoint/2010/main" val="27316225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8E2355B-2D98-D842-97F2-C7F6F71C3B7D}"/>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7660704" y="6175836"/>
            <a:ext cx="1447800" cy="637540"/>
          </a:xfrm>
          <a:prstGeom prst="rect">
            <a:avLst/>
          </a:prstGeom>
        </p:spPr>
      </p:pic>
      <p:sp>
        <p:nvSpPr>
          <p:cNvPr id="9" name="Title 1">
            <a:extLst>
              <a:ext uri="{FF2B5EF4-FFF2-40B4-BE49-F238E27FC236}">
                <a16:creationId xmlns:a16="http://schemas.microsoft.com/office/drawing/2014/main" id="{58E7630D-399F-A74F-993B-7FC09BC9DEE7}"/>
              </a:ext>
            </a:extLst>
          </p:cNvPr>
          <p:cNvSpPr>
            <a:spLocks noGrp="1"/>
          </p:cNvSpPr>
          <p:nvPr>
            <p:ph type="title"/>
          </p:nvPr>
        </p:nvSpPr>
        <p:spPr>
          <a:xfrm>
            <a:off x="789757" y="404664"/>
            <a:ext cx="7886699" cy="1656184"/>
          </a:xfrm>
        </p:spPr>
        <p:txBody>
          <a:bodyPr>
            <a:normAutofit fontScale="90000"/>
          </a:bodyPr>
          <a:lstStyle/>
          <a:p>
            <a:pPr lvl="0" algn="ctr">
              <a:lnSpc>
                <a:spcPct val="100000"/>
              </a:lnSpc>
            </a:pPr>
            <a:r>
              <a:rPr lang="en-US" sz="3700" cap="none" dirty="0">
                <a:latin typeface="Calibri" panose="020F0502020204030204" pitchFamily="34" charset="0"/>
                <a:cs typeface="Calibri" panose="020F0502020204030204" pitchFamily="34" charset="0"/>
              </a:rPr>
              <a:t>CMBA Coach Education &amp; Development</a:t>
            </a:r>
            <a:br>
              <a:rPr lang="en-CA" sz="2800" cap="none" dirty="0">
                <a:latin typeface="Calibri" panose="020F0502020204030204" pitchFamily="34" charset="0"/>
                <a:cs typeface="Calibri" panose="020F0502020204030204" pitchFamily="34" charset="0"/>
              </a:rPr>
            </a:br>
            <a:r>
              <a:rPr lang="en-CA" sz="1800" i="1" cap="none" dirty="0">
                <a:latin typeface="Calibri" panose="020F0502020204030204" pitchFamily="34" charset="0"/>
                <a:cs typeface="Calibri" panose="020F0502020204030204" pitchFamily="34" charset="0"/>
              </a:rPr>
              <a:t>Page 34 In </a:t>
            </a:r>
            <a:r>
              <a:rPr lang="en-CA" sz="1800" i="1" dirty="0">
                <a:latin typeface="Calibri" panose="020F0502020204030204" pitchFamily="34" charset="0"/>
                <a:cs typeface="Calibri" panose="020F0502020204030204" pitchFamily="34" charset="0"/>
              </a:rPr>
              <a:t>ADVANCED</a:t>
            </a:r>
            <a:r>
              <a:rPr lang="en-CA" sz="1800" i="1" cap="none" dirty="0">
                <a:latin typeface="Calibri" panose="020F0502020204030204" pitchFamily="34" charset="0"/>
                <a:cs typeface="Calibri" panose="020F0502020204030204" pitchFamily="34" charset="0"/>
              </a:rPr>
              <a:t> Manual</a:t>
            </a:r>
            <a:br>
              <a:rPr lang="en-CA" sz="1600" i="1" cap="none" dirty="0">
                <a:latin typeface="Calibri" panose="020F0502020204030204" pitchFamily="34" charset="0"/>
                <a:cs typeface="Calibri" panose="020F0502020204030204" pitchFamily="34" charset="0"/>
              </a:rPr>
            </a:br>
            <a:br>
              <a:rPr lang="en-CA" sz="1600" i="1" cap="none" dirty="0">
                <a:latin typeface="Calibri" panose="020F0502020204030204" pitchFamily="34" charset="0"/>
                <a:cs typeface="Calibri" panose="020F0502020204030204" pitchFamily="34" charset="0"/>
              </a:rPr>
            </a:br>
            <a:r>
              <a:rPr lang="en-CA" sz="2900" cap="none" dirty="0">
                <a:latin typeface="Calibri" panose="020F0502020204030204" pitchFamily="34" charset="0"/>
                <a:cs typeface="Calibri" panose="020F0502020204030204" pitchFamily="34" charset="0"/>
              </a:rPr>
              <a:t>Zone Offence Principles</a:t>
            </a:r>
            <a:br>
              <a:rPr lang="en-CA" sz="2600" cap="none" dirty="0">
                <a:latin typeface="Calibri" panose="020F0502020204030204" pitchFamily="34" charset="0"/>
                <a:cs typeface="Calibri" panose="020F0502020204030204" pitchFamily="34" charset="0"/>
              </a:rPr>
            </a:br>
            <a:br>
              <a:rPr lang="en-CA" sz="2200" cap="none" dirty="0">
                <a:latin typeface="Calibri" panose="020F0502020204030204" pitchFamily="34" charset="0"/>
                <a:cs typeface="Calibri" panose="020F0502020204030204" pitchFamily="34" charset="0"/>
              </a:rPr>
            </a:br>
            <a:r>
              <a:rPr lang="en-CA" sz="2700" cap="none" dirty="0">
                <a:latin typeface="Calibri" panose="020F0502020204030204" pitchFamily="34" charset="0"/>
                <a:cs typeface="Calibri" panose="020F0502020204030204" pitchFamily="34" charset="0"/>
              </a:rPr>
              <a:t>Fast Break</a:t>
            </a:r>
            <a:br>
              <a:rPr lang="en-CA" sz="2700" cap="none" dirty="0">
                <a:latin typeface="Calibri" panose="020F0502020204030204" pitchFamily="34" charset="0"/>
                <a:cs typeface="Calibri" panose="020F0502020204030204" pitchFamily="34" charset="0"/>
              </a:rPr>
            </a:br>
            <a:r>
              <a:rPr lang="en-CA" sz="2700" cap="none" dirty="0">
                <a:latin typeface="Calibri" panose="020F0502020204030204" pitchFamily="34" charset="0"/>
                <a:cs typeface="Calibri" panose="020F0502020204030204" pitchFamily="34" charset="0"/>
              </a:rPr>
              <a:t>Line up in the Gaps</a:t>
            </a:r>
            <a:br>
              <a:rPr lang="en-CA" sz="2700" cap="none" dirty="0">
                <a:latin typeface="Calibri" panose="020F0502020204030204" pitchFamily="34" charset="0"/>
                <a:cs typeface="Calibri" panose="020F0502020204030204" pitchFamily="34" charset="0"/>
              </a:rPr>
            </a:br>
            <a:r>
              <a:rPr lang="en-CA" sz="2700" cap="none" dirty="0">
                <a:latin typeface="Calibri" panose="020F0502020204030204" pitchFamily="34" charset="0"/>
                <a:cs typeface="Calibri" panose="020F0502020204030204" pitchFamily="34" charset="0"/>
              </a:rPr>
              <a:t>Attack the Seams</a:t>
            </a:r>
            <a:br>
              <a:rPr lang="en-CA" sz="2700" cap="none" dirty="0">
                <a:latin typeface="Calibri" panose="020F0502020204030204" pitchFamily="34" charset="0"/>
                <a:cs typeface="Calibri" panose="020F0502020204030204" pitchFamily="34" charset="0"/>
              </a:rPr>
            </a:br>
            <a:r>
              <a:rPr lang="en-CA" sz="2700" cap="none" dirty="0">
                <a:latin typeface="Calibri" panose="020F0502020204030204" pitchFamily="34" charset="0"/>
                <a:cs typeface="Calibri" panose="020F0502020204030204" pitchFamily="34" charset="0"/>
              </a:rPr>
              <a:t>Overload one side of the Floor</a:t>
            </a:r>
            <a:br>
              <a:rPr lang="en-CA" sz="2700" cap="none" dirty="0">
                <a:latin typeface="Calibri" panose="020F0502020204030204" pitchFamily="34" charset="0"/>
                <a:cs typeface="Calibri" panose="020F0502020204030204" pitchFamily="34" charset="0"/>
              </a:rPr>
            </a:br>
            <a:r>
              <a:rPr lang="en-CA" sz="2700" cap="none" dirty="0">
                <a:latin typeface="Calibri" panose="020F0502020204030204" pitchFamily="34" charset="0"/>
                <a:cs typeface="Calibri" panose="020F0502020204030204" pitchFamily="34" charset="0"/>
              </a:rPr>
              <a:t>Flatten the Zone</a:t>
            </a:r>
            <a:br>
              <a:rPr lang="en-CA" sz="2700" cap="none" dirty="0">
                <a:latin typeface="Calibri" panose="020F0502020204030204" pitchFamily="34" charset="0"/>
                <a:cs typeface="Calibri" panose="020F0502020204030204" pitchFamily="34" charset="0"/>
              </a:rPr>
            </a:br>
            <a:r>
              <a:rPr lang="en-CA" sz="2700" cap="none" dirty="0">
                <a:latin typeface="Calibri" panose="020F0502020204030204" pitchFamily="34" charset="0"/>
                <a:cs typeface="Calibri" panose="020F0502020204030204" pitchFamily="34" charset="0"/>
              </a:rPr>
              <a:t>Pull out the low Defender</a:t>
            </a:r>
            <a:br>
              <a:rPr lang="en-CA" sz="2700" cap="none" dirty="0">
                <a:latin typeface="Calibri" panose="020F0502020204030204" pitchFamily="34" charset="0"/>
                <a:cs typeface="Calibri" panose="020F0502020204030204" pitchFamily="34" charset="0"/>
              </a:rPr>
            </a:br>
            <a:r>
              <a:rPr lang="en-CA" sz="2700" cap="none" dirty="0">
                <a:latin typeface="Calibri" panose="020F0502020204030204" pitchFamily="34" charset="0"/>
                <a:cs typeface="Calibri" panose="020F0502020204030204" pitchFamily="34" charset="0"/>
              </a:rPr>
              <a:t>Ball Reversal (Cross Main Street)</a:t>
            </a:r>
            <a:br>
              <a:rPr lang="en-CA" sz="2700" cap="none" dirty="0">
                <a:latin typeface="Calibri" panose="020F0502020204030204" pitchFamily="34" charset="0"/>
                <a:cs typeface="Calibri" panose="020F0502020204030204" pitchFamily="34" charset="0"/>
              </a:rPr>
            </a:br>
            <a:r>
              <a:rPr lang="en-CA" sz="2700" cap="none" dirty="0">
                <a:latin typeface="Calibri" panose="020F0502020204030204" pitchFamily="34" charset="0"/>
                <a:cs typeface="Calibri" panose="020F0502020204030204" pitchFamily="34" charset="0"/>
              </a:rPr>
              <a:t>Penetration &amp; Pass-Pass</a:t>
            </a:r>
            <a:br>
              <a:rPr lang="en-CA" sz="2700" cap="none" dirty="0">
                <a:latin typeface="Calibri" panose="020F0502020204030204" pitchFamily="34" charset="0"/>
                <a:cs typeface="Calibri" panose="020F0502020204030204" pitchFamily="34" charset="0"/>
              </a:rPr>
            </a:br>
            <a:r>
              <a:rPr lang="en-CA" sz="2700" cap="none" dirty="0">
                <a:latin typeface="Calibri" panose="020F0502020204030204" pitchFamily="34" charset="0"/>
                <a:cs typeface="Calibri" panose="020F0502020204030204" pitchFamily="34" charset="0"/>
              </a:rPr>
              <a:t>Attack Heart of the Defence</a:t>
            </a:r>
            <a:br>
              <a:rPr lang="en-CA" sz="2700" cap="none" dirty="0">
                <a:latin typeface="Calibri" panose="020F0502020204030204" pitchFamily="34" charset="0"/>
                <a:cs typeface="Calibri" panose="020F0502020204030204" pitchFamily="34" charset="0"/>
              </a:rPr>
            </a:br>
            <a:r>
              <a:rPr lang="en-CA" sz="2700" cap="none" dirty="0">
                <a:latin typeface="Calibri" panose="020F0502020204030204" pitchFamily="34" charset="0"/>
                <a:cs typeface="Calibri" panose="020F0502020204030204" pitchFamily="34" charset="0"/>
              </a:rPr>
              <a:t>Ball Movement</a:t>
            </a:r>
          </a:p>
        </p:txBody>
      </p:sp>
      <p:pic>
        <p:nvPicPr>
          <p:cNvPr id="5" name="Picture 4">
            <a:extLst>
              <a:ext uri="{FF2B5EF4-FFF2-40B4-BE49-F238E27FC236}">
                <a16:creationId xmlns:a16="http://schemas.microsoft.com/office/drawing/2014/main" id="{1F4B558A-496A-2A42-928C-9AFEBA4CF5C3}"/>
              </a:ext>
            </a:extLst>
          </p:cNvPr>
          <p:cNvPicPr>
            <a:picLocks noChangeAspect="1"/>
          </p:cNvPicPr>
          <p:nvPr/>
        </p:nvPicPr>
        <p:blipFill>
          <a:blip r:embed="rId3"/>
          <a:stretch>
            <a:fillRect/>
          </a:stretch>
        </p:blipFill>
        <p:spPr>
          <a:xfrm>
            <a:off x="60890" y="6021288"/>
            <a:ext cx="910710" cy="910710"/>
          </a:xfrm>
          <a:prstGeom prst="rect">
            <a:avLst/>
          </a:prstGeom>
        </p:spPr>
      </p:pic>
    </p:spTree>
    <p:extLst>
      <p:ext uri="{BB962C8B-B14F-4D97-AF65-F5344CB8AC3E}">
        <p14:creationId xmlns:p14="http://schemas.microsoft.com/office/powerpoint/2010/main" val="38628490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8E2355B-2D98-D842-97F2-C7F6F71C3B7D}"/>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7660704" y="6175836"/>
            <a:ext cx="1447800" cy="637540"/>
          </a:xfrm>
          <a:prstGeom prst="rect">
            <a:avLst/>
          </a:prstGeom>
        </p:spPr>
      </p:pic>
      <p:sp>
        <p:nvSpPr>
          <p:cNvPr id="9" name="Title 1">
            <a:extLst>
              <a:ext uri="{FF2B5EF4-FFF2-40B4-BE49-F238E27FC236}">
                <a16:creationId xmlns:a16="http://schemas.microsoft.com/office/drawing/2014/main" id="{58E7630D-399F-A74F-993B-7FC09BC9DEE7}"/>
              </a:ext>
            </a:extLst>
          </p:cNvPr>
          <p:cNvSpPr>
            <a:spLocks noGrp="1"/>
          </p:cNvSpPr>
          <p:nvPr>
            <p:ph type="title"/>
          </p:nvPr>
        </p:nvSpPr>
        <p:spPr>
          <a:xfrm>
            <a:off x="789757" y="404664"/>
            <a:ext cx="7886699" cy="1656184"/>
          </a:xfrm>
        </p:spPr>
        <p:txBody>
          <a:bodyPr>
            <a:normAutofit fontScale="90000"/>
          </a:bodyPr>
          <a:lstStyle/>
          <a:p>
            <a:pPr lvl="0" algn="ctr"/>
            <a:r>
              <a:rPr lang="en-US" sz="3700" cap="none" dirty="0">
                <a:latin typeface="Calibri" panose="020F0502020204030204" pitchFamily="34" charset="0"/>
                <a:cs typeface="Calibri" panose="020F0502020204030204" pitchFamily="34" charset="0"/>
              </a:rPr>
              <a:t>CMBA Coach Education &amp; Development</a:t>
            </a:r>
            <a:br>
              <a:rPr lang="en-CA" sz="2800" cap="none" dirty="0">
                <a:latin typeface="Calibri" panose="020F0502020204030204" pitchFamily="34" charset="0"/>
                <a:cs typeface="Calibri" panose="020F0502020204030204" pitchFamily="34" charset="0"/>
              </a:rPr>
            </a:br>
            <a:r>
              <a:rPr lang="en-CA" sz="1800" i="1" cap="none" dirty="0">
                <a:latin typeface="Calibri" panose="020F0502020204030204" pitchFamily="34" charset="0"/>
                <a:cs typeface="Calibri" panose="020F0502020204030204" pitchFamily="34" charset="0"/>
              </a:rPr>
              <a:t>Page 35-41 In </a:t>
            </a:r>
            <a:r>
              <a:rPr lang="en-CA" sz="1800" i="1" dirty="0">
                <a:latin typeface="Calibri" panose="020F0502020204030204" pitchFamily="34" charset="0"/>
                <a:cs typeface="Calibri" panose="020F0502020204030204" pitchFamily="34" charset="0"/>
              </a:rPr>
              <a:t>ADVANCED</a:t>
            </a:r>
            <a:r>
              <a:rPr lang="en-CA" sz="1800" i="1" cap="none" dirty="0">
                <a:latin typeface="Calibri" panose="020F0502020204030204" pitchFamily="34" charset="0"/>
                <a:cs typeface="Calibri" panose="020F0502020204030204" pitchFamily="34" charset="0"/>
              </a:rPr>
              <a:t> Manual</a:t>
            </a:r>
            <a:br>
              <a:rPr lang="en-CA" sz="1600" i="1" cap="none" dirty="0">
                <a:latin typeface="Calibri" panose="020F0502020204030204" pitchFamily="34" charset="0"/>
                <a:cs typeface="Calibri" panose="020F0502020204030204" pitchFamily="34" charset="0"/>
              </a:rPr>
            </a:br>
            <a:br>
              <a:rPr lang="en-CA" sz="1600" i="1" cap="none" dirty="0">
                <a:latin typeface="Calibri" panose="020F0502020204030204" pitchFamily="34" charset="0"/>
                <a:cs typeface="Calibri" panose="020F0502020204030204" pitchFamily="34" charset="0"/>
              </a:rPr>
            </a:br>
            <a:br>
              <a:rPr lang="en-CA" sz="600" i="1" cap="none" dirty="0">
                <a:latin typeface="Calibri" panose="020F0502020204030204" pitchFamily="34" charset="0"/>
                <a:cs typeface="Calibri" panose="020F0502020204030204" pitchFamily="34" charset="0"/>
              </a:rPr>
            </a:br>
            <a:r>
              <a:rPr lang="en-CA" sz="2900" cap="none" dirty="0">
                <a:latin typeface="Calibri" panose="020F0502020204030204" pitchFamily="34" charset="0"/>
                <a:cs typeface="Calibri" panose="020F0502020204030204" pitchFamily="34" charset="0"/>
              </a:rPr>
              <a:t>Zone Thoughts by Mike MacKay</a:t>
            </a:r>
            <a:br>
              <a:rPr lang="en-CA" sz="2600" cap="none" dirty="0">
                <a:latin typeface="Calibri" panose="020F0502020204030204" pitchFamily="34" charset="0"/>
                <a:cs typeface="Calibri" panose="020F0502020204030204" pitchFamily="34" charset="0"/>
              </a:rPr>
            </a:br>
            <a:br>
              <a:rPr lang="en-CA" sz="2600" cap="none" dirty="0">
                <a:latin typeface="Calibri" panose="020F0502020204030204" pitchFamily="34" charset="0"/>
                <a:cs typeface="Calibri" panose="020F0502020204030204" pitchFamily="34" charset="0"/>
              </a:rPr>
            </a:br>
            <a:br>
              <a:rPr lang="en-CA" sz="2600" cap="none" dirty="0">
                <a:latin typeface="Calibri" panose="020F0502020204030204" pitchFamily="34" charset="0"/>
                <a:cs typeface="Calibri" panose="020F0502020204030204" pitchFamily="34" charset="0"/>
              </a:rPr>
            </a:br>
            <a:br>
              <a:rPr lang="en-CA" sz="2600" cap="none" dirty="0">
                <a:latin typeface="Calibri" panose="020F0502020204030204" pitchFamily="34" charset="0"/>
                <a:cs typeface="Calibri" panose="020F0502020204030204" pitchFamily="34" charset="0"/>
              </a:rPr>
            </a:br>
            <a:r>
              <a:rPr lang="en-CA" sz="3700" cap="none" dirty="0">
                <a:latin typeface="Calibri" panose="020F0502020204030204" pitchFamily="34" charset="0"/>
                <a:cs typeface="Calibri" panose="020F0502020204030204" pitchFamily="34" charset="0"/>
              </a:rPr>
              <a:t>Keep it Simple (KISS Principle)</a:t>
            </a:r>
            <a:br>
              <a:rPr lang="en-CA" sz="3700" cap="none" dirty="0">
                <a:latin typeface="Calibri" panose="020F0502020204030204" pitchFamily="34" charset="0"/>
                <a:cs typeface="Calibri" panose="020F0502020204030204" pitchFamily="34" charset="0"/>
              </a:rPr>
            </a:br>
            <a:br>
              <a:rPr lang="en-CA" sz="3700" cap="none" dirty="0">
                <a:latin typeface="Calibri" panose="020F0502020204030204" pitchFamily="34" charset="0"/>
                <a:cs typeface="Calibri" panose="020F0502020204030204" pitchFamily="34" charset="0"/>
              </a:rPr>
            </a:br>
            <a:r>
              <a:rPr lang="en-CA" sz="3700" cap="none" dirty="0">
                <a:latin typeface="Calibri" panose="020F0502020204030204" pitchFamily="34" charset="0"/>
                <a:cs typeface="Calibri" panose="020F0502020204030204" pitchFamily="34" charset="0"/>
              </a:rPr>
              <a:t>Actions &amp; Concepts</a:t>
            </a:r>
            <a:br>
              <a:rPr lang="en-CA" sz="3700" cap="none" dirty="0">
                <a:latin typeface="Calibri" panose="020F0502020204030204" pitchFamily="34" charset="0"/>
                <a:cs typeface="Calibri" panose="020F0502020204030204" pitchFamily="34" charset="0"/>
              </a:rPr>
            </a:br>
            <a:br>
              <a:rPr lang="en-CA" sz="3700" cap="none" dirty="0">
                <a:latin typeface="Calibri" panose="020F0502020204030204" pitchFamily="34" charset="0"/>
                <a:cs typeface="Calibri" panose="020F0502020204030204" pitchFamily="34" charset="0"/>
              </a:rPr>
            </a:br>
            <a:r>
              <a:rPr lang="en-CA" sz="3700" b="1" i="1" cap="none" dirty="0">
                <a:latin typeface="Calibri" panose="020F0502020204030204" pitchFamily="34" charset="0"/>
                <a:cs typeface="Calibri" panose="020F0502020204030204" pitchFamily="34" charset="0"/>
              </a:rPr>
              <a:t>Less is More!</a:t>
            </a:r>
          </a:p>
        </p:txBody>
      </p:sp>
      <p:pic>
        <p:nvPicPr>
          <p:cNvPr id="5" name="Picture 4">
            <a:extLst>
              <a:ext uri="{FF2B5EF4-FFF2-40B4-BE49-F238E27FC236}">
                <a16:creationId xmlns:a16="http://schemas.microsoft.com/office/drawing/2014/main" id="{1F4B558A-496A-2A42-928C-9AFEBA4CF5C3}"/>
              </a:ext>
            </a:extLst>
          </p:cNvPr>
          <p:cNvPicPr>
            <a:picLocks noChangeAspect="1"/>
          </p:cNvPicPr>
          <p:nvPr/>
        </p:nvPicPr>
        <p:blipFill>
          <a:blip r:embed="rId3"/>
          <a:stretch>
            <a:fillRect/>
          </a:stretch>
        </p:blipFill>
        <p:spPr>
          <a:xfrm>
            <a:off x="60890" y="6021288"/>
            <a:ext cx="910710" cy="910710"/>
          </a:xfrm>
          <a:prstGeom prst="rect">
            <a:avLst/>
          </a:prstGeom>
        </p:spPr>
      </p:pic>
    </p:spTree>
    <p:extLst>
      <p:ext uri="{BB962C8B-B14F-4D97-AF65-F5344CB8AC3E}">
        <p14:creationId xmlns:p14="http://schemas.microsoft.com/office/powerpoint/2010/main" val="3953591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8E2355B-2D98-D842-97F2-C7F6F71C3B7D}"/>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7660704" y="6175836"/>
            <a:ext cx="1447800" cy="637540"/>
          </a:xfrm>
          <a:prstGeom prst="rect">
            <a:avLst/>
          </a:prstGeom>
        </p:spPr>
      </p:pic>
      <p:sp>
        <p:nvSpPr>
          <p:cNvPr id="9" name="Title 1">
            <a:extLst>
              <a:ext uri="{FF2B5EF4-FFF2-40B4-BE49-F238E27FC236}">
                <a16:creationId xmlns:a16="http://schemas.microsoft.com/office/drawing/2014/main" id="{58E7630D-399F-A74F-993B-7FC09BC9DEE7}"/>
              </a:ext>
            </a:extLst>
          </p:cNvPr>
          <p:cNvSpPr>
            <a:spLocks noGrp="1"/>
          </p:cNvSpPr>
          <p:nvPr>
            <p:ph type="title"/>
          </p:nvPr>
        </p:nvSpPr>
        <p:spPr>
          <a:xfrm>
            <a:off x="789757" y="404664"/>
            <a:ext cx="7886699" cy="1656184"/>
          </a:xfrm>
        </p:spPr>
        <p:txBody>
          <a:bodyPr>
            <a:normAutofit fontScale="90000"/>
          </a:bodyPr>
          <a:lstStyle/>
          <a:p>
            <a:pPr lvl="0" algn="ctr"/>
            <a:r>
              <a:rPr lang="en-US" sz="3700" cap="none" dirty="0">
                <a:latin typeface="Calibri" panose="020F0502020204030204" pitchFamily="34" charset="0"/>
                <a:cs typeface="Calibri" panose="020F0502020204030204" pitchFamily="34" charset="0"/>
              </a:rPr>
              <a:t>CMBA Coach Education &amp; Development</a:t>
            </a:r>
            <a:br>
              <a:rPr lang="en-CA" sz="2800" cap="none" dirty="0">
                <a:latin typeface="Calibri" panose="020F0502020204030204" pitchFamily="34" charset="0"/>
                <a:cs typeface="Calibri" panose="020F0502020204030204" pitchFamily="34" charset="0"/>
              </a:rPr>
            </a:br>
            <a:r>
              <a:rPr lang="en-CA" sz="1800" i="1" cap="none" dirty="0">
                <a:latin typeface="Calibri" panose="020F0502020204030204" pitchFamily="34" charset="0"/>
                <a:cs typeface="Calibri" panose="020F0502020204030204" pitchFamily="34" charset="0"/>
              </a:rPr>
              <a:t>Page 42-47 In </a:t>
            </a:r>
            <a:r>
              <a:rPr lang="en-CA" sz="1800" i="1" dirty="0">
                <a:latin typeface="Calibri" panose="020F0502020204030204" pitchFamily="34" charset="0"/>
                <a:cs typeface="Calibri" panose="020F0502020204030204" pitchFamily="34" charset="0"/>
              </a:rPr>
              <a:t>ADVANCED</a:t>
            </a:r>
            <a:r>
              <a:rPr lang="en-CA" sz="1800" i="1" cap="none" dirty="0">
                <a:latin typeface="Calibri" panose="020F0502020204030204" pitchFamily="34" charset="0"/>
                <a:cs typeface="Calibri" panose="020F0502020204030204" pitchFamily="34" charset="0"/>
              </a:rPr>
              <a:t> Manual</a:t>
            </a:r>
            <a:br>
              <a:rPr lang="en-CA" sz="1600" i="1" cap="none" dirty="0">
                <a:latin typeface="Calibri" panose="020F0502020204030204" pitchFamily="34" charset="0"/>
                <a:cs typeface="Calibri" panose="020F0502020204030204" pitchFamily="34" charset="0"/>
              </a:rPr>
            </a:br>
            <a:br>
              <a:rPr lang="en-CA" sz="1600" i="1" cap="none" dirty="0">
                <a:latin typeface="Calibri" panose="020F0502020204030204" pitchFamily="34" charset="0"/>
                <a:cs typeface="Calibri" panose="020F0502020204030204" pitchFamily="34" charset="0"/>
              </a:rPr>
            </a:br>
            <a:br>
              <a:rPr lang="en-CA" sz="600" i="1" cap="none" dirty="0">
                <a:latin typeface="Calibri" panose="020F0502020204030204" pitchFamily="34" charset="0"/>
                <a:cs typeface="Calibri" panose="020F0502020204030204" pitchFamily="34" charset="0"/>
              </a:rPr>
            </a:br>
            <a:r>
              <a:rPr lang="en-CA" sz="2900" i="1" cap="none" dirty="0">
                <a:latin typeface="Calibri" panose="020F0502020204030204" pitchFamily="34" charset="0"/>
                <a:cs typeface="Calibri" panose="020F0502020204030204" pitchFamily="34" charset="0"/>
              </a:rPr>
              <a:t>Developing the </a:t>
            </a:r>
            <a:r>
              <a:rPr lang="en-CA" sz="2900" i="1" cap="none" dirty="0" err="1">
                <a:latin typeface="Calibri" panose="020F0502020204030204" pitchFamily="34" charset="0"/>
                <a:cs typeface="Calibri" panose="020F0502020204030204" pitchFamily="34" charset="0"/>
              </a:rPr>
              <a:t>Positionless</a:t>
            </a:r>
            <a:r>
              <a:rPr lang="en-CA" sz="2900" i="1" cap="none" dirty="0">
                <a:latin typeface="Calibri" panose="020F0502020204030204" pitchFamily="34" charset="0"/>
                <a:cs typeface="Calibri" panose="020F0502020204030204" pitchFamily="34" charset="0"/>
              </a:rPr>
              <a:t> Play</a:t>
            </a:r>
            <a:br>
              <a:rPr lang="en-CA" sz="2600" cap="none" dirty="0">
                <a:latin typeface="Calibri" panose="020F0502020204030204" pitchFamily="34" charset="0"/>
                <a:cs typeface="Calibri" panose="020F0502020204030204" pitchFamily="34" charset="0"/>
              </a:rPr>
            </a:br>
            <a:br>
              <a:rPr lang="en-CA" sz="1600" cap="none" dirty="0">
                <a:latin typeface="Calibri" panose="020F0502020204030204" pitchFamily="34" charset="0"/>
                <a:cs typeface="Calibri" panose="020F0502020204030204" pitchFamily="34" charset="0"/>
              </a:rPr>
            </a:br>
            <a:br>
              <a:rPr lang="en-CA" sz="1600" cap="none" dirty="0">
                <a:latin typeface="Calibri" panose="020F0502020204030204" pitchFamily="34" charset="0"/>
                <a:cs typeface="Calibri" panose="020F0502020204030204" pitchFamily="34" charset="0"/>
              </a:rPr>
            </a:br>
            <a:br>
              <a:rPr lang="en-CA" sz="1600" cap="none" dirty="0">
                <a:latin typeface="Calibri" panose="020F0502020204030204" pitchFamily="34" charset="0"/>
                <a:cs typeface="Calibri" panose="020F0502020204030204" pitchFamily="34" charset="0"/>
              </a:rPr>
            </a:br>
            <a:br>
              <a:rPr lang="en-CA" sz="1600" cap="none" dirty="0">
                <a:latin typeface="Calibri" panose="020F0502020204030204" pitchFamily="34" charset="0"/>
                <a:cs typeface="Calibri" panose="020F0502020204030204" pitchFamily="34" charset="0"/>
              </a:rPr>
            </a:br>
            <a:r>
              <a:rPr lang="en-CA" sz="4900" cap="none" dirty="0">
                <a:latin typeface="Calibri" panose="020F0502020204030204" pitchFamily="34" charset="0"/>
                <a:cs typeface="Calibri" panose="020F0502020204030204" pitchFamily="34" charset="0"/>
              </a:rPr>
              <a:t>Global Player Approach</a:t>
            </a:r>
            <a:br>
              <a:rPr lang="en-CA" sz="4900" cap="none" dirty="0">
                <a:latin typeface="Calibri" panose="020F0502020204030204" pitchFamily="34" charset="0"/>
                <a:cs typeface="Calibri" panose="020F0502020204030204" pitchFamily="34" charset="0"/>
              </a:rPr>
            </a:br>
            <a:br>
              <a:rPr lang="en-CA" sz="4900" cap="none" dirty="0">
                <a:latin typeface="Calibri" panose="020F0502020204030204" pitchFamily="34" charset="0"/>
                <a:cs typeface="Calibri" panose="020F0502020204030204" pitchFamily="34" charset="0"/>
              </a:rPr>
            </a:br>
            <a:r>
              <a:rPr lang="en-CA" sz="4900" cap="none" dirty="0">
                <a:latin typeface="Calibri" panose="020F0502020204030204" pitchFamily="34" charset="0"/>
                <a:cs typeface="Calibri" panose="020F0502020204030204" pitchFamily="34" charset="0"/>
              </a:rPr>
              <a:t>Nikola </a:t>
            </a:r>
            <a:r>
              <a:rPr lang="en-CA" sz="4900" cap="none" dirty="0" err="1">
                <a:latin typeface="Calibri" panose="020F0502020204030204" pitchFamily="34" charset="0"/>
                <a:cs typeface="Calibri" panose="020F0502020204030204" pitchFamily="34" charset="0"/>
              </a:rPr>
              <a:t>Jokić</a:t>
            </a:r>
            <a:r>
              <a:rPr lang="en-CA" sz="4900" cap="none" dirty="0">
                <a:latin typeface="Calibri" panose="020F0502020204030204" pitchFamily="34" charset="0"/>
                <a:cs typeface="Calibri" panose="020F0502020204030204" pitchFamily="34" charset="0"/>
              </a:rPr>
              <a:t> Article</a:t>
            </a:r>
          </a:p>
        </p:txBody>
      </p:sp>
      <p:pic>
        <p:nvPicPr>
          <p:cNvPr id="5" name="Picture 4">
            <a:extLst>
              <a:ext uri="{FF2B5EF4-FFF2-40B4-BE49-F238E27FC236}">
                <a16:creationId xmlns:a16="http://schemas.microsoft.com/office/drawing/2014/main" id="{1F4B558A-496A-2A42-928C-9AFEBA4CF5C3}"/>
              </a:ext>
            </a:extLst>
          </p:cNvPr>
          <p:cNvPicPr>
            <a:picLocks noChangeAspect="1"/>
          </p:cNvPicPr>
          <p:nvPr/>
        </p:nvPicPr>
        <p:blipFill>
          <a:blip r:embed="rId3"/>
          <a:stretch>
            <a:fillRect/>
          </a:stretch>
        </p:blipFill>
        <p:spPr>
          <a:xfrm>
            <a:off x="60890" y="6021288"/>
            <a:ext cx="910710" cy="910710"/>
          </a:xfrm>
          <a:prstGeom prst="rect">
            <a:avLst/>
          </a:prstGeom>
        </p:spPr>
      </p:pic>
    </p:spTree>
    <p:extLst>
      <p:ext uri="{BB962C8B-B14F-4D97-AF65-F5344CB8AC3E}">
        <p14:creationId xmlns:p14="http://schemas.microsoft.com/office/powerpoint/2010/main" val="70114247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8E2355B-2D98-D842-97F2-C7F6F71C3B7D}"/>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7660704" y="6175836"/>
            <a:ext cx="1447800" cy="637540"/>
          </a:xfrm>
          <a:prstGeom prst="rect">
            <a:avLst/>
          </a:prstGeom>
        </p:spPr>
      </p:pic>
      <p:sp>
        <p:nvSpPr>
          <p:cNvPr id="9" name="Title 1">
            <a:extLst>
              <a:ext uri="{FF2B5EF4-FFF2-40B4-BE49-F238E27FC236}">
                <a16:creationId xmlns:a16="http://schemas.microsoft.com/office/drawing/2014/main" id="{58E7630D-399F-A74F-993B-7FC09BC9DEE7}"/>
              </a:ext>
            </a:extLst>
          </p:cNvPr>
          <p:cNvSpPr>
            <a:spLocks noGrp="1"/>
          </p:cNvSpPr>
          <p:nvPr>
            <p:ph type="title"/>
          </p:nvPr>
        </p:nvSpPr>
        <p:spPr>
          <a:xfrm>
            <a:off x="789757" y="404664"/>
            <a:ext cx="7886699" cy="1656184"/>
          </a:xfrm>
        </p:spPr>
        <p:txBody>
          <a:bodyPr>
            <a:normAutofit/>
          </a:bodyPr>
          <a:lstStyle/>
          <a:p>
            <a:pPr lvl="0" algn="ctr"/>
            <a:r>
              <a:rPr lang="en-US" sz="3300" cap="none" dirty="0">
                <a:latin typeface="Calibri" panose="020F0502020204030204" pitchFamily="34" charset="0"/>
                <a:cs typeface="Calibri" panose="020F0502020204030204" pitchFamily="34" charset="0"/>
              </a:rPr>
              <a:t>CMBA Coach Education &amp; Development</a:t>
            </a:r>
            <a:br>
              <a:rPr lang="en-CA" sz="2800" cap="none" dirty="0">
                <a:latin typeface="Calibri" panose="020F0502020204030204" pitchFamily="34" charset="0"/>
                <a:cs typeface="Calibri" panose="020F0502020204030204" pitchFamily="34" charset="0"/>
              </a:rPr>
            </a:br>
            <a:br>
              <a:rPr lang="en-CA" sz="1600" i="1" cap="none" dirty="0">
                <a:latin typeface="Calibri" panose="020F0502020204030204" pitchFamily="34" charset="0"/>
                <a:cs typeface="Calibri" panose="020F0502020204030204" pitchFamily="34" charset="0"/>
              </a:rPr>
            </a:br>
            <a:br>
              <a:rPr lang="en-CA" sz="1600" i="1" cap="none" dirty="0">
                <a:latin typeface="Calibri" panose="020F0502020204030204" pitchFamily="34" charset="0"/>
                <a:cs typeface="Calibri" panose="020F0502020204030204" pitchFamily="34" charset="0"/>
              </a:rPr>
            </a:br>
            <a:br>
              <a:rPr lang="en-CA" sz="600" i="1" cap="none" dirty="0">
                <a:latin typeface="Calibri" panose="020F0502020204030204" pitchFamily="34" charset="0"/>
                <a:cs typeface="Calibri" panose="020F0502020204030204" pitchFamily="34" charset="0"/>
              </a:rPr>
            </a:br>
            <a:r>
              <a:rPr lang="en-CA" sz="2600" cap="none" dirty="0">
                <a:latin typeface="Calibri" panose="020F0502020204030204" pitchFamily="34" charset="0"/>
                <a:cs typeface="Calibri" panose="020F0502020204030204" pitchFamily="34" charset="0"/>
              </a:rPr>
              <a:t>Prep for the On-court Session</a:t>
            </a:r>
          </a:p>
        </p:txBody>
      </p:sp>
      <p:sp>
        <p:nvSpPr>
          <p:cNvPr id="2" name="TextBox 1">
            <a:extLst>
              <a:ext uri="{FF2B5EF4-FFF2-40B4-BE49-F238E27FC236}">
                <a16:creationId xmlns:a16="http://schemas.microsoft.com/office/drawing/2014/main" id="{EE7DD63B-8BB5-E34C-9099-DFAF910DC858}"/>
              </a:ext>
            </a:extLst>
          </p:cNvPr>
          <p:cNvSpPr txBox="1"/>
          <p:nvPr/>
        </p:nvSpPr>
        <p:spPr>
          <a:xfrm>
            <a:off x="1077789" y="1988840"/>
            <a:ext cx="7886699" cy="3908762"/>
          </a:xfrm>
          <a:prstGeom prst="rect">
            <a:avLst/>
          </a:prstGeom>
          <a:noFill/>
        </p:spPr>
        <p:txBody>
          <a:bodyPr wrap="square" rtlCol="0">
            <a:spAutoFit/>
          </a:bodyPr>
          <a:lstStyle/>
          <a:p>
            <a:r>
              <a:rPr lang="en-CA" sz="1600" dirty="0">
                <a:latin typeface="Calibri" panose="020F0502020204030204" pitchFamily="34" charset="0"/>
                <a:cs typeface="Calibri" panose="020F0502020204030204" pitchFamily="34" charset="0"/>
              </a:rPr>
              <a:t>Be Prepared To Participate On-court…and </a:t>
            </a:r>
            <a:r>
              <a:rPr lang="en-CA" b="1" i="1" dirty="0">
                <a:latin typeface="Calibri" panose="020F0502020204030204" pitchFamily="34" charset="0"/>
                <a:cs typeface="Calibri" panose="020F0502020204030204" pitchFamily="34" charset="0"/>
              </a:rPr>
              <a:t>Bring your Child &amp; a Friend/Teammate</a:t>
            </a:r>
            <a:br>
              <a:rPr lang="en-CA" sz="1600" b="1" i="1" dirty="0">
                <a:latin typeface="Calibri" panose="020F0502020204030204" pitchFamily="34" charset="0"/>
                <a:cs typeface="Calibri" panose="020F0502020204030204" pitchFamily="34" charset="0"/>
              </a:rPr>
            </a:br>
            <a:br>
              <a:rPr lang="en-CA" sz="1600" b="1" i="1" dirty="0">
                <a:latin typeface="Calibri" panose="020F0502020204030204" pitchFamily="34" charset="0"/>
                <a:cs typeface="Calibri" panose="020F0502020204030204" pitchFamily="34" charset="0"/>
              </a:rPr>
            </a:br>
            <a:r>
              <a:rPr lang="en-CA" sz="1600" dirty="0">
                <a:latin typeface="Calibri" panose="020F0502020204030204" pitchFamily="34" charset="0"/>
                <a:cs typeface="Calibri" panose="020F0502020204030204" pitchFamily="34" charset="0"/>
              </a:rPr>
              <a:t>As with Players, Coaches Learn Better via Experiential Learning…</a:t>
            </a:r>
            <a:br>
              <a:rPr lang="en-CA" sz="1600" dirty="0">
                <a:latin typeface="Calibri" panose="020F0502020204030204" pitchFamily="34" charset="0"/>
                <a:cs typeface="Calibri" panose="020F0502020204030204" pitchFamily="34" charset="0"/>
              </a:rPr>
            </a:br>
            <a:br>
              <a:rPr lang="en-CA" sz="1600" dirty="0">
                <a:latin typeface="Calibri" panose="020F0502020204030204" pitchFamily="34" charset="0"/>
                <a:cs typeface="Calibri" panose="020F0502020204030204" pitchFamily="34" charset="0"/>
              </a:rPr>
            </a:br>
            <a:r>
              <a:rPr lang="en-CA" sz="1600" dirty="0">
                <a:latin typeface="Calibri" panose="020F0502020204030204" pitchFamily="34" charset="0"/>
                <a:cs typeface="Calibri" panose="020F0502020204030204" pitchFamily="34" charset="0"/>
              </a:rPr>
              <a:t>Competency Based Coaching is the New Standard for NCCP…</a:t>
            </a:r>
            <a:br>
              <a:rPr lang="en-CA" sz="1600" dirty="0">
                <a:latin typeface="Calibri" panose="020F0502020204030204" pitchFamily="34" charset="0"/>
                <a:cs typeface="Calibri" panose="020F0502020204030204" pitchFamily="34" charset="0"/>
              </a:rPr>
            </a:br>
            <a:br>
              <a:rPr lang="en-CA" sz="1600" dirty="0">
                <a:latin typeface="Calibri" panose="020F0502020204030204" pitchFamily="34" charset="0"/>
                <a:cs typeface="Calibri" panose="020F0502020204030204" pitchFamily="34" charset="0"/>
              </a:rPr>
            </a:br>
            <a:r>
              <a:rPr lang="en-CA" sz="1600" dirty="0">
                <a:latin typeface="Calibri" panose="020F0502020204030204" pitchFamily="34" charset="0"/>
                <a:cs typeface="Calibri" panose="020F0502020204030204" pitchFamily="34" charset="0"/>
              </a:rPr>
              <a:t>Bring Your Questions &amp; </a:t>
            </a:r>
            <a:r>
              <a:rPr lang="en-CA" sz="2000" b="1" i="1" u="sng" dirty="0">
                <a:latin typeface="Calibri" panose="020F0502020204030204" pitchFamily="34" charset="0"/>
                <a:cs typeface="Calibri" panose="020F0502020204030204" pitchFamily="34" charset="0"/>
              </a:rPr>
              <a:t>Bring a Basketball</a:t>
            </a:r>
            <a:r>
              <a:rPr lang="en-CA" sz="1600" dirty="0">
                <a:latin typeface="Calibri" panose="020F0502020204030204" pitchFamily="34" charset="0"/>
                <a:cs typeface="Calibri" panose="020F0502020204030204" pitchFamily="34" charset="0"/>
              </a:rPr>
              <a:t>…</a:t>
            </a:r>
            <a:br>
              <a:rPr lang="en-CA" sz="1600" dirty="0">
                <a:latin typeface="Calibri" panose="020F0502020204030204" pitchFamily="34" charset="0"/>
                <a:cs typeface="Calibri" panose="020F0502020204030204" pitchFamily="34" charset="0"/>
              </a:rPr>
            </a:br>
            <a:br>
              <a:rPr lang="en-CA" sz="1600" dirty="0">
                <a:latin typeface="Calibri" panose="020F0502020204030204" pitchFamily="34" charset="0"/>
                <a:cs typeface="Calibri" panose="020F0502020204030204" pitchFamily="34" charset="0"/>
              </a:rPr>
            </a:br>
            <a:r>
              <a:rPr lang="en-CA" sz="1600" dirty="0">
                <a:latin typeface="Calibri" panose="020F0502020204030204" pitchFamily="34" charset="0"/>
                <a:cs typeface="Calibri" panose="020F0502020204030204" pitchFamily="34" charset="0"/>
              </a:rPr>
              <a:t>We will Spend More Time on Style Of Play than on Individual Skill Development…</a:t>
            </a:r>
            <a:br>
              <a:rPr lang="en-CA" sz="1600" dirty="0">
                <a:latin typeface="Calibri" panose="020F0502020204030204" pitchFamily="34" charset="0"/>
                <a:cs typeface="Calibri" panose="020F0502020204030204" pitchFamily="34" charset="0"/>
              </a:rPr>
            </a:br>
            <a:br>
              <a:rPr lang="en-CA" sz="1600" dirty="0">
                <a:latin typeface="Calibri" panose="020F0502020204030204" pitchFamily="34" charset="0"/>
                <a:cs typeface="Calibri" panose="020F0502020204030204" pitchFamily="34" charset="0"/>
              </a:rPr>
            </a:br>
            <a:r>
              <a:rPr lang="en-CA" sz="1600" dirty="0">
                <a:latin typeface="Calibri" panose="020F0502020204030204" pitchFamily="34" charset="0"/>
                <a:cs typeface="Calibri" panose="020F0502020204030204" pitchFamily="34" charset="0"/>
              </a:rPr>
              <a:t>Offense takes Longer to Teach than Defense so We’ll do more Offense…</a:t>
            </a:r>
            <a:br>
              <a:rPr lang="en-CA" sz="1600" dirty="0">
                <a:latin typeface="Calibri" panose="020F0502020204030204" pitchFamily="34" charset="0"/>
                <a:cs typeface="Calibri" panose="020F0502020204030204" pitchFamily="34" charset="0"/>
              </a:rPr>
            </a:br>
            <a:br>
              <a:rPr lang="en-CA" sz="1600" dirty="0">
                <a:latin typeface="Calibri" panose="020F0502020204030204" pitchFamily="34" charset="0"/>
                <a:cs typeface="Calibri" panose="020F0502020204030204" pitchFamily="34" charset="0"/>
              </a:rPr>
            </a:br>
            <a:r>
              <a:rPr lang="en-CA" sz="1600" dirty="0">
                <a:latin typeface="Calibri" panose="020F0502020204030204" pitchFamily="34" charset="0"/>
                <a:cs typeface="Calibri" panose="020F0502020204030204" pitchFamily="34" charset="0"/>
              </a:rPr>
              <a:t>Emphasis: Establishing Style of Play, Actions &amp; Concepts | Read &amp; React Offense…</a:t>
            </a:r>
            <a:br>
              <a:rPr lang="en-CA" sz="1600" dirty="0">
                <a:latin typeface="Calibri" panose="020F0502020204030204" pitchFamily="34" charset="0"/>
                <a:cs typeface="Calibri" panose="020F0502020204030204" pitchFamily="34" charset="0"/>
              </a:rPr>
            </a:br>
            <a:br>
              <a:rPr lang="en-CA" sz="1600" dirty="0">
                <a:latin typeface="Calibri" panose="020F0502020204030204" pitchFamily="34" charset="0"/>
                <a:cs typeface="Calibri" panose="020F0502020204030204" pitchFamily="34" charset="0"/>
              </a:rPr>
            </a:br>
            <a:r>
              <a:rPr lang="en-CA" sz="1600" dirty="0">
                <a:latin typeface="Calibri" panose="020F0502020204030204" pitchFamily="34" charset="0"/>
                <a:cs typeface="Calibri" panose="020F0502020204030204" pitchFamily="34" charset="0"/>
              </a:rPr>
              <a:t>Breakdown Drills (ABC Phase) &amp; Scrimmage (D Phase) | </a:t>
            </a:r>
            <a:r>
              <a:rPr lang="en-CA" b="1" i="1" dirty="0">
                <a:latin typeface="Calibri" panose="020F0502020204030204" pitchFamily="34" charset="0"/>
                <a:cs typeface="Calibri" panose="020F0502020204030204" pitchFamily="34" charset="0"/>
              </a:rPr>
              <a:t>Training Ugly Works!</a:t>
            </a:r>
            <a:endParaRPr lang="en-US" i="1" dirty="0">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E7822C01-CAA2-604B-839C-5159373A6C2C}"/>
              </a:ext>
            </a:extLst>
          </p:cNvPr>
          <p:cNvPicPr>
            <a:picLocks noChangeAspect="1"/>
          </p:cNvPicPr>
          <p:nvPr/>
        </p:nvPicPr>
        <p:blipFill>
          <a:blip r:embed="rId3"/>
          <a:stretch>
            <a:fillRect/>
          </a:stretch>
        </p:blipFill>
        <p:spPr>
          <a:xfrm>
            <a:off x="60890" y="6021288"/>
            <a:ext cx="910710" cy="910710"/>
          </a:xfrm>
          <a:prstGeom prst="rect">
            <a:avLst/>
          </a:prstGeom>
        </p:spPr>
      </p:pic>
    </p:spTree>
    <p:extLst>
      <p:ext uri="{BB962C8B-B14F-4D97-AF65-F5344CB8AC3E}">
        <p14:creationId xmlns:p14="http://schemas.microsoft.com/office/powerpoint/2010/main" val="399216573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8E2355B-2D98-D842-97F2-C7F6F71C3B7D}"/>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7660704" y="6175836"/>
            <a:ext cx="1447800" cy="637540"/>
          </a:xfrm>
          <a:prstGeom prst="rect">
            <a:avLst/>
          </a:prstGeom>
        </p:spPr>
      </p:pic>
      <p:sp>
        <p:nvSpPr>
          <p:cNvPr id="9" name="Title 1">
            <a:extLst>
              <a:ext uri="{FF2B5EF4-FFF2-40B4-BE49-F238E27FC236}">
                <a16:creationId xmlns:a16="http://schemas.microsoft.com/office/drawing/2014/main" id="{58E7630D-399F-A74F-993B-7FC09BC9DEE7}"/>
              </a:ext>
            </a:extLst>
          </p:cNvPr>
          <p:cNvSpPr>
            <a:spLocks noGrp="1"/>
          </p:cNvSpPr>
          <p:nvPr>
            <p:ph type="title"/>
          </p:nvPr>
        </p:nvSpPr>
        <p:spPr>
          <a:xfrm>
            <a:off x="789757" y="404664"/>
            <a:ext cx="7886699" cy="1656184"/>
          </a:xfrm>
        </p:spPr>
        <p:txBody>
          <a:bodyPr>
            <a:normAutofit fontScale="90000"/>
          </a:bodyPr>
          <a:lstStyle/>
          <a:p>
            <a:pPr lvl="0" algn="ctr"/>
            <a:r>
              <a:rPr lang="en-US" sz="3700" cap="none" dirty="0">
                <a:latin typeface="Calibri" panose="020F0502020204030204" pitchFamily="34" charset="0"/>
                <a:cs typeface="Calibri" panose="020F0502020204030204" pitchFamily="34" charset="0"/>
              </a:rPr>
              <a:t>CMBA Coach Education &amp; Development</a:t>
            </a:r>
            <a:br>
              <a:rPr lang="en-CA" sz="2800" cap="none" dirty="0">
                <a:latin typeface="Calibri" panose="020F0502020204030204" pitchFamily="34" charset="0"/>
                <a:cs typeface="Calibri" panose="020F0502020204030204" pitchFamily="34" charset="0"/>
              </a:rPr>
            </a:br>
            <a:br>
              <a:rPr lang="en-CA" sz="1600" i="1" cap="none" dirty="0">
                <a:latin typeface="Calibri" panose="020F0502020204030204" pitchFamily="34" charset="0"/>
                <a:cs typeface="Calibri" panose="020F0502020204030204" pitchFamily="34" charset="0"/>
              </a:rPr>
            </a:br>
            <a:br>
              <a:rPr lang="en-CA" sz="1600" i="1" cap="none" dirty="0">
                <a:latin typeface="Calibri" panose="020F0502020204030204" pitchFamily="34" charset="0"/>
                <a:cs typeface="Calibri" panose="020F0502020204030204" pitchFamily="34" charset="0"/>
              </a:rPr>
            </a:br>
            <a:br>
              <a:rPr lang="en-CA" sz="600" i="1" cap="none" dirty="0">
                <a:latin typeface="Calibri" panose="020F0502020204030204" pitchFamily="34" charset="0"/>
                <a:cs typeface="Calibri" panose="020F0502020204030204" pitchFamily="34" charset="0"/>
              </a:rPr>
            </a:br>
            <a:r>
              <a:rPr lang="en-CA" sz="2900" i="1" cap="none" dirty="0">
                <a:latin typeface="Calibri" panose="020F0502020204030204" pitchFamily="34" charset="0"/>
                <a:cs typeface="Calibri" panose="020F0502020204030204" pitchFamily="34" charset="0"/>
              </a:rPr>
              <a:t>BONUS Materials</a:t>
            </a:r>
            <a:br>
              <a:rPr lang="en-CA" sz="2600" cap="none" dirty="0">
                <a:latin typeface="Calibri" panose="020F0502020204030204" pitchFamily="34" charset="0"/>
                <a:cs typeface="Calibri" panose="020F0502020204030204" pitchFamily="34" charset="0"/>
              </a:rPr>
            </a:br>
            <a:br>
              <a:rPr lang="en-CA" sz="1600" cap="none" dirty="0">
                <a:latin typeface="Calibri" panose="020F0502020204030204" pitchFamily="34" charset="0"/>
                <a:cs typeface="Calibri" panose="020F0502020204030204" pitchFamily="34" charset="0"/>
              </a:rPr>
            </a:br>
            <a:br>
              <a:rPr lang="en-CA" sz="1600" cap="none" dirty="0">
                <a:latin typeface="Calibri" panose="020F0502020204030204" pitchFamily="34" charset="0"/>
                <a:cs typeface="Calibri" panose="020F0502020204030204" pitchFamily="34" charset="0"/>
              </a:rPr>
            </a:br>
            <a:br>
              <a:rPr lang="en-CA" sz="1600" cap="none" dirty="0">
                <a:latin typeface="Calibri" panose="020F0502020204030204" pitchFamily="34" charset="0"/>
                <a:cs typeface="Calibri" panose="020F0502020204030204" pitchFamily="34" charset="0"/>
              </a:rPr>
            </a:br>
            <a:br>
              <a:rPr lang="en-CA" sz="1600" cap="none" dirty="0">
                <a:latin typeface="Calibri" panose="020F0502020204030204" pitchFamily="34" charset="0"/>
                <a:cs typeface="Calibri" panose="020F0502020204030204" pitchFamily="34" charset="0"/>
              </a:rPr>
            </a:br>
            <a:br>
              <a:rPr lang="en-CA" sz="1600" cap="none" dirty="0">
                <a:latin typeface="Calibri" panose="020F0502020204030204" pitchFamily="34" charset="0"/>
                <a:cs typeface="Calibri" panose="020F0502020204030204" pitchFamily="34" charset="0"/>
              </a:rPr>
            </a:br>
            <a:br>
              <a:rPr lang="en-CA" sz="1600" cap="none" dirty="0">
                <a:latin typeface="Calibri" panose="020F0502020204030204" pitchFamily="34" charset="0"/>
                <a:cs typeface="Calibri" panose="020F0502020204030204" pitchFamily="34" charset="0"/>
              </a:rPr>
            </a:br>
            <a:r>
              <a:rPr lang="en-CA" sz="6100" cap="none" dirty="0">
                <a:latin typeface="Calibri" panose="020F0502020204030204" pitchFamily="34" charset="0"/>
                <a:cs typeface="Calibri" panose="020F0502020204030204" pitchFamily="34" charset="0"/>
              </a:rPr>
              <a:t>BONUS</a:t>
            </a:r>
            <a:br>
              <a:rPr lang="en-CA" sz="4900" cap="none" dirty="0">
                <a:latin typeface="Calibri" panose="020F0502020204030204" pitchFamily="34" charset="0"/>
                <a:cs typeface="Calibri" panose="020F0502020204030204" pitchFamily="34" charset="0"/>
              </a:rPr>
            </a:br>
            <a:br>
              <a:rPr lang="en-CA" sz="2200" cap="none" dirty="0">
                <a:latin typeface="Calibri" panose="020F0502020204030204" pitchFamily="34" charset="0"/>
                <a:cs typeface="Calibri" panose="020F0502020204030204" pitchFamily="34" charset="0"/>
              </a:rPr>
            </a:br>
            <a:r>
              <a:rPr lang="en-CA" sz="4900" cap="none" dirty="0">
                <a:latin typeface="Calibri" panose="020F0502020204030204" pitchFamily="34" charset="0"/>
                <a:cs typeface="Calibri" panose="020F0502020204030204" pitchFamily="34" charset="0"/>
              </a:rPr>
              <a:t>Materials</a:t>
            </a:r>
          </a:p>
        </p:txBody>
      </p:sp>
      <p:pic>
        <p:nvPicPr>
          <p:cNvPr id="5" name="Picture 4">
            <a:extLst>
              <a:ext uri="{FF2B5EF4-FFF2-40B4-BE49-F238E27FC236}">
                <a16:creationId xmlns:a16="http://schemas.microsoft.com/office/drawing/2014/main" id="{1F4B558A-496A-2A42-928C-9AFEBA4CF5C3}"/>
              </a:ext>
            </a:extLst>
          </p:cNvPr>
          <p:cNvPicPr>
            <a:picLocks noChangeAspect="1"/>
          </p:cNvPicPr>
          <p:nvPr/>
        </p:nvPicPr>
        <p:blipFill>
          <a:blip r:embed="rId3"/>
          <a:stretch>
            <a:fillRect/>
          </a:stretch>
        </p:blipFill>
        <p:spPr>
          <a:xfrm>
            <a:off x="60890" y="6021288"/>
            <a:ext cx="910710" cy="910710"/>
          </a:xfrm>
          <a:prstGeom prst="rect">
            <a:avLst/>
          </a:prstGeom>
        </p:spPr>
      </p:pic>
    </p:spTree>
    <p:extLst>
      <p:ext uri="{BB962C8B-B14F-4D97-AF65-F5344CB8AC3E}">
        <p14:creationId xmlns:p14="http://schemas.microsoft.com/office/powerpoint/2010/main" val="6864414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8E2355B-2D98-D842-97F2-C7F6F71C3B7D}"/>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7660704" y="6175836"/>
            <a:ext cx="1447800" cy="637540"/>
          </a:xfrm>
          <a:prstGeom prst="rect">
            <a:avLst/>
          </a:prstGeom>
        </p:spPr>
      </p:pic>
      <p:sp>
        <p:nvSpPr>
          <p:cNvPr id="9" name="Title 1">
            <a:extLst>
              <a:ext uri="{FF2B5EF4-FFF2-40B4-BE49-F238E27FC236}">
                <a16:creationId xmlns:a16="http://schemas.microsoft.com/office/drawing/2014/main" id="{58E7630D-399F-A74F-993B-7FC09BC9DEE7}"/>
              </a:ext>
            </a:extLst>
          </p:cNvPr>
          <p:cNvSpPr>
            <a:spLocks noGrp="1"/>
          </p:cNvSpPr>
          <p:nvPr>
            <p:ph type="title"/>
          </p:nvPr>
        </p:nvSpPr>
        <p:spPr>
          <a:xfrm>
            <a:off x="717749" y="404664"/>
            <a:ext cx="7886699" cy="5400600"/>
          </a:xfrm>
        </p:spPr>
        <p:txBody>
          <a:bodyPr>
            <a:normAutofit/>
          </a:bodyPr>
          <a:lstStyle/>
          <a:p>
            <a:pPr algn="ctr">
              <a:lnSpc>
                <a:spcPct val="100000"/>
              </a:lnSpc>
            </a:pPr>
            <a:r>
              <a:rPr lang="en-US" sz="3300" cap="none" dirty="0">
                <a:latin typeface="Calibri" panose="020F0502020204030204" pitchFamily="34" charset="0"/>
                <a:cs typeface="Calibri" panose="020F0502020204030204" pitchFamily="34" charset="0"/>
              </a:rPr>
              <a:t>CMBA Coach Education &amp; Development</a:t>
            </a:r>
            <a:br>
              <a:rPr lang="en-CA" sz="2600" cap="none" dirty="0">
                <a:latin typeface="Calibri" panose="020F0502020204030204" pitchFamily="34" charset="0"/>
                <a:cs typeface="Calibri" panose="020F0502020204030204" pitchFamily="34" charset="0"/>
              </a:rPr>
            </a:br>
            <a:br>
              <a:rPr lang="en-CA" sz="1600" cap="none" dirty="0">
                <a:latin typeface="Calibri" panose="020F0502020204030204" pitchFamily="34" charset="0"/>
                <a:cs typeface="Calibri" panose="020F0502020204030204" pitchFamily="34" charset="0"/>
              </a:rPr>
            </a:br>
            <a:br>
              <a:rPr lang="en-CA" sz="1100" cap="none" dirty="0">
                <a:latin typeface="Calibri" panose="020F0502020204030204" pitchFamily="34" charset="0"/>
                <a:cs typeface="Calibri" panose="020F0502020204030204" pitchFamily="34" charset="0"/>
              </a:rPr>
            </a:br>
            <a:r>
              <a:rPr lang="en-CA" sz="2600" cap="none" dirty="0">
                <a:latin typeface="Calibri" panose="020F0502020204030204" pitchFamily="34" charset="0"/>
                <a:cs typeface="Calibri" panose="020F0502020204030204" pitchFamily="34" charset="0"/>
              </a:rPr>
              <a:t>Coaches Association of Canada</a:t>
            </a:r>
            <a:br>
              <a:rPr lang="en-CA" sz="2900" cap="none" dirty="0">
                <a:latin typeface="Calibri" panose="020F0502020204030204" pitchFamily="34" charset="0"/>
                <a:cs typeface="Calibri" panose="020F0502020204030204" pitchFamily="34" charset="0"/>
              </a:rPr>
            </a:br>
            <a:br>
              <a:rPr lang="en-CA" sz="1000" cap="none" dirty="0">
                <a:latin typeface="Calibri" panose="020F0502020204030204" pitchFamily="34" charset="0"/>
                <a:cs typeface="Calibri" panose="020F0502020204030204" pitchFamily="34" charset="0"/>
              </a:rPr>
            </a:br>
            <a:r>
              <a:rPr lang="en-CA" sz="2600" cap="none" dirty="0">
                <a:latin typeface="Calibri" panose="020F0502020204030204" pitchFamily="34" charset="0"/>
                <a:cs typeface="Calibri" panose="020F0502020204030204" pitchFamily="34" charset="0"/>
              </a:rPr>
              <a:t>Responsible Coaching Movement</a:t>
            </a:r>
            <a:br>
              <a:rPr lang="en-CA" sz="2900" cap="none" dirty="0">
                <a:latin typeface="Calibri" panose="020F0502020204030204" pitchFamily="34" charset="0"/>
                <a:cs typeface="Calibri" panose="020F0502020204030204" pitchFamily="34" charset="0"/>
              </a:rPr>
            </a:br>
            <a:br>
              <a:rPr lang="en-CA" sz="2900" cap="none" dirty="0">
                <a:latin typeface="Calibri" panose="020F0502020204030204" pitchFamily="34" charset="0"/>
                <a:cs typeface="Calibri" panose="020F0502020204030204" pitchFamily="34" charset="0"/>
              </a:rPr>
            </a:br>
            <a:br>
              <a:rPr lang="en-CA" sz="2900" cap="none" dirty="0">
                <a:latin typeface="Calibri" panose="020F0502020204030204" pitchFamily="34" charset="0"/>
                <a:cs typeface="Calibri" panose="020F0502020204030204" pitchFamily="34" charset="0"/>
              </a:rPr>
            </a:br>
            <a:r>
              <a:rPr lang="en-CA" sz="2000" cap="none" dirty="0">
                <a:latin typeface="Calibri" panose="020F0502020204030204" pitchFamily="34" charset="0"/>
                <a:cs typeface="Calibri" panose="020F0502020204030204" pitchFamily="34" charset="0"/>
              </a:rPr>
              <a:t>Rule of Two</a:t>
            </a:r>
            <a:br>
              <a:rPr lang="en-CA" sz="2000" cap="none" dirty="0">
                <a:latin typeface="Calibri" panose="020F0502020204030204" pitchFamily="34" charset="0"/>
                <a:cs typeface="Calibri" panose="020F0502020204030204" pitchFamily="34" charset="0"/>
              </a:rPr>
            </a:br>
            <a:br>
              <a:rPr lang="en-CA" sz="2000" cap="none" dirty="0">
                <a:latin typeface="Calibri" panose="020F0502020204030204" pitchFamily="34" charset="0"/>
                <a:cs typeface="Calibri" panose="020F0502020204030204" pitchFamily="34" charset="0"/>
              </a:rPr>
            </a:br>
            <a:r>
              <a:rPr lang="en-CA" sz="2000" cap="none" dirty="0">
                <a:latin typeface="Calibri" panose="020F0502020204030204" pitchFamily="34" charset="0"/>
                <a:cs typeface="Calibri" panose="020F0502020204030204" pitchFamily="34" charset="0"/>
              </a:rPr>
              <a:t>Background Screening</a:t>
            </a:r>
            <a:br>
              <a:rPr lang="en-CA" sz="2000" cap="none" dirty="0">
                <a:latin typeface="Calibri" panose="020F0502020204030204" pitchFamily="34" charset="0"/>
                <a:cs typeface="Calibri" panose="020F0502020204030204" pitchFamily="34" charset="0"/>
              </a:rPr>
            </a:br>
            <a:br>
              <a:rPr lang="en-CA" sz="2000" cap="none" dirty="0">
                <a:latin typeface="Calibri" panose="020F0502020204030204" pitchFamily="34" charset="0"/>
                <a:cs typeface="Calibri" panose="020F0502020204030204" pitchFamily="34" charset="0"/>
              </a:rPr>
            </a:br>
            <a:r>
              <a:rPr lang="en-CA" sz="2000" cap="none" dirty="0">
                <a:latin typeface="Calibri" panose="020F0502020204030204" pitchFamily="34" charset="0"/>
                <a:cs typeface="Calibri" panose="020F0502020204030204" pitchFamily="34" charset="0"/>
              </a:rPr>
              <a:t>Ethics Training</a:t>
            </a:r>
          </a:p>
        </p:txBody>
      </p:sp>
      <p:pic>
        <p:nvPicPr>
          <p:cNvPr id="2" name="Picture 1">
            <a:extLst>
              <a:ext uri="{FF2B5EF4-FFF2-40B4-BE49-F238E27FC236}">
                <a16:creationId xmlns:a16="http://schemas.microsoft.com/office/drawing/2014/main" id="{03584620-1158-6743-9C5F-A6C84D46F6C4}"/>
              </a:ext>
            </a:extLst>
          </p:cNvPr>
          <p:cNvPicPr>
            <a:picLocks noChangeAspect="1"/>
          </p:cNvPicPr>
          <p:nvPr/>
        </p:nvPicPr>
        <p:blipFill>
          <a:blip r:embed="rId3"/>
          <a:stretch>
            <a:fillRect/>
          </a:stretch>
        </p:blipFill>
        <p:spPr>
          <a:xfrm>
            <a:off x="717749" y="3294792"/>
            <a:ext cx="1927126" cy="1927126"/>
          </a:xfrm>
          <a:prstGeom prst="rect">
            <a:avLst/>
          </a:prstGeom>
        </p:spPr>
      </p:pic>
      <p:pic>
        <p:nvPicPr>
          <p:cNvPr id="6" name="Picture 5">
            <a:extLst>
              <a:ext uri="{FF2B5EF4-FFF2-40B4-BE49-F238E27FC236}">
                <a16:creationId xmlns:a16="http://schemas.microsoft.com/office/drawing/2014/main" id="{8E8E4462-7107-9C43-9711-D2B253D80CD2}"/>
              </a:ext>
            </a:extLst>
          </p:cNvPr>
          <p:cNvPicPr/>
          <p:nvPr/>
        </p:nvPicPr>
        <p:blipFill rotWithShape="1">
          <a:blip r:embed="rId4">
            <a:extLst>
              <a:ext uri="{28A0092B-C50C-407E-A947-70E740481C1C}">
                <a14:useLocalDpi xmlns:a14="http://schemas.microsoft.com/office/drawing/2010/main" val="0"/>
              </a:ext>
            </a:extLst>
          </a:blip>
          <a:srcRect l="31918" t="14593" r="31422" b="8224"/>
          <a:stretch/>
        </p:blipFill>
        <p:spPr bwMode="auto">
          <a:xfrm>
            <a:off x="6723335" y="2708920"/>
            <a:ext cx="1881113" cy="2512998"/>
          </a:xfrm>
          <a:prstGeom prst="rect">
            <a:avLst/>
          </a:prstGeom>
          <a:ln>
            <a:noFill/>
          </a:ln>
          <a:extLst>
            <a:ext uri="{53640926-AAD7-44D8-BBD7-CCE9431645EC}">
              <a14:shadowObscured xmlns:a14="http://schemas.microsoft.com/office/drawing/2010/main"/>
            </a:ext>
          </a:extLst>
        </p:spPr>
      </p:pic>
      <p:pic>
        <p:nvPicPr>
          <p:cNvPr id="10" name="Picture 9">
            <a:extLst>
              <a:ext uri="{FF2B5EF4-FFF2-40B4-BE49-F238E27FC236}">
                <a16:creationId xmlns:a16="http://schemas.microsoft.com/office/drawing/2014/main" id="{5E494F74-2DA9-D841-9E57-020E8C490A15}"/>
              </a:ext>
            </a:extLst>
          </p:cNvPr>
          <p:cNvPicPr>
            <a:picLocks noChangeAspect="1"/>
          </p:cNvPicPr>
          <p:nvPr/>
        </p:nvPicPr>
        <p:blipFill>
          <a:blip r:embed="rId5"/>
          <a:stretch>
            <a:fillRect/>
          </a:stretch>
        </p:blipFill>
        <p:spPr>
          <a:xfrm>
            <a:off x="60890" y="6021288"/>
            <a:ext cx="910710" cy="910710"/>
          </a:xfrm>
          <a:prstGeom prst="rect">
            <a:avLst/>
          </a:prstGeom>
        </p:spPr>
      </p:pic>
    </p:spTree>
    <p:extLst>
      <p:ext uri="{BB962C8B-B14F-4D97-AF65-F5344CB8AC3E}">
        <p14:creationId xmlns:p14="http://schemas.microsoft.com/office/powerpoint/2010/main" val="212786314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8E2355B-2D98-D842-97F2-C7F6F71C3B7D}"/>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7660704" y="6175836"/>
            <a:ext cx="1447800" cy="637540"/>
          </a:xfrm>
          <a:prstGeom prst="rect">
            <a:avLst/>
          </a:prstGeom>
        </p:spPr>
      </p:pic>
      <p:sp>
        <p:nvSpPr>
          <p:cNvPr id="9" name="Title 1">
            <a:extLst>
              <a:ext uri="{FF2B5EF4-FFF2-40B4-BE49-F238E27FC236}">
                <a16:creationId xmlns:a16="http://schemas.microsoft.com/office/drawing/2014/main" id="{58E7630D-399F-A74F-993B-7FC09BC9DEE7}"/>
              </a:ext>
            </a:extLst>
          </p:cNvPr>
          <p:cNvSpPr>
            <a:spLocks noGrp="1"/>
          </p:cNvSpPr>
          <p:nvPr>
            <p:ph type="title"/>
          </p:nvPr>
        </p:nvSpPr>
        <p:spPr>
          <a:xfrm>
            <a:off x="789757" y="404664"/>
            <a:ext cx="7886699" cy="1656184"/>
          </a:xfrm>
        </p:spPr>
        <p:txBody>
          <a:bodyPr>
            <a:normAutofit fontScale="90000"/>
          </a:bodyPr>
          <a:lstStyle/>
          <a:p>
            <a:pPr algn="ctr"/>
            <a:r>
              <a:rPr lang="en-US" sz="3700" cap="none" dirty="0">
                <a:latin typeface="Calibri" panose="020F0502020204030204" pitchFamily="34" charset="0"/>
                <a:cs typeface="Calibri" panose="020F0502020204030204" pitchFamily="34" charset="0"/>
              </a:rPr>
              <a:t>CMBA Coach Education &amp; Development</a:t>
            </a:r>
            <a:br>
              <a:rPr lang="en-CA" sz="2800" cap="none" dirty="0">
                <a:latin typeface="Calibri" panose="020F0502020204030204" pitchFamily="34" charset="0"/>
                <a:cs typeface="Calibri" panose="020F0502020204030204" pitchFamily="34" charset="0"/>
              </a:rPr>
            </a:br>
            <a:br>
              <a:rPr lang="en-CA" sz="1800" i="1" cap="none" dirty="0">
                <a:latin typeface="Calibri" panose="020F0502020204030204" pitchFamily="34" charset="0"/>
                <a:cs typeface="Calibri" panose="020F0502020204030204" pitchFamily="34" charset="0"/>
              </a:rPr>
            </a:br>
            <a:br>
              <a:rPr lang="en-CA" sz="1800" i="1" cap="none" dirty="0">
                <a:latin typeface="Calibri" panose="020F0502020204030204" pitchFamily="34" charset="0"/>
                <a:cs typeface="Calibri" panose="020F0502020204030204" pitchFamily="34" charset="0"/>
              </a:rPr>
            </a:br>
            <a:br>
              <a:rPr lang="en-CA" sz="600" i="1" cap="none" dirty="0">
                <a:latin typeface="Calibri" panose="020F0502020204030204" pitchFamily="34" charset="0"/>
                <a:cs typeface="Calibri" panose="020F0502020204030204" pitchFamily="34" charset="0"/>
              </a:rPr>
            </a:br>
            <a:r>
              <a:rPr lang="en-CA" sz="2900" cap="none" dirty="0">
                <a:latin typeface="Calibri" panose="020F0502020204030204" pitchFamily="34" charset="0"/>
                <a:cs typeface="Calibri" panose="020F0502020204030204" pitchFamily="34" charset="0"/>
              </a:rPr>
              <a:t>IPP—Individual Performance Plan</a:t>
            </a:r>
            <a:br>
              <a:rPr lang="en-CA" sz="2600" cap="none" dirty="0">
                <a:latin typeface="Calibri" panose="020F0502020204030204" pitchFamily="34" charset="0"/>
                <a:cs typeface="Calibri" panose="020F0502020204030204" pitchFamily="34" charset="0"/>
              </a:rPr>
            </a:br>
            <a:br>
              <a:rPr lang="en-CA" sz="1600" cap="none" dirty="0">
                <a:latin typeface="Calibri" panose="020F0502020204030204" pitchFamily="34" charset="0"/>
                <a:cs typeface="Calibri" panose="020F0502020204030204" pitchFamily="34" charset="0"/>
              </a:rPr>
            </a:br>
            <a:br>
              <a:rPr lang="en-CA" sz="1600" cap="none" dirty="0">
                <a:latin typeface="Calibri" panose="020F0502020204030204" pitchFamily="34" charset="0"/>
                <a:cs typeface="Calibri" panose="020F0502020204030204" pitchFamily="34" charset="0"/>
              </a:rPr>
            </a:br>
            <a:r>
              <a:rPr lang="en-CA" sz="2900" cap="none" dirty="0">
                <a:latin typeface="Calibri" panose="020F0502020204030204" pitchFamily="34" charset="0"/>
                <a:cs typeface="Calibri" panose="020F0502020204030204" pitchFamily="34" charset="0"/>
              </a:rPr>
              <a:t>Based on the Gold Medal Model</a:t>
            </a:r>
            <a:br>
              <a:rPr lang="en-CA" sz="3700" cap="none" dirty="0">
                <a:latin typeface="Calibri" panose="020F0502020204030204" pitchFamily="34" charset="0"/>
                <a:cs typeface="Calibri" panose="020F0502020204030204" pitchFamily="34" charset="0"/>
              </a:rPr>
            </a:br>
            <a:br>
              <a:rPr lang="en-CA" sz="3700" cap="none" dirty="0">
                <a:latin typeface="Calibri" panose="020F0502020204030204" pitchFamily="34" charset="0"/>
                <a:cs typeface="Calibri" panose="020F0502020204030204" pitchFamily="34" charset="0"/>
              </a:rPr>
            </a:br>
            <a:br>
              <a:rPr lang="en-CA" sz="2200" cap="none" dirty="0">
                <a:latin typeface="Calibri" panose="020F0502020204030204" pitchFamily="34" charset="0"/>
                <a:cs typeface="Calibri" panose="020F0502020204030204" pitchFamily="34" charset="0"/>
              </a:rPr>
            </a:br>
            <a:r>
              <a:rPr lang="en-CA" sz="2900" cap="none" dirty="0">
                <a:latin typeface="Calibri" panose="020F0502020204030204" pitchFamily="34" charset="0"/>
                <a:cs typeface="Calibri" panose="020F0502020204030204" pitchFamily="34" charset="0"/>
              </a:rPr>
              <a:t>IPP Excel Form</a:t>
            </a:r>
            <a:br>
              <a:rPr lang="en-CA" sz="2900" cap="none" dirty="0">
                <a:latin typeface="Calibri" panose="020F0502020204030204" pitchFamily="34" charset="0"/>
                <a:cs typeface="Calibri" panose="020F0502020204030204" pitchFamily="34" charset="0"/>
              </a:rPr>
            </a:br>
            <a:r>
              <a:rPr lang="en-CA" sz="1800" cap="none" dirty="0">
                <a:latin typeface="Calibri" panose="020F0502020204030204" pitchFamily="34" charset="0"/>
                <a:cs typeface="Calibri" panose="020F0502020204030204" pitchFamily="34" charset="0"/>
              </a:rPr>
              <a:t>80 Performance Criteria</a:t>
            </a:r>
            <a:br>
              <a:rPr lang="en-CA" sz="2900" cap="none" dirty="0">
                <a:latin typeface="Calibri" panose="020F0502020204030204" pitchFamily="34" charset="0"/>
                <a:cs typeface="Calibri" panose="020F0502020204030204" pitchFamily="34" charset="0"/>
              </a:rPr>
            </a:br>
            <a:br>
              <a:rPr lang="en-CA" sz="2900" cap="none" dirty="0">
                <a:latin typeface="Calibri" panose="020F0502020204030204" pitchFamily="34" charset="0"/>
                <a:cs typeface="Calibri" panose="020F0502020204030204" pitchFamily="34" charset="0"/>
              </a:rPr>
            </a:br>
            <a:br>
              <a:rPr lang="en-CA" sz="2900" cap="none" dirty="0">
                <a:latin typeface="Calibri" panose="020F0502020204030204" pitchFamily="34" charset="0"/>
                <a:cs typeface="Calibri" panose="020F0502020204030204" pitchFamily="34" charset="0"/>
              </a:rPr>
            </a:br>
            <a:r>
              <a:rPr lang="en-CA" sz="2900" cap="none" dirty="0">
                <a:latin typeface="Calibri" panose="020F0502020204030204" pitchFamily="34" charset="0"/>
                <a:cs typeface="Calibri" panose="020F0502020204030204" pitchFamily="34" charset="0"/>
              </a:rPr>
              <a:t>How to Implement the Activity</a:t>
            </a:r>
            <a:br>
              <a:rPr lang="en-CA" sz="2900" cap="none" dirty="0">
                <a:latin typeface="Calibri" panose="020F0502020204030204" pitchFamily="34" charset="0"/>
                <a:cs typeface="Calibri" panose="020F0502020204030204" pitchFamily="34" charset="0"/>
              </a:rPr>
            </a:br>
            <a:r>
              <a:rPr lang="en-CA" sz="2900" cap="none" dirty="0">
                <a:latin typeface="Calibri" panose="020F0502020204030204" pitchFamily="34" charset="0"/>
                <a:cs typeface="Calibri" panose="020F0502020204030204" pitchFamily="34" charset="0"/>
              </a:rPr>
              <a:t>Planning Your Trip—Milestones</a:t>
            </a:r>
            <a:br>
              <a:rPr lang="en-CA" sz="2900" cap="none" dirty="0">
                <a:latin typeface="Calibri" panose="020F0502020204030204" pitchFamily="34" charset="0"/>
                <a:cs typeface="Calibri" panose="020F0502020204030204" pitchFamily="34" charset="0"/>
              </a:rPr>
            </a:br>
            <a:br>
              <a:rPr lang="en-CA" sz="1100" cap="none" dirty="0">
                <a:latin typeface="Calibri" panose="020F0502020204030204" pitchFamily="34" charset="0"/>
                <a:cs typeface="Calibri" panose="020F0502020204030204" pitchFamily="34" charset="0"/>
              </a:rPr>
            </a:br>
            <a:br>
              <a:rPr lang="en-CA" sz="1100" cap="none" dirty="0">
                <a:latin typeface="Calibri" panose="020F0502020204030204" pitchFamily="34" charset="0"/>
                <a:cs typeface="Calibri" panose="020F0502020204030204" pitchFamily="34" charset="0"/>
              </a:rPr>
            </a:br>
            <a:br>
              <a:rPr lang="en-CA" sz="1100" cap="none" dirty="0">
                <a:latin typeface="Calibri" panose="020F0502020204030204" pitchFamily="34" charset="0"/>
                <a:cs typeface="Calibri" panose="020F0502020204030204" pitchFamily="34" charset="0"/>
              </a:rPr>
            </a:br>
            <a:r>
              <a:rPr lang="en-CA" sz="1800" cap="none" dirty="0">
                <a:latin typeface="Calibri" panose="020F0502020204030204" pitchFamily="34" charset="0"/>
                <a:cs typeface="Calibri" panose="020F0502020204030204" pitchFamily="34" charset="0"/>
              </a:rPr>
              <a:t>Email Mark Hogan for more information: </a:t>
            </a:r>
            <a:r>
              <a:rPr lang="en-CA" sz="1800" cap="none" dirty="0">
                <a:latin typeface="Calibri" panose="020F0502020204030204" pitchFamily="34" charset="0"/>
                <a:cs typeface="Calibri" panose="020F0502020204030204" pitchFamily="34" charset="0"/>
                <a:hlinkClick r:id="rId3"/>
              </a:rPr>
              <a:t>markjonhogan@gmail.com</a:t>
            </a:r>
            <a:r>
              <a:rPr lang="en-CA" sz="1800" cap="none" dirty="0">
                <a:latin typeface="Calibri" panose="020F0502020204030204" pitchFamily="34" charset="0"/>
                <a:cs typeface="Calibri" panose="020F0502020204030204" pitchFamily="34" charset="0"/>
              </a:rPr>
              <a:t> </a:t>
            </a:r>
          </a:p>
        </p:txBody>
      </p:sp>
      <p:pic>
        <p:nvPicPr>
          <p:cNvPr id="5" name="Picture 4">
            <a:extLst>
              <a:ext uri="{FF2B5EF4-FFF2-40B4-BE49-F238E27FC236}">
                <a16:creationId xmlns:a16="http://schemas.microsoft.com/office/drawing/2014/main" id="{77FFF022-25B4-C648-A4BF-61EA89BCFE6A}"/>
              </a:ext>
            </a:extLst>
          </p:cNvPr>
          <p:cNvPicPr>
            <a:picLocks noChangeAspect="1"/>
          </p:cNvPicPr>
          <p:nvPr/>
        </p:nvPicPr>
        <p:blipFill>
          <a:blip r:embed="rId4"/>
          <a:stretch>
            <a:fillRect/>
          </a:stretch>
        </p:blipFill>
        <p:spPr>
          <a:xfrm>
            <a:off x="60890" y="6021288"/>
            <a:ext cx="910710" cy="910710"/>
          </a:xfrm>
          <a:prstGeom prst="rect">
            <a:avLst/>
          </a:prstGeom>
        </p:spPr>
      </p:pic>
    </p:spTree>
    <p:extLst>
      <p:ext uri="{BB962C8B-B14F-4D97-AF65-F5344CB8AC3E}">
        <p14:creationId xmlns:p14="http://schemas.microsoft.com/office/powerpoint/2010/main" val="20264222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8E2355B-2D98-D842-97F2-C7F6F71C3B7D}"/>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7660704" y="6175836"/>
            <a:ext cx="1447800" cy="637540"/>
          </a:xfrm>
          <a:prstGeom prst="rect">
            <a:avLst/>
          </a:prstGeom>
        </p:spPr>
      </p:pic>
      <p:sp>
        <p:nvSpPr>
          <p:cNvPr id="9" name="Title 1">
            <a:extLst>
              <a:ext uri="{FF2B5EF4-FFF2-40B4-BE49-F238E27FC236}">
                <a16:creationId xmlns:a16="http://schemas.microsoft.com/office/drawing/2014/main" id="{58E7630D-399F-A74F-993B-7FC09BC9DEE7}"/>
              </a:ext>
            </a:extLst>
          </p:cNvPr>
          <p:cNvSpPr>
            <a:spLocks noGrp="1"/>
          </p:cNvSpPr>
          <p:nvPr>
            <p:ph type="title"/>
          </p:nvPr>
        </p:nvSpPr>
        <p:spPr>
          <a:xfrm>
            <a:off x="539552" y="404664"/>
            <a:ext cx="8280919" cy="1656184"/>
          </a:xfrm>
        </p:spPr>
        <p:txBody>
          <a:bodyPr>
            <a:normAutofit fontScale="90000"/>
          </a:bodyPr>
          <a:lstStyle/>
          <a:p>
            <a:pPr lvl="0" algn="ctr"/>
            <a:r>
              <a:rPr lang="en-US" sz="3700" cap="none" dirty="0">
                <a:latin typeface="Calibri" panose="020F0502020204030204" pitchFamily="34" charset="0"/>
                <a:cs typeface="Calibri" panose="020F0502020204030204" pitchFamily="34" charset="0"/>
              </a:rPr>
              <a:t>CMBA Coach Education &amp; Development</a:t>
            </a:r>
            <a:br>
              <a:rPr lang="en-CA" sz="2800" cap="none" dirty="0">
                <a:latin typeface="Calibri" panose="020F0502020204030204" pitchFamily="34" charset="0"/>
                <a:cs typeface="Calibri" panose="020F0502020204030204" pitchFamily="34" charset="0"/>
              </a:rPr>
            </a:br>
            <a:br>
              <a:rPr lang="en-CA" sz="1600" i="1" cap="none" dirty="0">
                <a:latin typeface="Calibri" panose="020F0502020204030204" pitchFamily="34" charset="0"/>
                <a:cs typeface="Calibri" panose="020F0502020204030204" pitchFamily="34" charset="0"/>
              </a:rPr>
            </a:br>
            <a:br>
              <a:rPr lang="en-CA" sz="1600" i="1" cap="none" dirty="0">
                <a:latin typeface="Calibri" panose="020F0502020204030204" pitchFamily="34" charset="0"/>
                <a:cs typeface="Calibri" panose="020F0502020204030204" pitchFamily="34" charset="0"/>
              </a:rPr>
            </a:br>
            <a:br>
              <a:rPr lang="en-CA" sz="600" i="1" cap="none" dirty="0">
                <a:latin typeface="Calibri" panose="020F0502020204030204" pitchFamily="34" charset="0"/>
                <a:cs typeface="Calibri" panose="020F0502020204030204" pitchFamily="34" charset="0"/>
              </a:rPr>
            </a:br>
            <a:r>
              <a:rPr lang="en-CA" sz="3300" cap="none" dirty="0">
                <a:latin typeface="Calibri" panose="020F0502020204030204" pitchFamily="34" charset="0"/>
                <a:cs typeface="Calibri" panose="020F0502020204030204" pitchFamily="34" charset="0"/>
              </a:rPr>
              <a:t>Measure Your Drills | Analytics</a:t>
            </a:r>
            <a:br>
              <a:rPr lang="en-CA" sz="2600" cap="none" dirty="0">
                <a:latin typeface="Calibri" panose="020F0502020204030204" pitchFamily="34" charset="0"/>
                <a:cs typeface="Calibri" panose="020F0502020204030204" pitchFamily="34" charset="0"/>
              </a:rPr>
            </a:br>
            <a:br>
              <a:rPr lang="en-CA" sz="1600" cap="none" dirty="0">
                <a:latin typeface="Calibri" panose="020F0502020204030204" pitchFamily="34" charset="0"/>
                <a:cs typeface="Calibri" panose="020F0502020204030204" pitchFamily="34" charset="0"/>
              </a:rPr>
            </a:br>
            <a:br>
              <a:rPr lang="en-CA" sz="1600" cap="none" dirty="0">
                <a:latin typeface="Calibri" panose="020F0502020204030204" pitchFamily="34" charset="0"/>
                <a:cs typeface="Calibri" panose="020F0502020204030204" pitchFamily="34" charset="0"/>
              </a:rPr>
            </a:br>
            <a:r>
              <a:rPr lang="en-CA" sz="2900" cap="none" dirty="0">
                <a:latin typeface="Calibri" panose="020F0502020204030204" pitchFamily="34" charset="0"/>
                <a:cs typeface="Calibri" panose="020F0502020204030204" pitchFamily="34" charset="0"/>
              </a:rPr>
              <a:t>What gets </a:t>
            </a:r>
            <a:r>
              <a:rPr lang="en-CA" sz="2900" b="1" i="1" cap="none" dirty="0">
                <a:latin typeface="Calibri" panose="020F0502020204030204" pitchFamily="34" charset="0"/>
                <a:cs typeface="Calibri" panose="020F0502020204030204" pitchFamily="34" charset="0"/>
              </a:rPr>
              <a:t>measured</a:t>
            </a:r>
            <a:r>
              <a:rPr lang="en-CA" sz="2900" cap="none" dirty="0">
                <a:latin typeface="Calibri" panose="020F0502020204030204" pitchFamily="34" charset="0"/>
                <a:cs typeface="Calibri" panose="020F0502020204030204" pitchFamily="34" charset="0"/>
              </a:rPr>
              <a:t> gets done!</a:t>
            </a:r>
            <a:br>
              <a:rPr lang="en-CA" sz="2900" cap="none" dirty="0">
                <a:latin typeface="Calibri" panose="020F0502020204030204" pitchFamily="34" charset="0"/>
                <a:cs typeface="Calibri" panose="020F0502020204030204" pitchFamily="34" charset="0"/>
              </a:rPr>
            </a:br>
            <a:br>
              <a:rPr lang="en-CA" sz="2900" cap="none" dirty="0">
                <a:latin typeface="Calibri" panose="020F0502020204030204" pitchFamily="34" charset="0"/>
                <a:cs typeface="Calibri" panose="020F0502020204030204" pitchFamily="34" charset="0"/>
              </a:rPr>
            </a:br>
            <a:br>
              <a:rPr lang="en-CA" sz="2900" cap="none" dirty="0">
                <a:latin typeface="Calibri" panose="020F0502020204030204" pitchFamily="34" charset="0"/>
                <a:cs typeface="Calibri" panose="020F0502020204030204" pitchFamily="34" charset="0"/>
              </a:rPr>
            </a:br>
            <a:r>
              <a:rPr lang="en-CA" sz="2400" cap="none" dirty="0">
                <a:latin typeface="Calibri" panose="020F0502020204030204" pitchFamily="34" charset="0"/>
                <a:cs typeface="Calibri" panose="020F0502020204030204" pitchFamily="34" charset="0"/>
              </a:rPr>
              <a:t>What can you measure?</a:t>
            </a:r>
            <a:br>
              <a:rPr lang="en-CA" sz="2400" cap="none" dirty="0">
                <a:latin typeface="Calibri" panose="020F0502020204030204" pitchFamily="34" charset="0"/>
                <a:cs typeface="Calibri" panose="020F0502020204030204" pitchFamily="34" charset="0"/>
              </a:rPr>
            </a:br>
            <a:br>
              <a:rPr lang="en-CA" sz="2400" cap="none" dirty="0">
                <a:latin typeface="Calibri" panose="020F0502020204030204" pitchFamily="34" charset="0"/>
                <a:cs typeface="Calibri" panose="020F0502020204030204" pitchFamily="34" charset="0"/>
              </a:rPr>
            </a:br>
            <a:r>
              <a:rPr lang="en-CA" sz="2400" cap="none" dirty="0">
                <a:latin typeface="Calibri" panose="020F0502020204030204" pitchFamily="34" charset="0"/>
                <a:cs typeface="Calibri" panose="020F0502020204030204" pitchFamily="34" charset="0"/>
              </a:rPr>
              <a:t>The best teams have a </a:t>
            </a:r>
            <a:r>
              <a:rPr lang="en-CA" sz="2400" b="1" i="1" cap="none" dirty="0">
                <a:latin typeface="Calibri" panose="020F0502020204030204" pitchFamily="34" charset="0"/>
                <a:cs typeface="Calibri" panose="020F0502020204030204" pitchFamily="34" charset="0"/>
              </a:rPr>
              <a:t>tracking</a:t>
            </a:r>
            <a:r>
              <a:rPr lang="en-CA" sz="2400" cap="none" dirty="0">
                <a:latin typeface="Calibri" panose="020F0502020204030204" pitchFamily="34" charset="0"/>
                <a:cs typeface="Calibri" panose="020F0502020204030204" pitchFamily="34" charset="0"/>
              </a:rPr>
              <a:t> method</a:t>
            </a:r>
            <a:br>
              <a:rPr lang="en-CA" sz="2400" cap="none" dirty="0">
                <a:latin typeface="Calibri" panose="020F0502020204030204" pitchFamily="34" charset="0"/>
                <a:cs typeface="Calibri" panose="020F0502020204030204" pitchFamily="34" charset="0"/>
              </a:rPr>
            </a:br>
            <a:br>
              <a:rPr lang="en-CA" sz="2400" cap="none" dirty="0">
                <a:latin typeface="Calibri" panose="020F0502020204030204" pitchFamily="34" charset="0"/>
                <a:cs typeface="Calibri" panose="020F0502020204030204" pitchFamily="34" charset="0"/>
              </a:rPr>
            </a:br>
            <a:r>
              <a:rPr lang="en-CA" sz="2400" cap="none" dirty="0">
                <a:latin typeface="Calibri" panose="020F0502020204030204" pitchFamily="34" charset="0"/>
                <a:cs typeface="Calibri" panose="020F0502020204030204" pitchFamily="34" charset="0"/>
              </a:rPr>
              <a:t>You can </a:t>
            </a:r>
            <a:r>
              <a:rPr lang="en-CA" sz="2400" b="1" i="1" cap="none" dirty="0">
                <a:latin typeface="Calibri" panose="020F0502020204030204" pitchFamily="34" charset="0"/>
                <a:cs typeface="Calibri" panose="020F0502020204030204" pitchFamily="34" charset="0"/>
              </a:rPr>
              <a:t>track</a:t>
            </a:r>
            <a:r>
              <a:rPr lang="en-CA" sz="2400" cap="none" dirty="0">
                <a:latin typeface="Calibri" panose="020F0502020204030204" pitchFamily="34" charset="0"/>
                <a:cs typeface="Calibri" panose="020F0502020204030204" pitchFamily="34" charset="0"/>
              </a:rPr>
              <a:t> practices or you can </a:t>
            </a:r>
            <a:r>
              <a:rPr lang="en-CA" sz="2400" b="1" i="1" cap="none" dirty="0">
                <a:latin typeface="Calibri" panose="020F0502020204030204" pitchFamily="34" charset="0"/>
                <a:cs typeface="Calibri" panose="020F0502020204030204" pitchFamily="34" charset="0"/>
              </a:rPr>
              <a:t>track</a:t>
            </a:r>
            <a:r>
              <a:rPr lang="en-CA" sz="2400" cap="none" dirty="0">
                <a:latin typeface="Calibri" panose="020F0502020204030204" pitchFamily="34" charset="0"/>
                <a:cs typeface="Calibri" panose="020F0502020204030204" pitchFamily="34" charset="0"/>
              </a:rPr>
              <a:t> games</a:t>
            </a:r>
            <a:br>
              <a:rPr lang="en-CA" sz="2400" cap="none" dirty="0">
                <a:latin typeface="Calibri" panose="020F0502020204030204" pitchFamily="34" charset="0"/>
                <a:cs typeface="Calibri" panose="020F0502020204030204" pitchFamily="34" charset="0"/>
              </a:rPr>
            </a:br>
            <a:br>
              <a:rPr lang="en-CA" sz="2400" cap="none" dirty="0">
                <a:latin typeface="Calibri" panose="020F0502020204030204" pitchFamily="34" charset="0"/>
                <a:cs typeface="Calibri" panose="020F0502020204030204" pitchFamily="34" charset="0"/>
              </a:rPr>
            </a:br>
            <a:r>
              <a:rPr lang="en-CA" sz="2400" cap="none" dirty="0">
                <a:latin typeface="Calibri" panose="020F0502020204030204" pitchFamily="34" charset="0"/>
                <a:cs typeface="Calibri" panose="020F0502020204030204" pitchFamily="34" charset="0"/>
              </a:rPr>
              <a:t>You can track individual performances or team performances</a:t>
            </a:r>
            <a:endParaRPr lang="en-CA" sz="2400" b="1" i="1" cap="none" dirty="0">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B3361B4C-CEB0-954F-A5BC-B7CAE087E01D}"/>
              </a:ext>
            </a:extLst>
          </p:cNvPr>
          <p:cNvPicPr>
            <a:picLocks noChangeAspect="1"/>
          </p:cNvPicPr>
          <p:nvPr/>
        </p:nvPicPr>
        <p:blipFill>
          <a:blip r:embed="rId3"/>
          <a:stretch>
            <a:fillRect/>
          </a:stretch>
        </p:blipFill>
        <p:spPr>
          <a:xfrm>
            <a:off x="60890" y="6021288"/>
            <a:ext cx="910710" cy="910710"/>
          </a:xfrm>
          <a:prstGeom prst="rect">
            <a:avLst/>
          </a:prstGeom>
        </p:spPr>
      </p:pic>
    </p:spTree>
    <p:extLst>
      <p:ext uri="{BB962C8B-B14F-4D97-AF65-F5344CB8AC3E}">
        <p14:creationId xmlns:p14="http://schemas.microsoft.com/office/powerpoint/2010/main" val="13495610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8"/>
          <p:cNvSpPr>
            <a:spLocks noChangeArrowheads="1"/>
          </p:cNvSpPr>
          <p:nvPr/>
        </p:nvSpPr>
        <p:spPr bwMode="auto">
          <a:xfrm>
            <a:off x="1" y="89020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68580" tIns="34290" rIns="68580" bIns="34290" numCol="1" anchor="ctr" anchorCtr="0" compatLnSpc="1">
            <a:prstTxWarp prst="textNoShape">
              <a:avLst/>
            </a:prstTxWarp>
            <a:spAutoFit/>
          </a:bodyPr>
          <a:lstStyle/>
          <a:p>
            <a:endParaRPr lang="en-US" sz="1350"/>
          </a:p>
        </p:txBody>
      </p:sp>
      <p:sp>
        <p:nvSpPr>
          <p:cNvPr id="9" name="Rectangle 10"/>
          <p:cNvSpPr>
            <a:spLocks noChangeArrowheads="1"/>
          </p:cNvSpPr>
          <p:nvPr/>
        </p:nvSpPr>
        <p:spPr bwMode="auto">
          <a:xfrm>
            <a:off x="1" y="2480876"/>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68580" tIns="34290" rIns="68580" bIns="34290" numCol="1" anchor="ctr" anchorCtr="0" compatLnSpc="1">
            <a:prstTxWarp prst="textNoShape">
              <a:avLst/>
            </a:prstTxWarp>
            <a:spAutoFit/>
          </a:bodyPr>
          <a:lstStyle/>
          <a:p>
            <a:endParaRPr lang="en-US" sz="1350"/>
          </a:p>
        </p:txBody>
      </p:sp>
      <p:pic>
        <p:nvPicPr>
          <p:cNvPr id="12" name="Picture 11">
            <a:extLst>
              <a:ext uri="{FF2B5EF4-FFF2-40B4-BE49-F238E27FC236}">
                <a16:creationId xmlns:a16="http://schemas.microsoft.com/office/drawing/2014/main" id="{3DBD094A-1440-4847-BB2A-5A6357336649}"/>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7660704" y="6175836"/>
            <a:ext cx="1447800" cy="637540"/>
          </a:xfrm>
          <a:prstGeom prst="rect">
            <a:avLst/>
          </a:prstGeom>
        </p:spPr>
      </p:pic>
      <p:sp>
        <p:nvSpPr>
          <p:cNvPr id="2" name="Rectangle 1">
            <a:extLst>
              <a:ext uri="{FF2B5EF4-FFF2-40B4-BE49-F238E27FC236}">
                <a16:creationId xmlns:a16="http://schemas.microsoft.com/office/drawing/2014/main" id="{4AFBF9B0-7A50-574C-8445-65E7BE2E80D0}"/>
              </a:ext>
            </a:extLst>
          </p:cNvPr>
          <p:cNvSpPr/>
          <p:nvPr/>
        </p:nvSpPr>
        <p:spPr>
          <a:xfrm>
            <a:off x="683568" y="514702"/>
            <a:ext cx="7992888" cy="4539704"/>
          </a:xfrm>
          <a:prstGeom prst="rect">
            <a:avLst/>
          </a:prstGeom>
        </p:spPr>
        <p:txBody>
          <a:bodyPr wrap="square">
            <a:spAutoFit/>
          </a:bodyPr>
          <a:lstStyle/>
          <a:p>
            <a:pPr algn="ctr"/>
            <a:r>
              <a:rPr lang="en-US" sz="3300" dirty="0">
                <a:latin typeface="Calibri" panose="020F0502020204030204" pitchFamily="34" charset="0"/>
                <a:cs typeface="Calibri" panose="020F0502020204030204" pitchFamily="34" charset="0"/>
              </a:rPr>
              <a:t>CMBA Coach Education &amp; Development</a:t>
            </a:r>
          </a:p>
          <a:p>
            <a:pPr algn="ctr"/>
            <a:r>
              <a:rPr lang="en-US" sz="1600" i="1" dirty="0">
                <a:latin typeface="Calibri" panose="020F0502020204030204" pitchFamily="34" charset="0"/>
                <a:cs typeface="Calibri" panose="020F0502020204030204" pitchFamily="34" charset="0"/>
              </a:rPr>
              <a:t>Page 3 in Advanced Manual</a:t>
            </a:r>
          </a:p>
          <a:p>
            <a:pPr algn="ctr"/>
            <a:r>
              <a:rPr lang="en-US" sz="2600" dirty="0">
                <a:latin typeface="Calibri" panose="020F0502020204030204" pitchFamily="34" charset="0"/>
                <a:cs typeface="Calibri" panose="020F0502020204030204" pitchFamily="34" charset="0"/>
              </a:rPr>
              <a:t> </a:t>
            </a:r>
            <a:endParaRPr lang="en-CA" sz="2600" dirty="0">
              <a:latin typeface="Calibri" panose="020F0502020204030204" pitchFamily="34" charset="0"/>
              <a:cs typeface="Calibri" panose="020F0502020204030204" pitchFamily="34" charset="0"/>
            </a:endParaRPr>
          </a:p>
          <a:p>
            <a:pPr algn="ctr"/>
            <a:endParaRPr lang="en-CA" dirty="0">
              <a:latin typeface="Calibri" panose="020F0502020204030204" pitchFamily="34" charset="0"/>
              <a:cs typeface="Calibri" panose="020F0502020204030204" pitchFamily="34" charset="0"/>
            </a:endParaRPr>
          </a:p>
          <a:p>
            <a:pPr algn="ctr"/>
            <a:r>
              <a:rPr lang="en-US" dirty="0">
                <a:latin typeface="Calibri" panose="020F0502020204030204" pitchFamily="34" charset="0"/>
                <a:cs typeface="Calibri" panose="020F0502020204030204" pitchFamily="34" charset="0"/>
              </a:rPr>
              <a:t>  </a:t>
            </a:r>
            <a:endParaRPr lang="en-CA" dirty="0">
              <a:latin typeface="Calibri" panose="020F0502020204030204" pitchFamily="34" charset="0"/>
              <a:cs typeface="Calibri" panose="020F0502020204030204" pitchFamily="34" charset="0"/>
            </a:endParaRPr>
          </a:p>
          <a:p>
            <a:pPr algn="ctr"/>
            <a:r>
              <a:rPr lang="en-US" dirty="0">
                <a:latin typeface="Calibri" panose="020F0502020204030204" pitchFamily="34" charset="0"/>
                <a:cs typeface="Calibri" panose="020F0502020204030204" pitchFamily="34" charset="0"/>
              </a:rPr>
              <a:t> </a:t>
            </a:r>
            <a:endParaRPr lang="en-CA" dirty="0">
              <a:latin typeface="Calibri" panose="020F0502020204030204" pitchFamily="34" charset="0"/>
              <a:cs typeface="Calibri" panose="020F0502020204030204" pitchFamily="34" charset="0"/>
            </a:endParaRPr>
          </a:p>
          <a:p>
            <a:pPr algn="ctr"/>
            <a:r>
              <a:rPr lang="en-CA" sz="2300" dirty="0">
                <a:latin typeface="Calibri" panose="020F0502020204030204" pitchFamily="34" charset="0"/>
                <a:cs typeface="Calibri" panose="020F0502020204030204" pitchFamily="34" charset="0"/>
              </a:rPr>
              <a:t>How successful was your </a:t>
            </a:r>
            <a:r>
              <a:rPr lang="en-CA" sz="2300" b="1" dirty="0">
                <a:latin typeface="Calibri" panose="020F0502020204030204" pitchFamily="34" charset="0"/>
                <a:cs typeface="Calibri" panose="020F0502020204030204" pitchFamily="34" charset="0"/>
              </a:rPr>
              <a:t>Style of Pl</a:t>
            </a:r>
            <a:r>
              <a:rPr lang="en-CA" sz="2300" dirty="0">
                <a:latin typeface="Calibri" panose="020F0502020204030204" pitchFamily="34" charset="0"/>
                <a:cs typeface="Calibri" panose="020F0502020204030204" pitchFamily="34" charset="0"/>
              </a:rPr>
              <a:t>ay last season?</a:t>
            </a:r>
          </a:p>
          <a:p>
            <a:pPr algn="ctr"/>
            <a:endParaRPr lang="en-CA" sz="2300" b="1" dirty="0">
              <a:latin typeface="Calibri" panose="020F0502020204030204" pitchFamily="34" charset="0"/>
              <a:cs typeface="Calibri" panose="020F0502020204030204" pitchFamily="34" charset="0"/>
            </a:endParaRPr>
          </a:p>
          <a:p>
            <a:pPr algn="ctr"/>
            <a:endParaRPr lang="en-CA" sz="2300" b="1" dirty="0">
              <a:latin typeface="Calibri" panose="020F0502020204030204" pitchFamily="34" charset="0"/>
              <a:cs typeface="Calibri" panose="020F0502020204030204" pitchFamily="34" charset="0"/>
            </a:endParaRPr>
          </a:p>
          <a:p>
            <a:pPr algn="ctr"/>
            <a:r>
              <a:rPr lang="en-CA" sz="2300" dirty="0">
                <a:latin typeface="Calibri" panose="020F0502020204030204" pitchFamily="34" charset="0"/>
                <a:cs typeface="Calibri" panose="020F0502020204030204" pitchFamily="34" charset="0"/>
              </a:rPr>
              <a:t>Share your </a:t>
            </a:r>
            <a:r>
              <a:rPr lang="en-CA" sz="2300" b="1" dirty="0">
                <a:latin typeface="Calibri" panose="020F0502020204030204" pitchFamily="34" charset="0"/>
                <a:cs typeface="Calibri" panose="020F0502020204030204" pitchFamily="34" charset="0"/>
              </a:rPr>
              <a:t>Style of Play </a:t>
            </a:r>
            <a:r>
              <a:rPr lang="en-CA" sz="2300" dirty="0">
                <a:latin typeface="Calibri" panose="020F0502020204030204" pitchFamily="34" charset="0"/>
                <a:cs typeface="Calibri" panose="020F0502020204030204" pitchFamily="34" charset="0"/>
              </a:rPr>
              <a:t>with another coach.</a:t>
            </a:r>
          </a:p>
          <a:p>
            <a:pPr algn="ctr"/>
            <a:endParaRPr lang="en-CA" sz="2300" dirty="0">
              <a:latin typeface="Calibri" panose="020F0502020204030204" pitchFamily="34" charset="0"/>
              <a:cs typeface="Calibri" panose="020F0502020204030204" pitchFamily="34" charset="0"/>
            </a:endParaRPr>
          </a:p>
          <a:p>
            <a:pPr algn="ctr"/>
            <a:endParaRPr lang="en-CA" sz="2300" dirty="0">
              <a:latin typeface="Calibri" panose="020F0502020204030204" pitchFamily="34" charset="0"/>
              <a:cs typeface="Calibri" panose="020F0502020204030204" pitchFamily="34" charset="0"/>
            </a:endParaRPr>
          </a:p>
          <a:p>
            <a:pPr algn="ctr"/>
            <a:r>
              <a:rPr lang="en-CA" sz="2300" dirty="0">
                <a:latin typeface="Calibri" panose="020F0502020204030204" pitchFamily="34" charset="0"/>
                <a:cs typeface="Calibri" panose="020F0502020204030204" pitchFamily="34" charset="0"/>
              </a:rPr>
              <a:t>What would you do differently this coming season?</a:t>
            </a:r>
            <a:endParaRPr lang="en-US" sz="2300" dirty="0">
              <a:latin typeface="Calibri" panose="020F050202020403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id="{220F506E-5944-7D40-9125-59397AC3ED39}"/>
              </a:ext>
            </a:extLst>
          </p:cNvPr>
          <p:cNvPicPr>
            <a:picLocks noChangeAspect="1"/>
          </p:cNvPicPr>
          <p:nvPr/>
        </p:nvPicPr>
        <p:blipFill>
          <a:blip r:embed="rId3"/>
          <a:stretch>
            <a:fillRect/>
          </a:stretch>
        </p:blipFill>
        <p:spPr>
          <a:xfrm>
            <a:off x="60890" y="6021288"/>
            <a:ext cx="910710" cy="910710"/>
          </a:xfrm>
          <a:prstGeom prst="rect">
            <a:avLst/>
          </a:prstGeom>
        </p:spPr>
      </p:pic>
    </p:spTree>
    <p:extLst>
      <p:ext uri="{BB962C8B-B14F-4D97-AF65-F5344CB8AC3E}">
        <p14:creationId xmlns:p14="http://schemas.microsoft.com/office/powerpoint/2010/main" val="388290706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8E2355B-2D98-D842-97F2-C7F6F71C3B7D}"/>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7660704" y="6175836"/>
            <a:ext cx="1447800" cy="637540"/>
          </a:xfrm>
          <a:prstGeom prst="rect">
            <a:avLst/>
          </a:prstGeom>
        </p:spPr>
      </p:pic>
      <p:sp>
        <p:nvSpPr>
          <p:cNvPr id="9" name="Title 1">
            <a:extLst>
              <a:ext uri="{FF2B5EF4-FFF2-40B4-BE49-F238E27FC236}">
                <a16:creationId xmlns:a16="http://schemas.microsoft.com/office/drawing/2014/main" id="{58E7630D-399F-A74F-993B-7FC09BC9DEE7}"/>
              </a:ext>
            </a:extLst>
          </p:cNvPr>
          <p:cNvSpPr>
            <a:spLocks noGrp="1"/>
          </p:cNvSpPr>
          <p:nvPr>
            <p:ph type="title"/>
          </p:nvPr>
        </p:nvSpPr>
        <p:spPr>
          <a:xfrm>
            <a:off x="789757" y="404664"/>
            <a:ext cx="7886699" cy="1656184"/>
          </a:xfrm>
        </p:spPr>
        <p:txBody>
          <a:bodyPr>
            <a:normAutofit fontScale="90000"/>
          </a:bodyPr>
          <a:lstStyle/>
          <a:p>
            <a:pPr algn="ctr"/>
            <a:r>
              <a:rPr lang="en-US" sz="3700" cap="none" dirty="0">
                <a:latin typeface="Calibri" panose="020F0502020204030204" pitchFamily="34" charset="0"/>
                <a:cs typeface="Calibri" panose="020F0502020204030204" pitchFamily="34" charset="0"/>
              </a:rPr>
              <a:t>CMBA Coach Education &amp; Development</a:t>
            </a:r>
            <a:br>
              <a:rPr lang="en-CA" sz="2800" cap="none" dirty="0">
                <a:latin typeface="Calibri" panose="020F0502020204030204" pitchFamily="34" charset="0"/>
                <a:cs typeface="Calibri" panose="020F0502020204030204" pitchFamily="34" charset="0"/>
              </a:rPr>
            </a:br>
            <a:br>
              <a:rPr lang="en-CA" sz="1600" i="1" cap="none" dirty="0">
                <a:latin typeface="Calibri" panose="020F0502020204030204" pitchFamily="34" charset="0"/>
                <a:cs typeface="Calibri" panose="020F0502020204030204" pitchFamily="34" charset="0"/>
              </a:rPr>
            </a:br>
            <a:br>
              <a:rPr lang="en-CA" sz="1600" i="1" cap="none" dirty="0">
                <a:latin typeface="Calibri" panose="020F0502020204030204" pitchFamily="34" charset="0"/>
                <a:cs typeface="Calibri" panose="020F0502020204030204" pitchFamily="34" charset="0"/>
              </a:rPr>
            </a:br>
            <a:br>
              <a:rPr lang="en-CA" sz="600" i="1" cap="none" dirty="0">
                <a:latin typeface="Calibri" panose="020F0502020204030204" pitchFamily="34" charset="0"/>
                <a:cs typeface="Calibri" panose="020F0502020204030204" pitchFamily="34" charset="0"/>
              </a:rPr>
            </a:br>
            <a:r>
              <a:rPr lang="en-CA" sz="2900" cap="none" dirty="0">
                <a:latin typeface="Calibri" panose="020F0502020204030204" pitchFamily="34" charset="0"/>
                <a:cs typeface="Calibri" panose="020F0502020204030204" pitchFamily="34" charset="0"/>
              </a:rPr>
              <a:t>Read &amp; React Basketball—</a:t>
            </a:r>
            <a:r>
              <a:rPr lang="en-CA" sz="1800" i="1" cap="none" dirty="0">
                <a:latin typeface="Calibri" panose="020F0502020204030204" pitchFamily="34" charset="0"/>
                <a:cs typeface="Calibri" panose="020F0502020204030204" pitchFamily="34" charset="0"/>
              </a:rPr>
              <a:t>Rick </a:t>
            </a:r>
            <a:r>
              <a:rPr lang="en-CA" sz="1800" i="1" cap="none" dirty="0" err="1">
                <a:latin typeface="Calibri" panose="020F0502020204030204" pitchFamily="34" charset="0"/>
                <a:cs typeface="Calibri" panose="020F0502020204030204" pitchFamily="34" charset="0"/>
              </a:rPr>
              <a:t>Torbett</a:t>
            </a:r>
            <a:br>
              <a:rPr lang="en-CA" sz="2600" cap="none" dirty="0">
                <a:latin typeface="Calibri" panose="020F0502020204030204" pitchFamily="34" charset="0"/>
                <a:cs typeface="Calibri" panose="020F0502020204030204" pitchFamily="34" charset="0"/>
              </a:rPr>
            </a:br>
            <a:br>
              <a:rPr lang="en-CA" sz="1600" cap="none" dirty="0">
                <a:latin typeface="Calibri" panose="020F0502020204030204" pitchFamily="34" charset="0"/>
                <a:cs typeface="Calibri" panose="020F0502020204030204" pitchFamily="34" charset="0"/>
              </a:rPr>
            </a:br>
            <a:br>
              <a:rPr lang="en-CA" sz="1600" cap="none" dirty="0">
                <a:latin typeface="Calibri" panose="020F0502020204030204" pitchFamily="34" charset="0"/>
                <a:cs typeface="Calibri" panose="020F0502020204030204" pitchFamily="34" charset="0"/>
              </a:rPr>
            </a:br>
            <a:r>
              <a:rPr lang="en-CA" sz="2700" cap="none" dirty="0">
                <a:latin typeface="Calibri" panose="020F0502020204030204" pitchFamily="34" charset="0"/>
                <a:cs typeface="Calibri" panose="020F0502020204030204" pitchFamily="34" charset="0"/>
              </a:rPr>
              <a:t>Read &amp; React—20 Layers for Youth Basketball</a:t>
            </a:r>
            <a:br>
              <a:rPr lang="en-CA" sz="2700" cap="none" dirty="0">
                <a:latin typeface="Calibri" panose="020F0502020204030204" pitchFamily="34" charset="0"/>
                <a:cs typeface="Calibri" panose="020F0502020204030204" pitchFamily="34" charset="0"/>
              </a:rPr>
            </a:br>
            <a:br>
              <a:rPr lang="en-CA" sz="2700" cap="none" dirty="0">
                <a:latin typeface="Calibri" panose="020F0502020204030204" pitchFamily="34" charset="0"/>
                <a:cs typeface="Calibri" panose="020F0502020204030204" pitchFamily="34" charset="0"/>
              </a:rPr>
            </a:br>
            <a:br>
              <a:rPr lang="en-CA" sz="2700" cap="none" dirty="0">
                <a:latin typeface="Calibri" panose="020F0502020204030204" pitchFamily="34" charset="0"/>
                <a:cs typeface="Calibri" panose="020F0502020204030204" pitchFamily="34" charset="0"/>
              </a:rPr>
            </a:br>
            <a:br>
              <a:rPr lang="en-CA" sz="2700" cap="none" dirty="0">
                <a:latin typeface="Calibri" panose="020F0502020204030204" pitchFamily="34" charset="0"/>
                <a:cs typeface="Calibri" panose="020F0502020204030204" pitchFamily="34" charset="0"/>
              </a:rPr>
            </a:br>
            <a:br>
              <a:rPr lang="en-CA" sz="2700" cap="none" dirty="0">
                <a:latin typeface="Calibri" panose="020F0502020204030204" pitchFamily="34" charset="0"/>
                <a:cs typeface="Calibri" panose="020F0502020204030204" pitchFamily="34" charset="0"/>
              </a:rPr>
            </a:br>
            <a:br>
              <a:rPr lang="en-CA" sz="2700" cap="none" dirty="0">
                <a:latin typeface="Calibri" panose="020F0502020204030204" pitchFamily="34" charset="0"/>
                <a:cs typeface="Calibri" panose="020F0502020204030204" pitchFamily="34" charset="0"/>
              </a:rPr>
            </a:br>
            <a:br>
              <a:rPr lang="en-CA" sz="2700" cap="none" dirty="0">
                <a:latin typeface="Calibri" panose="020F0502020204030204" pitchFamily="34" charset="0"/>
                <a:cs typeface="Calibri" panose="020F0502020204030204" pitchFamily="34" charset="0"/>
              </a:rPr>
            </a:br>
            <a:br>
              <a:rPr lang="en-CA" sz="2700" cap="none" dirty="0">
                <a:latin typeface="Calibri" panose="020F0502020204030204" pitchFamily="34" charset="0"/>
                <a:cs typeface="Calibri" panose="020F0502020204030204" pitchFamily="34" charset="0"/>
              </a:rPr>
            </a:br>
            <a:br>
              <a:rPr lang="en-CA" sz="2700" cap="none" dirty="0">
                <a:latin typeface="Calibri" panose="020F0502020204030204" pitchFamily="34" charset="0"/>
                <a:cs typeface="Calibri" panose="020F0502020204030204" pitchFamily="34" charset="0"/>
              </a:rPr>
            </a:br>
            <a:br>
              <a:rPr lang="en-CA" sz="2700" cap="none" dirty="0">
                <a:latin typeface="Calibri" panose="020F0502020204030204" pitchFamily="34" charset="0"/>
                <a:cs typeface="Calibri" panose="020F0502020204030204" pitchFamily="34" charset="0"/>
              </a:rPr>
            </a:br>
            <a:r>
              <a:rPr lang="en-CA" sz="2200" cap="none" dirty="0">
                <a:latin typeface="Calibri" panose="020F0502020204030204" pitchFamily="34" charset="0"/>
                <a:cs typeface="Calibri" panose="020F0502020204030204" pitchFamily="34" charset="0"/>
              </a:rPr>
              <a:t>228 Page Read &amp; React Document</a:t>
            </a:r>
            <a:br>
              <a:rPr lang="en-CA" sz="2200" cap="none" dirty="0">
                <a:latin typeface="Calibri" panose="020F0502020204030204" pitchFamily="34" charset="0"/>
                <a:cs typeface="Calibri" panose="020F0502020204030204" pitchFamily="34" charset="0"/>
              </a:rPr>
            </a:br>
            <a:r>
              <a:rPr lang="en-CA" sz="1800" cap="none" dirty="0">
                <a:latin typeface="Calibri" panose="020F0502020204030204" pitchFamily="34" charset="0"/>
                <a:cs typeface="Calibri" panose="020F0502020204030204" pitchFamily="34" charset="0"/>
                <a:hlinkClick r:id="rId3"/>
              </a:rPr>
              <a:t>Click Here</a:t>
            </a:r>
            <a:r>
              <a:rPr lang="en-CA" sz="1800" cap="none" dirty="0">
                <a:latin typeface="Calibri" panose="020F0502020204030204" pitchFamily="34" charset="0"/>
                <a:cs typeface="Calibri" panose="020F0502020204030204" pitchFamily="34" charset="0"/>
              </a:rPr>
              <a:t> </a:t>
            </a:r>
          </a:p>
        </p:txBody>
      </p:sp>
      <p:pic>
        <p:nvPicPr>
          <p:cNvPr id="5" name="Picture 2" descr="C:\Users\Mark Hogan\Documents\mjh stuff\ReadReactBluePrint.PNG">
            <a:extLst>
              <a:ext uri="{FF2B5EF4-FFF2-40B4-BE49-F238E27FC236}">
                <a16:creationId xmlns:a16="http://schemas.microsoft.com/office/drawing/2014/main" id="{2D6F4A12-E04E-D04C-9FE4-800B5D4CE3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71800" y="2564905"/>
            <a:ext cx="3840038" cy="266429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BEF320E8-61BD-5B4C-8D3A-35ACA38C914B}"/>
              </a:ext>
            </a:extLst>
          </p:cNvPr>
          <p:cNvPicPr>
            <a:picLocks noChangeAspect="1"/>
          </p:cNvPicPr>
          <p:nvPr/>
        </p:nvPicPr>
        <p:blipFill>
          <a:blip r:embed="rId5"/>
          <a:stretch>
            <a:fillRect/>
          </a:stretch>
        </p:blipFill>
        <p:spPr>
          <a:xfrm>
            <a:off x="60890" y="6021288"/>
            <a:ext cx="910710" cy="910710"/>
          </a:xfrm>
          <a:prstGeom prst="rect">
            <a:avLst/>
          </a:prstGeom>
        </p:spPr>
      </p:pic>
    </p:spTree>
    <p:extLst>
      <p:ext uri="{BB962C8B-B14F-4D97-AF65-F5344CB8AC3E}">
        <p14:creationId xmlns:p14="http://schemas.microsoft.com/office/powerpoint/2010/main" val="402943066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8E2355B-2D98-D842-97F2-C7F6F71C3B7D}"/>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7660704" y="6175836"/>
            <a:ext cx="1447800" cy="637540"/>
          </a:xfrm>
          <a:prstGeom prst="rect">
            <a:avLst/>
          </a:prstGeom>
        </p:spPr>
      </p:pic>
      <p:sp>
        <p:nvSpPr>
          <p:cNvPr id="9" name="Title 1">
            <a:extLst>
              <a:ext uri="{FF2B5EF4-FFF2-40B4-BE49-F238E27FC236}">
                <a16:creationId xmlns:a16="http://schemas.microsoft.com/office/drawing/2014/main" id="{58E7630D-399F-A74F-993B-7FC09BC9DEE7}"/>
              </a:ext>
            </a:extLst>
          </p:cNvPr>
          <p:cNvSpPr>
            <a:spLocks noGrp="1"/>
          </p:cNvSpPr>
          <p:nvPr>
            <p:ph type="title"/>
          </p:nvPr>
        </p:nvSpPr>
        <p:spPr>
          <a:xfrm>
            <a:off x="789757" y="404664"/>
            <a:ext cx="7886699" cy="1728192"/>
          </a:xfrm>
        </p:spPr>
        <p:txBody>
          <a:bodyPr>
            <a:normAutofit fontScale="90000"/>
          </a:bodyPr>
          <a:lstStyle/>
          <a:p>
            <a:pPr algn="ctr"/>
            <a:r>
              <a:rPr lang="en-US" sz="3700" cap="none" dirty="0">
                <a:latin typeface="Calibri" panose="020F0502020204030204" pitchFamily="34" charset="0"/>
                <a:cs typeface="Calibri" panose="020F0502020204030204" pitchFamily="34" charset="0"/>
              </a:rPr>
              <a:t>CMBA Coach Education &amp; Development</a:t>
            </a:r>
            <a:br>
              <a:rPr lang="en-CA" sz="2800" cap="none" dirty="0">
                <a:latin typeface="Calibri" panose="020F0502020204030204" pitchFamily="34" charset="0"/>
                <a:cs typeface="Calibri" panose="020F0502020204030204" pitchFamily="34" charset="0"/>
              </a:rPr>
            </a:br>
            <a:r>
              <a:rPr lang="en-CA" sz="1800" cap="none" dirty="0">
                <a:latin typeface="Calibri" panose="020F0502020204030204" pitchFamily="34" charset="0"/>
                <a:cs typeface="Calibri" panose="020F0502020204030204" pitchFamily="34" charset="0"/>
              </a:rPr>
              <a:t>Good Offense Starts with Good Spacing</a:t>
            </a:r>
            <a:br>
              <a:rPr lang="en-CA" sz="1600" i="1" cap="none" dirty="0">
                <a:latin typeface="Calibri" panose="020F0502020204030204" pitchFamily="34" charset="0"/>
                <a:cs typeface="Calibri" panose="020F0502020204030204" pitchFamily="34" charset="0"/>
              </a:rPr>
            </a:br>
            <a:br>
              <a:rPr lang="en-CA" sz="2200" i="1" cap="none" dirty="0">
                <a:latin typeface="Calibri" panose="020F0502020204030204" pitchFamily="34" charset="0"/>
                <a:cs typeface="Calibri" panose="020F0502020204030204" pitchFamily="34" charset="0"/>
              </a:rPr>
            </a:br>
            <a:br>
              <a:rPr lang="en-CA" sz="600" i="1" cap="none" dirty="0">
                <a:latin typeface="Calibri" panose="020F0502020204030204" pitchFamily="34" charset="0"/>
                <a:cs typeface="Calibri" panose="020F0502020204030204" pitchFamily="34" charset="0"/>
              </a:rPr>
            </a:br>
            <a:r>
              <a:rPr lang="en-CA" sz="2900" cap="none" dirty="0">
                <a:latin typeface="Calibri" panose="020F0502020204030204" pitchFamily="34" charset="0"/>
                <a:cs typeface="Calibri" panose="020F0502020204030204" pitchFamily="34" charset="0"/>
              </a:rPr>
              <a:t>SPACING—a vital Concept</a:t>
            </a:r>
            <a:br>
              <a:rPr lang="en-CA" sz="2600" cap="none" dirty="0">
                <a:latin typeface="Calibri" panose="020F0502020204030204" pitchFamily="34" charset="0"/>
                <a:cs typeface="Calibri" panose="020F0502020204030204" pitchFamily="34" charset="0"/>
              </a:rPr>
            </a:br>
            <a:br>
              <a:rPr lang="en-CA" sz="1600" cap="none" dirty="0">
                <a:latin typeface="Calibri" panose="020F0502020204030204" pitchFamily="34" charset="0"/>
                <a:cs typeface="Calibri" panose="020F0502020204030204" pitchFamily="34" charset="0"/>
              </a:rPr>
            </a:br>
            <a:br>
              <a:rPr lang="en-CA" sz="1600" cap="none" dirty="0">
                <a:latin typeface="Calibri" panose="020F0502020204030204" pitchFamily="34" charset="0"/>
                <a:cs typeface="Calibri" panose="020F0502020204030204" pitchFamily="34" charset="0"/>
              </a:rPr>
            </a:br>
            <a:endParaRPr lang="en-CA" sz="2200" cap="none" dirty="0">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563AA1E6-B2FE-FF45-85BE-5B27D58EF923}"/>
              </a:ext>
            </a:extLst>
          </p:cNvPr>
          <p:cNvPicPr/>
          <p:nvPr/>
        </p:nvPicPr>
        <p:blipFill>
          <a:blip r:embed="rId3">
            <a:extLst>
              <a:ext uri="{28A0092B-C50C-407E-A947-70E740481C1C}">
                <a14:useLocalDpi xmlns:a14="http://schemas.microsoft.com/office/drawing/2010/main" val="0"/>
              </a:ext>
            </a:extLst>
          </a:blip>
          <a:stretch>
            <a:fillRect/>
          </a:stretch>
        </p:blipFill>
        <p:spPr>
          <a:xfrm>
            <a:off x="2411760" y="2138486"/>
            <a:ext cx="4586312" cy="3666778"/>
          </a:xfrm>
          <a:prstGeom prst="rect">
            <a:avLst/>
          </a:prstGeom>
        </p:spPr>
      </p:pic>
      <p:pic>
        <p:nvPicPr>
          <p:cNvPr id="10" name="Picture 9">
            <a:extLst>
              <a:ext uri="{FF2B5EF4-FFF2-40B4-BE49-F238E27FC236}">
                <a16:creationId xmlns:a16="http://schemas.microsoft.com/office/drawing/2014/main" id="{17F14E49-8C96-9844-9919-72A76BF10D89}"/>
              </a:ext>
            </a:extLst>
          </p:cNvPr>
          <p:cNvPicPr>
            <a:picLocks noChangeAspect="1"/>
          </p:cNvPicPr>
          <p:nvPr/>
        </p:nvPicPr>
        <p:blipFill>
          <a:blip r:embed="rId4"/>
          <a:stretch>
            <a:fillRect/>
          </a:stretch>
        </p:blipFill>
        <p:spPr>
          <a:xfrm>
            <a:off x="60890" y="6021288"/>
            <a:ext cx="910710" cy="910710"/>
          </a:xfrm>
          <a:prstGeom prst="rect">
            <a:avLst/>
          </a:prstGeom>
        </p:spPr>
      </p:pic>
    </p:spTree>
    <p:extLst>
      <p:ext uri="{BB962C8B-B14F-4D97-AF65-F5344CB8AC3E}">
        <p14:creationId xmlns:p14="http://schemas.microsoft.com/office/powerpoint/2010/main" val="360981001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8E2355B-2D98-D842-97F2-C7F6F71C3B7D}"/>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7660704" y="6175836"/>
            <a:ext cx="1447800" cy="637540"/>
          </a:xfrm>
          <a:prstGeom prst="rect">
            <a:avLst/>
          </a:prstGeom>
        </p:spPr>
      </p:pic>
      <p:sp>
        <p:nvSpPr>
          <p:cNvPr id="9" name="Title 1">
            <a:extLst>
              <a:ext uri="{FF2B5EF4-FFF2-40B4-BE49-F238E27FC236}">
                <a16:creationId xmlns:a16="http://schemas.microsoft.com/office/drawing/2014/main" id="{58E7630D-399F-A74F-993B-7FC09BC9DEE7}"/>
              </a:ext>
            </a:extLst>
          </p:cNvPr>
          <p:cNvSpPr>
            <a:spLocks noGrp="1"/>
          </p:cNvSpPr>
          <p:nvPr>
            <p:ph type="title"/>
          </p:nvPr>
        </p:nvSpPr>
        <p:spPr>
          <a:xfrm>
            <a:off x="789757" y="404664"/>
            <a:ext cx="7886699" cy="1656184"/>
          </a:xfrm>
        </p:spPr>
        <p:txBody>
          <a:bodyPr>
            <a:normAutofit fontScale="90000"/>
          </a:bodyPr>
          <a:lstStyle/>
          <a:p>
            <a:pPr algn="ctr"/>
            <a:r>
              <a:rPr lang="en-US" sz="3700" cap="none" dirty="0">
                <a:latin typeface="Calibri Light" panose="020F0302020204030204" pitchFamily="34" charset="0"/>
                <a:cs typeface="Calibri Light" panose="020F0302020204030204" pitchFamily="34" charset="0"/>
              </a:rPr>
              <a:t>CMBA Coach Education &amp; Development</a:t>
            </a:r>
            <a:br>
              <a:rPr lang="en-CA" sz="2800" cap="none" dirty="0">
                <a:latin typeface="Calibri Light" panose="020F0302020204030204" pitchFamily="34" charset="0"/>
                <a:cs typeface="Calibri Light" panose="020F0302020204030204" pitchFamily="34" charset="0"/>
              </a:rPr>
            </a:br>
            <a:br>
              <a:rPr lang="en-CA" sz="1600" cap="none" dirty="0">
                <a:latin typeface="Calibri Light" panose="020F0302020204030204" pitchFamily="34" charset="0"/>
                <a:cs typeface="Calibri Light" panose="020F0302020204030204" pitchFamily="34" charset="0"/>
              </a:rPr>
            </a:br>
            <a:br>
              <a:rPr lang="en-CA" sz="1600" cap="none" dirty="0">
                <a:latin typeface="Calibri Light" panose="020F0302020204030204" pitchFamily="34" charset="0"/>
                <a:cs typeface="Calibri Light" panose="020F0302020204030204" pitchFamily="34" charset="0"/>
              </a:rPr>
            </a:br>
            <a:br>
              <a:rPr lang="en-CA" sz="600" cap="none" dirty="0">
                <a:latin typeface="Calibri Light" panose="020F0302020204030204" pitchFamily="34" charset="0"/>
                <a:cs typeface="Calibri Light" panose="020F0302020204030204" pitchFamily="34" charset="0"/>
              </a:rPr>
            </a:br>
            <a:r>
              <a:rPr lang="en-CA" sz="2900" cap="none" dirty="0">
                <a:latin typeface="Calibri Light" panose="020F0302020204030204" pitchFamily="34" charset="0"/>
                <a:cs typeface="Calibri Light" panose="020F0302020204030204" pitchFamily="34" charset="0"/>
              </a:rPr>
              <a:t>Read &amp; React Basketball—</a:t>
            </a:r>
            <a:r>
              <a:rPr lang="en-CA" sz="1800" cap="none" dirty="0">
                <a:latin typeface="Calibri Light" panose="020F0302020204030204" pitchFamily="34" charset="0"/>
                <a:cs typeface="Calibri Light" panose="020F0302020204030204" pitchFamily="34" charset="0"/>
              </a:rPr>
              <a:t>Rick </a:t>
            </a:r>
            <a:r>
              <a:rPr lang="en-CA" sz="1800" cap="none" dirty="0" err="1">
                <a:latin typeface="Calibri Light" panose="020F0302020204030204" pitchFamily="34" charset="0"/>
                <a:cs typeface="Calibri Light" panose="020F0302020204030204" pitchFamily="34" charset="0"/>
              </a:rPr>
              <a:t>Torbett</a:t>
            </a:r>
            <a:br>
              <a:rPr lang="en-CA" sz="2600" cap="none" dirty="0">
                <a:latin typeface="Calibri Light" panose="020F0302020204030204" pitchFamily="34" charset="0"/>
                <a:cs typeface="Calibri Light" panose="020F0302020204030204" pitchFamily="34" charset="0"/>
              </a:rPr>
            </a:br>
            <a:br>
              <a:rPr lang="en-CA" sz="1600" cap="none" dirty="0">
                <a:latin typeface="Calibri Light" panose="020F0302020204030204" pitchFamily="34" charset="0"/>
                <a:cs typeface="Calibri Light" panose="020F0302020204030204" pitchFamily="34" charset="0"/>
              </a:rPr>
            </a:br>
            <a:br>
              <a:rPr lang="en-CA" sz="1600" cap="none" dirty="0">
                <a:latin typeface="Calibri Light" panose="020F0302020204030204" pitchFamily="34" charset="0"/>
                <a:cs typeface="Calibri Light" panose="020F0302020204030204" pitchFamily="34" charset="0"/>
              </a:rPr>
            </a:br>
            <a:br>
              <a:rPr lang="en-CA" sz="1600" cap="none" dirty="0">
                <a:latin typeface="Calibri Light" panose="020F0302020204030204" pitchFamily="34" charset="0"/>
                <a:cs typeface="Calibri Light" panose="020F0302020204030204" pitchFamily="34" charset="0"/>
              </a:rPr>
            </a:br>
            <a:br>
              <a:rPr lang="en-CA" sz="1600" cap="none" dirty="0">
                <a:latin typeface="Calibri Light" panose="020F0302020204030204" pitchFamily="34" charset="0"/>
                <a:cs typeface="Calibri Light" panose="020F0302020204030204" pitchFamily="34" charset="0"/>
              </a:rPr>
            </a:br>
            <a:br>
              <a:rPr lang="en-CA" sz="1600" cap="none" dirty="0">
                <a:latin typeface="Calibri Light" panose="020F0302020204030204" pitchFamily="34" charset="0"/>
                <a:cs typeface="Calibri Light" panose="020F0302020204030204" pitchFamily="34" charset="0"/>
              </a:rPr>
            </a:br>
            <a:br>
              <a:rPr lang="en-CA" sz="1600" cap="none" dirty="0">
                <a:latin typeface="Calibri Light" panose="020F0302020204030204" pitchFamily="34" charset="0"/>
                <a:cs typeface="Calibri Light" panose="020F0302020204030204" pitchFamily="34" charset="0"/>
              </a:rPr>
            </a:br>
            <a:r>
              <a:rPr lang="en-CA" sz="4900" cap="none" dirty="0">
                <a:latin typeface="Calibri Light" panose="020F0302020204030204" pitchFamily="34" charset="0"/>
                <a:cs typeface="Calibri Light" panose="020F0302020204030204" pitchFamily="34" charset="0"/>
              </a:rPr>
              <a:t>Circle Movement Review</a:t>
            </a:r>
            <a:br>
              <a:rPr lang="en-CA" sz="4900" cap="none" dirty="0">
                <a:latin typeface="Calibri Light" panose="020F0302020204030204" pitchFamily="34" charset="0"/>
                <a:cs typeface="Calibri Light" panose="020F0302020204030204" pitchFamily="34" charset="0"/>
              </a:rPr>
            </a:br>
            <a:r>
              <a:rPr lang="en-CA" sz="2400" cap="none" dirty="0">
                <a:latin typeface="Calibri Light" panose="020F0302020204030204" pitchFamily="34" charset="0"/>
                <a:cs typeface="Calibri Light" panose="020F0302020204030204" pitchFamily="34" charset="0"/>
              </a:rPr>
              <a:t>Girls Practice.1</a:t>
            </a:r>
            <a:br>
              <a:rPr lang="en-CA" sz="2400" cap="none" dirty="0">
                <a:latin typeface="Calibri Light" panose="020F0302020204030204" pitchFamily="34" charset="0"/>
                <a:cs typeface="Calibri Light" panose="020F0302020204030204" pitchFamily="34" charset="0"/>
              </a:rPr>
            </a:br>
            <a:r>
              <a:rPr lang="en-CA" sz="2400" cap="none" dirty="0">
                <a:latin typeface="Calibri Light" panose="020F0302020204030204" pitchFamily="34" charset="0"/>
                <a:cs typeface="Calibri Light" panose="020F0302020204030204" pitchFamily="34" charset="0"/>
              </a:rPr>
              <a:t>Boys Practice.2</a:t>
            </a:r>
            <a:br>
              <a:rPr lang="en-CA" sz="2200" cap="none" dirty="0">
                <a:latin typeface="Calibri Light" panose="020F0302020204030204" pitchFamily="34" charset="0"/>
                <a:cs typeface="Calibri Light" panose="020F0302020204030204" pitchFamily="34" charset="0"/>
              </a:rPr>
            </a:br>
            <a:br>
              <a:rPr lang="en-CA" sz="2200" cap="none" dirty="0">
                <a:latin typeface="Calibri Light" panose="020F0302020204030204" pitchFamily="34" charset="0"/>
                <a:cs typeface="Calibri Light" panose="020F0302020204030204" pitchFamily="34" charset="0"/>
              </a:rPr>
            </a:br>
            <a:br>
              <a:rPr lang="en-CA" sz="2200" cap="none" dirty="0">
                <a:latin typeface="Calibri Light" panose="020F0302020204030204" pitchFamily="34" charset="0"/>
                <a:cs typeface="Calibri Light" panose="020F0302020204030204" pitchFamily="34" charset="0"/>
              </a:rPr>
            </a:br>
            <a:br>
              <a:rPr lang="en-CA" sz="2200" cap="none" dirty="0">
                <a:latin typeface="Calibri Light" panose="020F0302020204030204" pitchFamily="34" charset="0"/>
                <a:cs typeface="Calibri Light" panose="020F0302020204030204" pitchFamily="34" charset="0"/>
              </a:rPr>
            </a:br>
            <a:br>
              <a:rPr lang="en-CA" sz="2200" cap="none" dirty="0">
                <a:latin typeface="Calibri Light" panose="020F0302020204030204" pitchFamily="34" charset="0"/>
                <a:cs typeface="Calibri Light" panose="020F0302020204030204" pitchFamily="34" charset="0"/>
              </a:rPr>
            </a:br>
            <a:br>
              <a:rPr lang="en-CA" sz="2200" cap="none" dirty="0">
                <a:latin typeface="Calibri Light" panose="020F0302020204030204" pitchFamily="34" charset="0"/>
                <a:cs typeface="Calibri Light" panose="020F0302020204030204" pitchFamily="34" charset="0"/>
              </a:rPr>
            </a:br>
            <a:r>
              <a:rPr lang="en-CA" sz="2200" cap="none" dirty="0">
                <a:latin typeface="Calibri Light" panose="020F0302020204030204" pitchFamily="34" charset="0"/>
                <a:cs typeface="Calibri Light" panose="020F0302020204030204" pitchFamily="34" charset="0"/>
              </a:rPr>
              <a:t>Watch Videos and provide a </a:t>
            </a:r>
            <a:r>
              <a:rPr lang="en-CA" sz="2200" b="1" i="1" cap="none" dirty="0">
                <a:latin typeface="Calibri Light" panose="020F0302020204030204" pitchFamily="34" charset="0"/>
                <a:cs typeface="Calibri Light" panose="020F0302020204030204" pitchFamily="34" charset="0"/>
              </a:rPr>
              <a:t>Critical Review</a:t>
            </a:r>
          </a:p>
        </p:txBody>
      </p:sp>
      <p:pic>
        <p:nvPicPr>
          <p:cNvPr id="5" name="Picture 4">
            <a:extLst>
              <a:ext uri="{FF2B5EF4-FFF2-40B4-BE49-F238E27FC236}">
                <a16:creationId xmlns:a16="http://schemas.microsoft.com/office/drawing/2014/main" id="{76B04553-264D-C84A-85D1-30AF3FA59C39}"/>
              </a:ext>
            </a:extLst>
          </p:cNvPr>
          <p:cNvPicPr>
            <a:picLocks noChangeAspect="1"/>
          </p:cNvPicPr>
          <p:nvPr/>
        </p:nvPicPr>
        <p:blipFill>
          <a:blip r:embed="rId3"/>
          <a:stretch>
            <a:fillRect/>
          </a:stretch>
        </p:blipFill>
        <p:spPr>
          <a:xfrm>
            <a:off x="60890" y="6021288"/>
            <a:ext cx="910710" cy="910710"/>
          </a:xfrm>
          <a:prstGeom prst="rect">
            <a:avLst/>
          </a:prstGeom>
        </p:spPr>
      </p:pic>
    </p:spTree>
    <p:extLst>
      <p:ext uri="{BB962C8B-B14F-4D97-AF65-F5344CB8AC3E}">
        <p14:creationId xmlns:p14="http://schemas.microsoft.com/office/powerpoint/2010/main" val="23575300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8E2355B-2D98-D842-97F2-C7F6F71C3B7D}"/>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7660704" y="6175836"/>
            <a:ext cx="1447800" cy="637540"/>
          </a:xfrm>
          <a:prstGeom prst="rect">
            <a:avLst/>
          </a:prstGeom>
        </p:spPr>
      </p:pic>
      <p:sp>
        <p:nvSpPr>
          <p:cNvPr id="9" name="Title 1">
            <a:extLst>
              <a:ext uri="{FF2B5EF4-FFF2-40B4-BE49-F238E27FC236}">
                <a16:creationId xmlns:a16="http://schemas.microsoft.com/office/drawing/2014/main" id="{58E7630D-399F-A74F-993B-7FC09BC9DEE7}"/>
              </a:ext>
            </a:extLst>
          </p:cNvPr>
          <p:cNvSpPr>
            <a:spLocks noGrp="1"/>
          </p:cNvSpPr>
          <p:nvPr>
            <p:ph type="title"/>
          </p:nvPr>
        </p:nvSpPr>
        <p:spPr>
          <a:xfrm>
            <a:off x="789757" y="404664"/>
            <a:ext cx="7886699" cy="1656184"/>
          </a:xfrm>
        </p:spPr>
        <p:txBody>
          <a:bodyPr>
            <a:normAutofit fontScale="90000"/>
          </a:bodyPr>
          <a:lstStyle/>
          <a:p>
            <a:pPr algn="ctr"/>
            <a:r>
              <a:rPr lang="en-US" sz="3700" cap="none" dirty="0">
                <a:latin typeface="Calibri Light" panose="020F0302020204030204" pitchFamily="34" charset="0"/>
                <a:cs typeface="Calibri Light" panose="020F0302020204030204" pitchFamily="34" charset="0"/>
              </a:rPr>
              <a:t>CMBA Coach Education &amp; Development</a:t>
            </a:r>
            <a:br>
              <a:rPr lang="en-CA" sz="2800" cap="none" dirty="0">
                <a:latin typeface="Calibri Light" panose="020F0302020204030204" pitchFamily="34" charset="0"/>
                <a:cs typeface="Calibri Light" panose="020F0302020204030204" pitchFamily="34" charset="0"/>
              </a:rPr>
            </a:br>
            <a:br>
              <a:rPr lang="en-CA" sz="1600" cap="none" dirty="0">
                <a:latin typeface="Calibri Light" panose="020F0302020204030204" pitchFamily="34" charset="0"/>
                <a:cs typeface="Calibri Light" panose="020F0302020204030204" pitchFamily="34" charset="0"/>
              </a:rPr>
            </a:br>
            <a:br>
              <a:rPr lang="en-CA" sz="1600" cap="none" dirty="0">
                <a:latin typeface="Calibri Light" panose="020F0302020204030204" pitchFamily="34" charset="0"/>
                <a:cs typeface="Calibri Light" panose="020F0302020204030204" pitchFamily="34" charset="0"/>
              </a:rPr>
            </a:br>
            <a:br>
              <a:rPr lang="en-CA" sz="600" cap="none" dirty="0">
                <a:latin typeface="Calibri Light" panose="020F0302020204030204" pitchFamily="34" charset="0"/>
                <a:cs typeface="Calibri Light" panose="020F0302020204030204" pitchFamily="34" charset="0"/>
              </a:rPr>
            </a:br>
            <a:r>
              <a:rPr lang="en-CA" sz="2900" cap="none" dirty="0">
                <a:latin typeface="Calibri Light" panose="020F0302020204030204" pitchFamily="34" charset="0"/>
                <a:cs typeface="Calibri Light" panose="020F0302020204030204" pitchFamily="34" charset="0"/>
              </a:rPr>
              <a:t>Stages vs. Ages</a:t>
            </a:r>
            <a:br>
              <a:rPr lang="en-CA" sz="2600" cap="none" dirty="0">
                <a:latin typeface="Calibri Light" panose="020F0302020204030204" pitchFamily="34" charset="0"/>
                <a:cs typeface="Calibri Light" panose="020F0302020204030204" pitchFamily="34" charset="0"/>
              </a:rPr>
            </a:br>
            <a:br>
              <a:rPr lang="en-CA" sz="1600" cap="none" dirty="0">
                <a:latin typeface="Calibri Light" panose="020F0302020204030204" pitchFamily="34" charset="0"/>
                <a:cs typeface="Calibri Light" panose="020F0302020204030204" pitchFamily="34" charset="0"/>
              </a:rPr>
            </a:br>
            <a:br>
              <a:rPr lang="en-CA" sz="1600" cap="none" dirty="0">
                <a:latin typeface="Calibri Light" panose="020F0302020204030204" pitchFamily="34" charset="0"/>
                <a:cs typeface="Calibri Light" panose="020F0302020204030204" pitchFamily="34" charset="0"/>
              </a:rPr>
            </a:br>
            <a:br>
              <a:rPr lang="en-CA" sz="1600" cap="none" dirty="0">
                <a:latin typeface="Calibri Light" panose="020F0302020204030204" pitchFamily="34" charset="0"/>
                <a:cs typeface="Calibri Light" panose="020F0302020204030204" pitchFamily="34" charset="0"/>
              </a:rPr>
            </a:br>
            <a:br>
              <a:rPr lang="en-CA" sz="1600" cap="none" dirty="0">
                <a:latin typeface="Calibri Light" panose="020F0302020204030204" pitchFamily="34" charset="0"/>
                <a:cs typeface="Calibri Light" panose="020F0302020204030204" pitchFamily="34" charset="0"/>
              </a:rPr>
            </a:br>
            <a:r>
              <a:rPr lang="en-CA" sz="4900" cap="none" dirty="0">
                <a:latin typeface="Calibri Light" panose="020F0302020204030204" pitchFamily="34" charset="0"/>
                <a:cs typeface="Calibri Light" panose="020F0302020204030204" pitchFamily="34" charset="0"/>
              </a:rPr>
              <a:t>Stage vs. Age</a:t>
            </a:r>
            <a:br>
              <a:rPr lang="en-CA" sz="2200" cap="none" dirty="0">
                <a:latin typeface="Calibri Light" panose="020F0302020204030204" pitchFamily="34" charset="0"/>
                <a:cs typeface="Calibri Light" panose="020F0302020204030204" pitchFamily="34" charset="0"/>
              </a:rPr>
            </a:br>
            <a:br>
              <a:rPr lang="en-CA" sz="2200" cap="none" dirty="0">
                <a:latin typeface="Calibri Light" panose="020F0302020204030204" pitchFamily="34" charset="0"/>
                <a:cs typeface="Calibri Light" panose="020F0302020204030204" pitchFamily="34" charset="0"/>
              </a:rPr>
            </a:br>
            <a:br>
              <a:rPr lang="en-CA" sz="3300" cap="none" dirty="0">
                <a:latin typeface="Calibri Light" panose="020F0302020204030204" pitchFamily="34" charset="0"/>
                <a:cs typeface="Calibri Light" panose="020F0302020204030204" pitchFamily="34" charset="0"/>
              </a:rPr>
            </a:br>
            <a:r>
              <a:rPr lang="en-CA" sz="2900" cap="none" dirty="0">
                <a:latin typeface="Calibri Light" panose="020F0302020204030204" pitchFamily="34" charset="0"/>
                <a:cs typeface="Calibri Light" panose="020F0302020204030204" pitchFamily="34" charset="0"/>
              </a:rPr>
              <a:t>Loading &amp; Unloading</a:t>
            </a:r>
            <a:br>
              <a:rPr lang="en-CA" sz="2900" cap="none" dirty="0">
                <a:latin typeface="Calibri Light" panose="020F0302020204030204" pitchFamily="34" charset="0"/>
                <a:cs typeface="Calibri Light" panose="020F0302020204030204" pitchFamily="34" charset="0"/>
              </a:rPr>
            </a:br>
            <a:br>
              <a:rPr lang="en-CA" sz="2900" cap="none" dirty="0">
                <a:latin typeface="Calibri Light" panose="020F0302020204030204" pitchFamily="34" charset="0"/>
                <a:cs typeface="Calibri Light" panose="020F0302020204030204" pitchFamily="34" charset="0"/>
              </a:rPr>
            </a:br>
            <a:r>
              <a:rPr lang="en-CA" sz="2900" cap="none" dirty="0">
                <a:latin typeface="Calibri Light" panose="020F0302020204030204" pitchFamily="34" charset="0"/>
                <a:cs typeface="Calibri Light" panose="020F0302020204030204" pitchFamily="34" charset="0"/>
              </a:rPr>
              <a:t>Who + Why = What + How</a:t>
            </a:r>
            <a:br>
              <a:rPr lang="en-CA" sz="2900" cap="none" dirty="0">
                <a:latin typeface="Calibri Light" panose="020F0302020204030204" pitchFamily="34" charset="0"/>
                <a:cs typeface="Calibri Light" panose="020F0302020204030204" pitchFamily="34" charset="0"/>
              </a:rPr>
            </a:br>
            <a:br>
              <a:rPr lang="en-CA" sz="2900" cap="none" dirty="0">
                <a:latin typeface="Calibri Light" panose="020F0302020204030204" pitchFamily="34" charset="0"/>
                <a:cs typeface="Calibri Light" panose="020F0302020204030204" pitchFamily="34" charset="0"/>
              </a:rPr>
            </a:br>
            <a:r>
              <a:rPr lang="en-CA" sz="2900" b="1" i="1" cap="none" dirty="0">
                <a:latin typeface="Calibri Light" panose="020F0302020204030204" pitchFamily="34" charset="0"/>
                <a:cs typeface="Calibri Light" panose="020F0302020204030204" pitchFamily="34" charset="0"/>
              </a:rPr>
              <a:t>Context, Context, Context</a:t>
            </a:r>
          </a:p>
        </p:txBody>
      </p:sp>
      <p:pic>
        <p:nvPicPr>
          <p:cNvPr id="5" name="Picture 4">
            <a:extLst>
              <a:ext uri="{FF2B5EF4-FFF2-40B4-BE49-F238E27FC236}">
                <a16:creationId xmlns:a16="http://schemas.microsoft.com/office/drawing/2014/main" id="{44D60BC2-DA6E-FF42-B741-2840963807B7}"/>
              </a:ext>
            </a:extLst>
          </p:cNvPr>
          <p:cNvPicPr>
            <a:picLocks noChangeAspect="1"/>
          </p:cNvPicPr>
          <p:nvPr/>
        </p:nvPicPr>
        <p:blipFill>
          <a:blip r:embed="rId3"/>
          <a:stretch>
            <a:fillRect/>
          </a:stretch>
        </p:blipFill>
        <p:spPr>
          <a:xfrm>
            <a:off x="60890" y="6021288"/>
            <a:ext cx="910710" cy="910710"/>
          </a:xfrm>
          <a:prstGeom prst="rect">
            <a:avLst/>
          </a:prstGeom>
        </p:spPr>
      </p:pic>
    </p:spTree>
    <p:extLst>
      <p:ext uri="{BB962C8B-B14F-4D97-AF65-F5344CB8AC3E}">
        <p14:creationId xmlns:p14="http://schemas.microsoft.com/office/powerpoint/2010/main" val="187890172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8E2355B-2D98-D842-97F2-C7F6F71C3B7D}"/>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7660704" y="6175836"/>
            <a:ext cx="1447800" cy="637540"/>
          </a:xfrm>
          <a:prstGeom prst="rect">
            <a:avLst/>
          </a:prstGeom>
        </p:spPr>
      </p:pic>
      <p:sp>
        <p:nvSpPr>
          <p:cNvPr id="9" name="Title 1">
            <a:extLst>
              <a:ext uri="{FF2B5EF4-FFF2-40B4-BE49-F238E27FC236}">
                <a16:creationId xmlns:a16="http://schemas.microsoft.com/office/drawing/2014/main" id="{58E7630D-399F-A74F-993B-7FC09BC9DEE7}"/>
              </a:ext>
            </a:extLst>
          </p:cNvPr>
          <p:cNvSpPr>
            <a:spLocks noGrp="1"/>
          </p:cNvSpPr>
          <p:nvPr>
            <p:ph type="title"/>
          </p:nvPr>
        </p:nvSpPr>
        <p:spPr>
          <a:xfrm>
            <a:off x="611560" y="404664"/>
            <a:ext cx="8136904" cy="1728192"/>
          </a:xfrm>
        </p:spPr>
        <p:txBody>
          <a:bodyPr>
            <a:normAutofit/>
          </a:bodyPr>
          <a:lstStyle/>
          <a:p>
            <a:pPr algn="ctr">
              <a:lnSpc>
                <a:spcPct val="100000"/>
              </a:lnSpc>
            </a:pPr>
            <a:r>
              <a:rPr lang="en-US" sz="3300" cap="none" dirty="0">
                <a:latin typeface="Calibri" panose="020F0502020204030204" pitchFamily="34" charset="0"/>
                <a:cs typeface="Calibri" panose="020F0502020204030204" pitchFamily="34" charset="0"/>
              </a:rPr>
              <a:t>CMBA Coach Education &amp; Development</a:t>
            </a:r>
            <a:br>
              <a:rPr lang="en-CA" sz="2800" cap="none" dirty="0">
                <a:latin typeface="Calibri" panose="020F0502020204030204" pitchFamily="34" charset="0"/>
                <a:cs typeface="Calibri" panose="020F0502020204030204" pitchFamily="34" charset="0"/>
              </a:rPr>
            </a:br>
            <a:br>
              <a:rPr lang="en-CA" sz="1600" i="1" cap="none" dirty="0">
                <a:latin typeface="Calibri" panose="020F0502020204030204" pitchFamily="34" charset="0"/>
                <a:cs typeface="Calibri" panose="020F0502020204030204" pitchFamily="34" charset="0"/>
              </a:rPr>
            </a:br>
            <a:br>
              <a:rPr lang="en-CA" sz="1200" i="1" cap="none" dirty="0">
                <a:latin typeface="Calibri" panose="020F0502020204030204" pitchFamily="34" charset="0"/>
                <a:cs typeface="Calibri" panose="020F0502020204030204" pitchFamily="34" charset="0"/>
              </a:rPr>
            </a:br>
            <a:r>
              <a:rPr lang="en-CA" sz="2600" cap="none" dirty="0">
                <a:latin typeface="Calibri" panose="020F0502020204030204" pitchFamily="34" charset="0"/>
                <a:cs typeface="Calibri" panose="020F0502020204030204" pitchFamily="34" charset="0"/>
              </a:rPr>
              <a:t>PVAD</a:t>
            </a:r>
            <a:r>
              <a:rPr lang="en-CA" sz="2000" cap="none" dirty="0">
                <a:latin typeface="Calibri" panose="020F0502020204030204" pitchFamily="34" charset="0"/>
                <a:cs typeface="Calibri" panose="020F0502020204030204" pitchFamily="34" charset="0"/>
              </a:rPr>
              <a:t>—Position, Vision, Anticipation, Decision-making</a:t>
            </a:r>
            <a:endParaRPr lang="en-CA" sz="2600" cap="none" dirty="0">
              <a:latin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85217C88-B5AF-3649-BDAD-E299A92DC31F}"/>
              </a:ext>
            </a:extLst>
          </p:cNvPr>
          <p:cNvSpPr txBox="1"/>
          <p:nvPr/>
        </p:nvSpPr>
        <p:spPr>
          <a:xfrm>
            <a:off x="3059832" y="2348880"/>
            <a:ext cx="3312368" cy="2954655"/>
          </a:xfrm>
          <a:prstGeom prst="rect">
            <a:avLst/>
          </a:prstGeom>
          <a:noFill/>
        </p:spPr>
        <p:txBody>
          <a:bodyPr wrap="square" rtlCol="0">
            <a:spAutoFit/>
          </a:bodyPr>
          <a:lstStyle/>
          <a:p>
            <a:r>
              <a:rPr lang="en-US" sz="3300" dirty="0"/>
              <a:t>P </a:t>
            </a:r>
            <a:r>
              <a:rPr lang="en-US" dirty="0" err="1"/>
              <a:t>ositioning</a:t>
            </a:r>
            <a:r>
              <a:rPr lang="en-US" dirty="0"/>
              <a:t> improves</a:t>
            </a:r>
          </a:p>
          <a:p>
            <a:endParaRPr lang="en-US" dirty="0"/>
          </a:p>
          <a:p>
            <a:r>
              <a:rPr lang="en-US" sz="3300" dirty="0"/>
              <a:t>V </a:t>
            </a:r>
            <a:r>
              <a:rPr lang="en-US" dirty="0" err="1"/>
              <a:t>ision</a:t>
            </a:r>
            <a:r>
              <a:rPr lang="en-US" dirty="0"/>
              <a:t> which improves</a:t>
            </a:r>
          </a:p>
          <a:p>
            <a:endParaRPr lang="en-US" dirty="0"/>
          </a:p>
          <a:p>
            <a:r>
              <a:rPr lang="en-US" sz="3300" dirty="0"/>
              <a:t>A </a:t>
            </a:r>
            <a:r>
              <a:rPr lang="en-US" dirty="0" err="1"/>
              <a:t>nticipation</a:t>
            </a:r>
            <a:r>
              <a:rPr lang="en-US" dirty="0"/>
              <a:t> which improves</a:t>
            </a:r>
          </a:p>
          <a:p>
            <a:endParaRPr lang="en-US" dirty="0"/>
          </a:p>
          <a:p>
            <a:r>
              <a:rPr lang="en-US" sz="3300" dirty="0"/>
              <a:t>D </a:t>
            </a:r>
            <a:r>
              <a:rPr lang="en-US" dirty="0" err="1"/>
              <a:t>ecision</a:t>
            </a:r>
            <a:r>
              <a:rPr lang="en-US" dirty="0"/>
              <a:t>-making</a:t>
            </a:r>
          </a:p>
        </p:txBody>
      </p:sp>
      <p:pic>
        <p:nvPicPr>
          <p:cNvPr id="6" name="Picture 5">
            <a:extLst>
              <a:ext uri="{FF2B5EF4-FFF2-40B4-BE49-F238E27FC236}">
                <a16:creationId xmlns:a16="http://schemas.microsoft.com/office/drawing/2014/main" id="{994611D2-1ADE-3940-B085-9059AFE57C79}"/>
              </a:ext>
            </a:extLst>
          </p:cNvPr>
          <p:cNvPicPr>
            <a:picLocks noChangeAspect="1"/>
          </p:cNvPicPr>
          <p:nvPr/>
        </p:nvPicPr>
        <p:blipFill>
          <a:blip r:embed="rId3"/>
          <a:stretch>
            <a:fillRect/>
          </a:stretch>
        </p:blipFill>
        <p:spPr>
          <a:xfrm>
            <a:off x="60890" y="6021288"/>
            <a:ext cx="910710" cy="910710"/>
          </a:xfrm>
          <a:prstGeom prst="rect">
            <a:avLst/>
          </a:prstGeom>
        </p:spPr>
      </p:pic>
    </p:spTree>
    <p:extLst>
      <p:ext uri="{BB962C8B-B14F-4D97-AF65-F5344CB8AC3E}">
        <p14:creationId xmlns:p14="http://schemas.microsoft.com/office/powerpoint/2010/main" val="57171267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P:\CB Files\Graphics\Logos\CB Logos\Official Logo\Vertical (Official)\Canada Basketball Logo - Official (Transparent).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28384" y="1623247"/>
            <a:ext cx="900419" cy="1157681"/>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244550" y="1283832"/>
            <a:ext cx="2955852" cy="261610"/>
          </a:xfrm>
          <a:prstGeom prst="rect">
            <a:avLst/>
          </a:prstGeom>
          <a:noFill/>
        </p:spPr>
        <p:txBody>
          <a:bodyPr wrap="square" rtlCol="0">
            <a:spAutoFit/>
          </a:bodyPr>
          <a:lstStyle/>
          <a:p>
            <a:r>
              <a:rPr lang="en-CA" sz="1100" spc="300" dirty="0">
                <a:latin typeface="Gadugi" panose="020B0502040204020203" pitchFamily="34" charset="0"/>
              </a:rPr>
              <a:t>Context</a:t>
            </a:r>
            <a:r>
              <a:rPr lang="en-CA" sz="1100" spc="300" dirty="0">
                <a:latin typeface="Gotham Light" panose="02000603030000020004" pitchFamily="2" charset="0"/>
              </a:rPr>
              <a:t> </a:t>
            </a:r>
          </a:p>
        </p:txBody>
      </p:sp>
      <p:sp>
        <p:nvSpPr>
          <p:cNvPr id="11" name="TextBox 10"/>
          <p:cNvSpPr txBox="1"/>
          <p:nvPr/>
        </p:nvSpPr>
        <p:spPr>
          <a:xfrm>
            <a:off x="899592" y="3235623"/>
            <a:ext cx="7610353" cy="769441"/>
          </a:xfrm>
          <a:prstGeom prst="rect">
            <a:avLst/>
          </a:prstGeom>
          <a:noFill/>
        </p:spPr>
        <p:txBody>
          <a:bodyPr wrap="none" rtlCol="0">
            <a:spAutoFit/>
          </a:bodyPr>
          <a:lstStyle/>
          <a:p>
            <a:r>
              <a:rPr lang="en-CA" sz="4400" b="1" dirty="0"/>
              <a:t>Who + Why =  What + How </a:t>
            </a:r>
          </a:p>
        </p:txBody>
      </p:sp>
      <p:pic>
        <p:nvPicPr>
          <p:cNvPr id="12" name="Picture 8" descr="Image result for youth basketball outdoo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79912" y="1541200"/>
            <a:ext cx="1483464" cy="148346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0" descr="Image result for toddlers basketbal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1600" y="1611974"/>
            <a:ext cx="2367603" cy="145698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2" descr="Image result for SNYB basketbal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69903" y="1484784"/>
            <a:ext cx="1904912" cy="152393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Image result for ncaa signing day"/>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3588" y="4496742"/>
            <a:ext cx="2454276" cy="138053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6" descr="Image result for intramural basketball"/>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96793" y="4247128"/>
            <a:ext cx="2171351" cy="1630144"/>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6" descr="Image result for grandma basketball"/>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69798" y="4391698"/>
            <a:ext cx="1986061" cy="148557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p:cNvPicPr/>
          <p:nvPr/>
        </p:nvPicPr>
        <p:blipFill>
          <a:blip r:embed="rId9" cstate="print">
            <a:extLst>
              <a:ext uri="{28A0092B-C50C-407E-A947-70E740481C1C}">
                <a14:useLocalDpi xmlns:a14="http://schemas.microsoft.com/office/drawing/2010/main" val="0"/>
              </a:ext>
            </a:extLst>
          </a:blip>
          <a:stretch>
            <a:fillRect/>
          </a:stretch>
        </p:blipFill>
        <p:spPr>
          <a:xfrm>
            <a:off x="7660704" y="6175836"/>
            <a:ext cx="1447800" cy="637540"/>
          </a:xfrm>
          <a:prstGeom prst="rect">
            <a:avLst/>
          </a:prstGeom>
        </p:spPr>
      </p:pic>
      <p:sp>
        <p:nvSpPr>
          <p:cNvPr id="2" name="TextBox 1">
            <a:extLst>
              <a:ext uri="{FF2B5EF4-FFF2-40B4-BE49-F238E27FC236}">
                <a16:creationId xmlns:a16="http://schemas.microsoft.com/office/drawing/2014/main" id="{F318B672-377B-7A4A-ABAE-281771B8CB9F}"/>
              </a:ext>
            </a:extLst>
          </p:cNvPr>
          <p:cNvSpPr txBox="1"/>
          <p:nvPr/>
        </p:nvSpPr>
        <p:spPr>
          <a:xfrm>
            <a:off x="755576" y="404664"/>
            <a:ext cx="7754369" cy="846386"/>
          </a:xfrm>
          <a:prstGeom prst="rect">
            <a:avLst/>
          </a:prstGeom>
          <a:noFill/>
        </p:spPr>
        <p:txBody>
          <a:bodyPr wrap="square" rtlCol="0">
            <a:spAutoFit/>
          </a:bodyPr>
          <a:lstStyle/>
          <a:p>
            <a:pPr algn="ctr"/>
            <a:r>
              <a:rPr lang="en-US" sz="3300" dirty="0">
                <a:latin typeface="Calibri" panose="020F0502020204030204" pitchFamily="34" charset="0"/>
                <a:cs typeface="Calibri" panose="020F0502020204030204" pitchFamily="34" charset="0"/>
              </a:rPr>
              <a:t>Context: Stage vs. Age</a:t>
            </a:r>
            <a:br>
              <a:rPr lang="en-US" sz="3300" dirty="0">
                <a:latin typeface="Calibri" panose="020F0502020204030204" pitchFamily="34" charset="0"/>
                <a:cs typeface="Calibri" panose="020F0502020204030204" pitchFamily="34" charset="0"/>
              </a:rPr>
            </a:br>
            <a:r>
              <a:rPr lang="en-US" sz="1600" i="1" dirty="0">
                <a:latin typeface="Calibri" panose="020F0502020204030204" pitchFamily="34" charset="0"/>
                <a:cs typeface="Calibri" panose="020F0502020204030204" pitchFamily="34" charset="0"/>
              </a:rPr>
              <a:t>BONUS Materials</a:t>
            </a:r>
          </a:p>
        </p:txBody>
      </p:sp>
      <p:pic>
        <p:nvPicPr>
          <p:cNvPr id="19" name="Picture 18">
            <a:extLst>
              <a:ext uri="{FF2B5EF4-FFF2-40B4-BE49-F238E27FC236}">
                <a16:creationId xmlns:a16="http://schemas.microsoft.com/office/drawing/2014/main" id="{07837A73-AA56-A54D-8382-D37C98F0DD74}"/>
              </a:ext>
            </a:extLst>
          </p:cNvPr>
          <p:cNvPicPr>
            <a:picLocks noChangeAspect="1"/>
          </p:cNvPicPr>
          <p:nvPr/>
        </p:nvPicPr>
        <p:blipFill>
          <a:blip r:embed="rId10"/>
          <a:stretch>
            <a:fillRect/>
          </a:stretch>
        </p:blipFill>
        <p:spPr>
          <a:xfrm>
            <a:off x="60890" y="6021288"/>
            <a:ext cx="910710" cy="910710"/>
          </a:xfrm>
          <a:prstGeom prst="rect">
            <a:avLst/>
          </a:prstGeom>
        </p:spPr>
      </p:pic>
    </p:spTree>
    <p:extLst>
      <p:ext uri="{BB962C8B-B14F-4D97-AF65-F5344CB8AC3E}">
        <p14:creationId xmlns:p14="http://schemas.microsoft.com/office/powerpoint/2010/main" val="88991714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Box 31"/>
          <p:cNvSpPr txBox="1"/>
          <p:nvPr/>
        </p:nvSpPr>
        <p:spPr>
          <a:xfrm>
            <a:off x="2375208" y="4149080"/>
            <a:ext cx="684624" cy="369332"/>
          </a:xfrm>
          <a:prstGeom prst="rect">
            <a:avLst/>
          </a:prstGeom>
          <a:noFill/>
        </p:spPr>
        <p:txBody>
          <a:bodyPr wrap="square" rtlCol="0">
            <a:spAutoFit/>
          </a:bodyPr>
          <a:lstStyle/>
          <a:p>
            <a:r>
              <a:rPr lang="en-CA" b="1" dirty="0"/>
              <a:t>IPPs</a:t>
            </a:r>
          </a:p>
        </p:txBody>
      </p:sp>
      <p:sp>
        <p:nvSpPr>
          <p:cNvPr id="33" name="TextBox 32"/>
          <p:cNvSpPr txBox="1"/>
          <p:nvPr/>
        </p:nvSpPr>
        <p:spPr>
          <a:xfrm>
            <a:off x="6337692" y="4091499"/>
            <a:ext cx="721965" cy="369332"/>
          </a:xfrm>
          <a:prstGeom prst="rect">
            <a:avLst/>
          </a:prstGeom>
          <a:noFill/>
        </p:spPr>
        <p:txBody>
          <a:bodyPr wrap="square" rtlCol="0">
            <a:spAutoFit/>
          </a:bodyPr>
          <a:lstStyle/>
          <a:p>
            <a:r>
              <a:rPr lang="en-CA" b="1" dirty="0"/>
              <a:t>TPP</a:t>
            </a:r>
          </a:p>
        </p:txBody>
      </p:sp>
      <p:sp>
        <p:nvSpPr>
          <p:cNvPr id="34" name="TextBox 33"/>
          <p:cNvSpPr txBox="1"/>
          <p:nvPr/>
        </p:nvSpPr>
        <p:spPr>
          <a:xfrm>
            <a:off x="1364632" y="1663680"/>
            <a:ext cx="7755600" cy="369332"/>
          </a:xfrm>
          <a:prstGeom prst="rect">
            <a:avLst/>
          </a:prstGeom>
          <a:noFill/>
        </p:spPr>
        <p:txBody>
          <a:bodyPr wrap="square" rtlCol="0">
            <a:spAutoFit/>
          </a:bodyPr>
          <a:lstStyle/>
          <a:p>
            <a:r>
              <a:rPr lang="en-CA" dirty="0"/>
              <a:t>Developing Winners Who Can Perform in the Demands of the Storm</a:t>
            </a:r>
          </a:p>
        </p:txBody>
      </p:sp>
      <p:grpSp>
        <p:nvGrpSpPr>
          <p:cNvPr id="47" name="Group 46"/>
          <p:cNvGrpSpPr/>
          <p:nvPr/>
        </p:nvGrpSpPr>
        <p:grpSpPr>
          <a:xfrm>
            <a:off x="3009430" y="2847891"/>
            <a:ext cx="3017903" cy="1982589"/>
            <a:chOff x="2899265" y="1643675"/>
            <a:chExt cx="3017903" cy="2643452"/>
          </a:xfrm>
        </p:grpSpPr>
        <p:sp>
          <p:nvSpPr>
            <p:cNvPr id="4" name="Oval 3"/>
            <p:cNvSpPr/>
            <p:nvPr/>
          </p:nvSpPr>
          <p:spPr>
            <a:xfrm>
              <a:off x="2899265" y="1653320"/>
              <a:ext cx="1728763" cy="1586709"/>
            </a:xfrm>
            <a:prstGeom prst="ellipse">
              <a:avLst/>
            </a:prstGeom>
            <a:solidFill>
              <a:srgbClr val="92D050">
                <a:alpha val="35000"/>
              </a:srgbClr>
            </a:solidFill>
            <a:effectLst>
              <a:outerShdw blurRad="76200" dir="18900000" sy="23000" kx="-1200000" algn="bl" rotWithShape="0">
                <a:prstClr val="black">
                  <a:alpha val="20000"/>
                </a:prstClr>
              </a:outerShdw>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200" b="1" dirty="0">
                  <a:solidFill>
                    <a:sysClr val="windowText" lastClr="000000"/>
                  </a:solidFill>
                  <a:latin typeface="Arial" panose="020B0604020202020204" pitchFamily="34" charset="0"/>
                  <a:cs typeface="Arial" panose="020B0604020202020204" pitchFamily="34" charset="0"/>
                </a:rPr>
                <a:t>Individual</a:t>
              </a:r>
              <a:r>
                <a:rPr lang="en-CA" dirty="0">
                  <a:solidFill>
                    <a:sysClr val="windowText" lastClr="000000"/>
                  </a:solidFill>
                </a:rPr>
                <a:t> </a:t>
              </a:r>
            </a:p>
          </p:txBody>
        </p:sp>
        <p:sp>
          <p:nvSpPr>
            <p:cNvPr id="5" name="Oval 4"/>
            <p:cNvSpPr/>
            <p:nvPr/>
          </p:nvSpPr>
          <p:spPr>
            <a:xfrm>
              <a:off x="4347368" y="1643675"/>
              <a:ext cx="1569800" cy="1653753"/>
            </a:xfrm>
            <a:prstGeom prst="ellipse">
              <a:avLst/>
            </a:prstGeom>
            <a:solidFill>
              <a:srgbClr val="00B0F0">
                <a:alpha val="35000"/>
              </a:srgbClr>
            </a:solidFill>
            <a:ln w="9525"/>
            <a:effectLst>
              <a:glow rad="139700">
                <a:schemeClr val="accent5">
                  <a:satMod val="175000"/>
                  <a:alpha val="40000"/>
                </a:schemeClr>
              </a:glow>
              <a:outerShdw blurRad="76200" dir="18900000" sy="23000" kx="-1200000" algn="bl" rotWithShape="0">
                <a:prstClr val="black">
                  <a:alpha val="20000"/>
                </a:prstClr>
              </a:outerShdw>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200" b="1" dirty="0">
                  <a:solidFill>
                    <a:sysClr val="windowText" lastClr="000000"/>
                  </a:solidFill>
                  <a:latin typeface="Arial" panose="020B0604020202020204" pitchFamily="34" charset="0"/>
                  <a:cs typeface="Arial" panose="020B0604020202020204" pitchFamily="34" charset="0"/>
                </a:rPr>
                <a:t>Team</a:t>
              </a:r>
              <a:r>
                <a:rPr lang="en-CA" dirty="0"/>
                <a:t> </a:t>
              </a:r>
            </a:p>
          </p:txBody>
        </p:sp>
        <p:sp>
          <p:nvSpPr>
            <p:cNvPr id="6" name="Oval 5"/>
            <p:cNvSpPr/>
            <p:nvPr/>
          </p:nvSpPr>
          <p:spPr>
            <a:xfrm>
              <a:off x="3643621" y="2610123"/>
              <a:ext cx="1716415" cy="1677004"/>
            </a:xfrm>
            <a:prstGeom prst="ellipse">
              <a:avLst/>
            </a:prstGeom>
            <a:solidFill>
              <a:srgbClr val="FFC000">
                <a:alpha val="35000"/>
              </a:srgbClr>
            </a:solidFill>
            <a:effectLst>
              <a:outerShdw blurRad="76200" dir="18900000" sy="23000" kx="-1200000" algn="bl" rotWithShape="0">
                <a:prstClr val="black">
                  <a:alpha val="20000"/>
                </a:prstClr>
              </a:outerShdw>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200" b="1" dirty="0">
                  <a:solidFill>
                    <a:schemeClr val="tx1"/>
                  </a:solidFill>
                  <a:latin typeface="Arial" panose="020B0604020202020204" pitchFamily="34" charset="0"/>
                  <a:cs typeface="Arial" panose="020B0604020202020204" pitchFamily="34" charset="0"/>
                </a:rPr>
                <a:t>Dreams</a:t>
              </a:r>
              <a:r>
                <a:rPr lang="en-CA" dirty="0"/>
                <a:t> </a:t>
              </a:r>
            </a:p>
          </p:txBody>
        </p:sp>
      </p:grpSp>
      <p:sp>
        <p:nvSpPr>
          <p:cNvPr id="45" name="Oval 44"/>
          <p:cNvSpPr/>
          <p:nvPr/>
        </p:nvSpPr>
        <p:spPr>
          <a:xfrm>
            <a:off x="2898180" y="2567598"/>
            <a:ext cx="3305872" cy="2272178"/>
          </a:xfrm>
          <a:prstGeom prst="ellipse">
            <a:avLst/>
          </a:prstGeom>
          <a:solidFill>
            <a:schemeClr val="accent1">
              <a:alpha val="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6" name="TextBox 45"/>
          <p:cNvSpPr txBox="1"/>
          <p:nvPr/>
        </p:nvSpPr>
        <p:spPr>
          <a:xfrm>
            <a:off x="6444208" y="2045010"/>
            <a:ext cx="1950732" cy="553998"/>
          </a:xfrm>
          <a:prstGeom prst="rect">
            <a:avLst/>
          </a:prstGeom>
          <a:noFill/>
        </p:spPr>
        <p:txBody>
          <a:bodyPr wrap="square" rtlCol="0">
            <a:spAutoFit/>
          </a:bodyPr>
          <a:lstStyle/>
          <a:p>
            <a:r>
              <a:rPr lang="en-CA" b="1" dirty="0"/>
              <a:t>Environment</a:t>
            </a:r>
          </a:p>
          <a:p>
            <a:r>
              <a:rPr lang="en-CA" sz="1200" dirty="0"/>
              <a:t>- Culture and DTE</a:t>
            </a:r>
          </a:p>
        </p:txBody>
      </p:sp>
      <p:sp>
        <p:nvSpPr>
          <p:cNvPr id="48" name="TextBox 47"/>
          <p:cNvSpPr txBox="1"/>
          <p:nvPr/>
        </p:nvSpPr>
        <p:spPr>
          <a:xfrm>
            <a:off x="881976" y="1124744"/>
            <a:ext cx="7272808" cy="584775"/>
          </a:xfrm>
          <a:prstGeom prst="rect">
            <a:avLst/>
          </a:prstGeom>
          <a:noFill/>
        </p:spPr>
        <p:txBody>
          <a:bodyPr wrap="square" rtlCol="0">
            <a:spAutoFit/>
          </a:bodyPr>
          <a:lstStyle/>
          <a:p>
            <a:pPr algn="ctr"/>
            <a:r>
              <a:rPr lang="en-CA" sz="3200" dirty="0">
                <a:latin typeface="Arial Black" panose="020B0A04020102020204" pitchFamily="34" charset="0"/>
              </a:rPr>
              <a:t>Coach Gold Medal Model</a:t>
            </a:r>
          </a:p>
        </p:txBody>
      </p:sp>
      <p:sp>
        <p:nvSpPr>
          <p:cNvPr id="31" name="TextBox 30"/>
          <p:cNvSpPr txBox="1"/>
          <p:nvPr/>
        </p:nvSpPr>
        <p:spPr>
          <a:xfrm>
            <a:off x="2370146" y="2243561"/>
            <a:ext cx="1659341" cy="369332"/>
          </a:xfrm>
          <a:prstGeom prst="rect">
            <a:avLst/>
          </a:prstGeom>
          <a:noFill/>
        </p:spPr>
        <p:txBody>
          <a:bodyPr wrap="square" rtlCol="0">
            <a:spAutoFit/>
          </a:bodyPr>
          <a:lstStyle/>
          <a:p>
            <a:r>
              <a:rPr lang="en-CA" b="1" dirty="0"/>
              <a:t>Connections</a:t>
            </a:r>
          </a:p>
        </p:txBody>
      </p:sp>
      <p:sp>
        <p:nvSpPr>
          <p:cNvPr id="38" name="TextBox 37"/>
          <p:cNvSpPr txBox="1"/>
          <p:nvPr/>
        </p:nvSpPr>
        <p:spPr>
          <a:xfrm>
            <a:off x="563202" y="3915704"/>
            <a:ext cx="1889096" cy="923330"/>
          </a:xfrm>
          <a:prstGeom prst="rect">
            <a:avLst/>
          </a:prstGeom>
          <a:noFill/>
        </p:spPr>
        <p:txBody>
          <a:bodyPr wrap="square" rtlCol="0">
            <a:spAutoFit/>
          </a:bodyPr>
          <a:lstStyle/>
          <a:p>
            <a:r>
              <a:rPr lang="en-CA" b="1" dirty="0"/>
              <a:t>Confidence</a:t>
            </a:r>
          </a:p>
          <a:p>
            <a:r>
              <a:rPr lang="en-CA" sz="1200" dirty="0"/>
              <a:t>-  Balance </a:t>
            </a:r>
          </a:p>
          <a:p>
            <a:r>
              <a:rPr lang="en-CA" sz="1200" dirty="0"/>
              <a:t>-   It all comes together</a:t>
            </a:r>
          </a:p>
          <a:p>
            <a:r>
              <a:rPr lang="en-CA" sz="1200" dirty="0"/>
              <a:t>-  Completely synchronized</a:t>
            </a:r>
          </a:p>
        </p:txBody>
      </p:sp>
      <p:cxnSp>
        <p:nvCxnSpPr>
          <p:cNvPr id="12" name="Straight Arrow Connector 11"/>
          <p:cNvCxnSpPr>
            <a:stCxn id="32" idx="3"/>
          </p:cNvCxnSpPr>
          <p:nvPr/>
        </p:nvCxnSpPr>
        <p:spPr>
          <a:xfrm flipV="1">
            <a:off x="3059832" y="3815296"/>
            <a:ext cx="1310624" cy="51845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33" idx="1"/>
          </p:cNvCxnSpPr>
          <p:nvPr/>
        </p:nvCxnSpPr>
        <p:spPr>
          <a:xfrm flipH="1" flipV="1">
            <a:off x="5033746" y="3911689"/>
            <a:ext cx="1303946" cy="36447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stCxn id="31" idx="2"/>
          </p:cNvCxnSpPr>
          <p:nvPr/>
        </p:nvCxnSpPr>
        <p:spPr>
          <a:xfrm>
            <a:off x="3199817" y="2612893"/>
            <a:ext cx="1412175" cy="76479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V="1">
            <a:off x="2053005" y="3644910"/>
            <a:ext cx="2558985" cy="50417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stCxn id="46" idx="1"/>
          </p:cNvCxnSpPr>
          <p:nvPr/>
        </p:nvCxnSpPr>
        <p:spPr>
          <a:xfrm flipH="1">
            <a:off x="5011994" y="2322009"/>
            <a:ext cx="1432215" cy="40760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50" name="TextBox 49"/>
          <p:cNvSpPr txBox="1"/>
          <p:nvPr/>
        </p:nvSpPr>
        <p:spPr>
          <a:xfrm>
            <a:off x="488808" y="2520560"/>
            <a:ext cx="2138976" cy="923330"/>
          </a:xfrm>
          <a:prstGeom prst="rect">
            <a:avLst/>
          </a:prstGeom>
          <a:noFill/>
        </p:spPr>
        <p:txBody>
          <a:bodyPr wrap="square" rtlCol="0">
            <a:spAutoFit/>
          </a:bodyPr>
          <a:lstStyle/>
          <a:p>
            <a:r>
              <a:rPr lang="en-CA" b="1" dirty="0"/>
              <a:t>Individual</a:t>
            </a:r>
            <a:r>
              <a:rPr lang="en-CA" dirty="0"/>
              <a:t> </a:t>
            </a:r>
          </a:p>
          <a:p>
            <a:pPr marL="285750" indent="-285750">
              <a:buFontTx/>
              <a:buChar char="-"/>
            </a:pPr>
            <a:r>
              <a:rPr lang="en-CA" sz="1200" dirty="0"/>
              <a:t>Know your athletes </a:t>
            </a:r>
          </a:p>
          <a:p>
            <a:pPr marL="285750" indent="-285750">
              <a:buFontTx/>
              <a:buChar char="-"/>
            </a:pPr>
            <a:r>
              <a:rPr lang="en-CA" sz="1200" dirty="0"/>
              <a:t>Establish anchors</a:t>
            </a:r>
          </a:p>
          <a:p>
            <a:pPr marL="285750" indent="-285750">
              <a:buFontTx/>
              <a:buChar char="-"/>
            </a:pPr>
            <a:r>
              <a:rPr lang="en-CA" sz="1200" dirty="0"/>
              <a:t>Grow and amplify </a:t>
            </a:r>
          </a:p>
        </p:txBody>
      </p:sp>
      <p:sp>
        <p:nvSpPr>
          <p:cNvPr id="51" name="TextBox 50"/>
          <p:cNvSpPr txBox="1"/>
          <p:nvPr/>
        </p:nvSpPr>
        <p:spPr>
          <a:xfrm>
            <a:off x="6562833" y="4571944"/>
            <a:ext cx="2138976" cy="1107996"/>
          </a:xfrm>
          <a:prstGeom prst="rect">
            <a:avLst/>
          </a:prstGeom>
          <a:noFill/>
        </p:spPr>
        <p:txBody>
          <a:bodyPr wrap="square" rtlCol="0">
            <a:spAutoFit/>
          </a:bodyPr>
          <a:lstStyle/>
          <a:p>
            <a:r>
              <a:rPr lang="en-CA" b="1" dirty="0"/>
              <a:t>Team</a:t>
            </a:r>
            <a:r>
              <a:rPr lang="en-CA" dirty="0"/>
              <a:t>  </a:t>
            </a:r>
          </a:p>
          <a:p>
            <a:pPr marL="285750" indent="-285750">
              <a:buFontTx/>
              <a:buChar char="-"/>
            </a:pPr>
            <a:r>
              <a:rPr lang="en-CA" sz="1200" dirty="0"/>
              <a:t>Style of play based on strengths </a:t>
            </a:r>
          </a:p>
          <a:p>
            <a:pPr marL="285750" indent="-285750">
              <a:buFontTx/>
              <a:buChar char="-"/>
            </a:pPr>
            <a:r>
              <a:rPr lang="en-CA" sz="1200" dirty="0"/>
              <a:t>Task cohesion </a:t>
            </a:r>
          </a:p>
          <a:p>
            <a:pPr marL="285750" indent="-285750">
              <a:buFontTx/>
              <a:buChar char="-"/>
            </a:pPr>
            <a:r>
              <a:rPr lang="en-CA" sz="1200" dirty="0"/>
              <a:t>Social cohesion </a:t>
            </a:r>
          </a:p>
        </p:txBody>
      </p:sp>
      <p:sp>
        <p:nvSpPr>
          <p:cNvPr id="52" name="TextBox 51"/>
          <p:cNvSpPr txBox="1"/>
          <p:nvPr/>
        </p:nvSpPr>
        <p:spPr>
          <a:xfrm>
            <a:off x="2000976" y="5097958"/>
            <a:ext cx="2138976" cy="923330"/>
          </a:xfrm>
          <a:prstGeom prst="rect">
            <a:avLst/>
          </a:prstGeom>
          <a:noFill/>
        </p:spPr>
        <p:txBody>
          <a:bodyPr wrap="square" rtlCol="0">
            <a:spAutoFit/>
          </a:bodyPr>
          <a:lstStyle/>
          <a:p>
            <a:r>
              <a:rPr lang="en-CA" b="1" dirty="0"/>
              <a:t>Dreams</a:t>
            </a:r>
            <a:r>
              <a:rPr lang="en-CA" dirty="0"/>
              <a:t>  </a:t>
            </a:r>
          </a:p>
          <a:p>
            <a:pPr marL="285750" indent="-285750">
              <a:buFontTx/>
              <a:buChar char="-"/>
            </a:pPr>
            <a:r>
              <a:rPr lang="en-CA" sz="1200" dirty="0"/>
              <a:t>Passion </a:t>
            </a:r>
          </a:p>
          <a:p>
            <a:pPr marL="285750" indent="-285750">
              <a:buFontTx/>
              <a:buChar char="-"/>
            </a:pPr>
            <a:r>
              <a:rPr lang="en-CA" sz="1200" dirty="0"/>
              <a:t>Plan </a:t>
            </a:r>
          </a:p>
          <a:p>
            <a:pPr marL="285750" indent="-285750">
              <a:buFontTx/>
              <a:buChar char="-"/>
            </a:pPr>
            <a:r>
              <a:rPr lang="en-CA" sz="1200" dirty="0"/>
              <a:t>In it for the long-term</a:t>
            </a:r>
            <a:r>
              <a:rPr lang="en-CA" sz="1200" b="1" dirty="0"/>
              <a:t> </a:t>
            </a:r>
          </a:p>
        </p:txBody>
      </p:sp>
      <p:sp>
        <p:nvSpPr>
          <p:cNvPr id="7" name="Rectangle 6"/>
          <p:cNvSpPr/>
          <p:nvPr/>
        </p:nvSpPr>
        <p:spPr>
          <a:xfrm>
            <a:off x="4328940" y="1931627"/>
            <a:ext cx="444353" cy="461665"/>
          </a:xfrm>
          <a:prstGeom prst="rect">
            <a:avLst/>
          </a:prstGeom>
          <a:noFill/>
        </p:spPr>
        <p:txBody>
          <a:bodyPr wrap="none" lIns="91440" tIns="45720" rIns="91440" bIns="45720">
            <a:spAutoFit/>
          </a:bodyPr>
          <a:lstStyle/>
          <a:p>
            <a:pPr algn="ctr"/>
            <a:r>
              <a:rPr lang="en-US"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N</a:t>
            </a:r>
          </a:p>
        </p:txBody>
      </p:sp>
      <p:sp>
        <p:nvSpPr>
          <p:cNvPr id="40" name="Rectangle 39"/>
          <p:cNvSpPr/>
          <p:nvPr/>
        </p:nvSpPr>
        <p:spPr>
          <a:xfrm>
            <a:off x="6545201" y="3530563"/>
            <a:ext cx="380233" cy="461665"/>
          </a:xfrm>
          <a:prstGeom prst="rect">
            <a:avLst/>
          </a:prstGeom>
          <a:noFill/>
        </p:spPr>
        <p:txBody>
          <a:bodyPr wrap="none" lIns="91440" tIns="45720" rIns="91440" bIns="45720">
            <a:spAutoFit/>
          </a:bodyPr>
          <a:lstStyle/>
          <a:p>
            <a:pPr algn="ctr"/>
            <a:r>
              <a:rPr lang="en-US"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E</a:t>
            </a:r>
          </a:p>
        </p:txBody>
      </p:sp>
      <p:sp>
        <p:nvSpPr>
          <p:cNvPr id="41" name="Rectangle 40"/>
          <p:cNvSpPr/>
          <p:nvPr/>
        </p:nvSpPr>
        <p:spPr>
          <a:xfrm>
            <a:off x="4426683" y="5127597"/>
            <a:ext cx="370615" cy="461665"/>
          </a:xfrm>
          <a:prstGeom prst="rect">
            <a:avLst/>
          </a:prstGeom>
          <a:noFill/>
        </p:spPr>
        <p:txBody>
          <a:bodyPr wrap="none" lIns="91440" tIns="45720" rIns="91440" bIns="45720">
            <a:spAutoFit/>
          </a:bodyPr>
          <a:lstStyle/>
          <a:p>
            <a:pPr algn="ctr"/>
            <a:r>
              <a:rPr lang="en-US"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S</a:t>
            </a:r>
          </a:p>
        </p:txBody>
      </p:sp>
      <p:sp>
        <p:nvSpPr>
          <p:cNvPr id="42" name="Rectangle 41"/>
          <p:cNvSpPr/>
          <p:nvPr/>
        </p:nvSpPr>
        <p:spPr>
          <a:xfrm>
            <a:off x="2053007" y="3484716"/>
            <a:ext cx="543739" cy="461665"/>
          </a:xfrm>
          <a:prstGeom prst="rect">
            <a:avLst/>
          </a:prstGeom>
          <a:noFill/>
        </p:spPr>
        <p:txBody>
          <a:bodyPr wrap="none" lIns="91440" tIns="45720" rIns="91440" bIns="45720">
            <a:spAutoFit/>
          </a:bodyPr>
          <a:lstStyle/>
          <a:p>
            <a:pPr algn="ctr"/>
            <a:r>
              <a:rPr lang="en-US"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W</a:t>
            </a:r>
          </a:p>
        </p:txBody>
      </p:sp>
      <p:sp>
        <p:nvSpPr>
          <p:cNvPr id="9" name="Isosceles Triangle 8"/>
          <p:cNvSpPr/>
          <p:nvPr/>
        </p:nvSpPr>
        <p:spPr>
          <a:xfrm rot="5400000">
            <a:off x="6340810" y="3521084"/>
            <a:ext cx="100231" cy="373743"/>
          </a:xfrm>
          <a:prstGeom prst="triangle">
            <a:avLst/>
          </a:prstGeom>
          <a:solidFill>
            <a:schemeClr val="tx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3" name="Isosceles Triangle 42"/>
          <p:cNvSpPr/>
          <p:nvPr/>
        </p:nvSpPr>
        <p:spPr>
          <a:xfrm rot="5400000" flipH="1" flipV="1">
            <a:off x="2658795" y="3508893"/>
            <a:ext cx="100231" cy="373743"/>
          </a:xfrm>
          <a:prstGeom prst="triangle">
            <a:avLst/>
          </a:prstGeom>
          <a:solidFill>
            <a:schemeClr val="tx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4" name="Isosceles Triangle 43"/>
          <p:cNvSpPr/>
          <p:nvPr/>
        </p:nvSpPr>
        <p:spPr>
          <a:xfrm flipH="1">
            <a:off x="4484297" y="2258036"/>
            <a:ext cx="133641" cy="280307"/>
          </a:xfrm>
          <a:prstGeom prst="triangle">
            <a:avLst/>
          </a:prstGeom>
          <a:solidFill>
            <a:schemeClr val="tx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9" name="Isosceles Triangle 48"/>
          <p:cNvSpPr/>
          <p:nvPr/>
        </p:nvSpPr>
        <p:spPr>
          <a:xfrm rot="10800000">
            <a:off x="4545172" y="4847290"/>
            <a:ext cx="133641" cy="280307"/>
          </a:xfrm>
          <a:prstGeom prst="triangle">
            <a:avLst/>
          </a:prstGeom>
          <a:solidFill>
            <a:schemeClr val="tx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6" name="TextBox 35"/>
          <p:cNvSpPr txBox="1"/>
          <p:nvPr/>
        </p:nvSpPr>
        <p:spPr>
          <a:xfrm>
            <a:off x="244550" y="1223174"/>
            <a:ext cx="1591146" cy="261610"/>
          </a:xfrm>
          <a:prstGeom prst="rect">
            <a:avLst/>
          </a:prstGeom>
          <a:noFill/>
        </p:spPr>
        <p:txBody>
          <a:bodyPr wrap="square" rtlCol="0">
            <a:spAutoFit/>
          </a:bodyPr>
          <a:lstStyle/>
          <a:p>
            <a:r>
              <a:rPr lang="en-CA" sz="1100" spc="300" dirty="0">
                <a:latin typeface="Gadugi" panose="020B0502040204020203" pitchFamily="34" charset="0"/>
              </a:rPr>
              <a:t>Quality Coach</a:t>
            </a:r>
          </a:p>
        </p:txBody>
      </p:sp>
      <p:pic>
        <p:nvPicPr>
          <p:cNvPr id="54" name="Picture 53"/>
          <p:cNvPicPr/>
          <p:nvPr/>
        </p:nvPicPr>
        <p:blipFill>
          <a:blip r:embed="rId2" cstate="print">
            <a:extLst>
              <a:ext uri="{28A0092B-C50C-407E-A947-70E740481C1C}">
                <a14:useLocalDpi xmlns:a14="http://schemas.microsoft.com/office/drawing/2010/main" val="0"/>
              </a:ext>
            </a:extLst>
          </a:blip>
          <a:stretch>
            <a:fillRect/>
          </a:stretch>
        </p:blipFill>
        <p:spPr>
          <a:xfrm>
            <a:off x="7660704" y="6175836"/>
            <a:ext cx="1447800" cy="637540"/>
          </a:xfrm>
          <a:prstGeom prst="rect">
            <a:avLst/>
          </a:prstGeom>
        </p:spPr>
      </p:pic>
      <p:sp>
        <p:nvSpPr>
          <p:cNvPr id="2" name="TextBox 1">
            <a:extLst>
              <a:ext uri="{FF2B5EF4-FFF2-40B4-BE49-F238E27FC236}">
                <a16:creationId xmlns:a16="http://schemas.microsoft.com/office/drawing/2014/main" id="{6D43971A-8F3C-F84A-9E24-1EA4746E4BB4}"/>
              </a:ext>
            </a:extLst>
          </p:cNvPr>
          <p:cNvSpPr txBox="1"/>
          <p:nvPr/>
        </p:nvSpPr>
        <p:spPr>
          <a:xfrm>
            <a:off x="755576" y="260648"/>
            <a:ext cx="7776864" cy="846386"/>
          </a:xfrm>
          <a:prstGeom prst="rect">
            <a:avLst/>
          </a:prstGeom>
          <a:noFill/>
        </p:spPr>
        <p:txBody>
          <a:bodyPr wrap="square" rtlCol="0">
            <a:spAutoFit/>
          </a:bodyPr>
          <a:lstStyle/>
          <a:p>
            <a:pPr algn="ctr"/>
            <a:r>
              <a:rPr lang="en-US" sz="3300" dirty="0">
                <a:latin typeface="Calibri" panose="020F0502020204030204" pitchFamily="34" charset="0"/>
                <a:cs typeface="Calibri" panose="020F0502020204030204" pitchFamily="34" charset="0"/>
              </a:rPr>
              <a:t>CMBA Coach Education &amp; Development</a:t>
            </a:r>
            <a:br>
              <a:rPr lang="en-CA" sz="1200" dirty="0">
                <a:latin typeface="Calibri" panose="020F0502020204030204" pitchFamily="34" charset="0"/>
                <a:cs typeface="Calibri" panose="020F0502020204030204" pitchFamily="34" charset="0"/>
              </a:rPr>
            </a:br>
            <a:endParaRPr lang="en-US" sz="1600" dirty="0"/>
          </a:p>
        </p:txBody>
      </p:sp>
      <p:pic>
        <p:nvPicPr>
          <p:cNvPr id="37" name="Picture 36">
            <a:extLst>
              <a:ext uri="{FF2B5EF4-FFF2-40B4-BE49-F238E27FC236}">
                <a16:creationId xmlns:a16="http://schemas.microsoft.com/office/drawing/2014/main" id="{C5EF6493-6E29-EF4E-86AF-3949E2FFB389}"/>
              </a:ext>
            </a:extLst>
          </p:cNvPr>
          <p:cNvPicPr>
            <a:picLocks noChangeAspect="1"/>
          </p:cNvPicPr>
          <p:nvPr/>
        </p:nvPicPr>
        <p:blipFill>
          <a:blip r:embed="rId3"/>
          <a:stretch>
            <a:fillRect/>
          </a:stretch>
        </p:blipFill>
        <p:spPr>
          <a:xfrm>
            <a:off x="60890" y="6021288"/>
            <a:ext cx="910710" cy="910710"/>
          </a:xfrm>
          <a:prstGeom prst="rect">
            <a:avLst/>
          </a:prstGeom>
        </p:spPr>
      </p:pic>
    </p:spTree>
    <p:extLst>
      <p:ext uri="{BB962C8B-B14F-4D97-AF65-F5344CB8AC3E}">
        <p14:creationId xmlns:p14="http://schemas.microsoft.com/office/powerpoint/2010/main" val="86841936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83568" y="764704"/>
            <a:ext cx="7928520" cy="646331"/>
          </a:xfrm>
          <a:prstGeom prst="rect">
            <a:avLst/>
          </a:prstGeom>
        </p:spPr>
        <p:txBody>
          <a:bodyPr wrap="square">
            <a:spAutoFit/>
          </a:bodyPr>
          <a:lstStyle/>
          <a:p>
            <a:endParaRPr lang="en-CA" dirty="0">
              <a:solidFill>
                <a:srgbClr val="0070C0"/>
              </a:solidFill>
            </a:endParaRPr>
          </a:p>
          <a:p>
            <a:pPr lvl="0"/>
            <a:endParaRPr lang="en-CA" dirty="0">
              <a:solidFill>
                <a:srgbClr val="0070C0"/>
              </a:solidFill>
            </a:endParaRPr>
          </a:p>
        </p:txBody>
      </p:sp>
      <p:pic>
        <p:nvPicPr>
          <p:cNvPr id="3" name="Picture 2"/>
          <p:cNvPicPr>
            <a:picLocks noChangeAspect="1"/>
          </p:cNvPicPr>
          <p:nvPr/>
        </p:nvPicPr>
        <p:blipFill>
          <a:blip r:embed="rId2"/>
          <a:stretch>
            <a:fillRect/>
          </a:stretch>
        </p:blipFill>
        <p:spPr>
          <a:xfrm>
            <a:off x="467544" y="1340768"/>
            <a:ext cx="8262804" cy="4715346"/>
          </a:xfrm>
          <a:prstGeom prst="rect">
            <a:avLst/>
          </a:prstGeom>
        </p:spPr>
      </p:pic>
      <p:sp>
        <p:nvSpPr>
          <p:cNvPr id="2" name="TextBox 1"/>
          <p:cNvSpPr txBox="1"/>
          <p:nvPr/>
        </p:nvSpPr>
        <p:spPr>
          <a:xfrm>
            <a:off x="459904" y="394132"/>
            <a:ext cx="8144544" cy="846386"/>
          </a:xfrm>
          <a:prstGeom prst="rect">
            <a:avLst/>
          </a:prstGeom>
          <a:noFill/>
        </p:spPr>
        <p:txBody>
          <a:bodyPr wrap="square" rtlCol="0">
            <a:spAutoFit/>
          </a:bodyPr>
          <a:lstStyle/>
          <a:p>
            <a:pPr algn="ctr"/>
            <a:r>
              <a:rPr lang="en-US" sz="3300" dirty="0">
                <a:latin typeface="Calibri" panose="020F0502020204030204" pitchFamily="34" charset="0"/>
                <a:cs typeface="Calibri" panose="020F0502020204030204" pitchFamily="34" charset="0"/>
              </a:rPr>
              <a:t>Shared Leadership Approach </a:t>
            </a:r>
            <a:r>
              <a:rPr lang="mr-IN" sz="2200" dirty="0">
                <a:latin typeface="Calibri" panose="020F0502020204030204" pitchFamily="34" charset="0"/>
              </a:rPr>
              <a:t>–</a:t>
            </a:r>
            <a:r>
              <a:rPr lang="en-US" sz="2200" dirty="0">
                <a:latin typeface="Calibri" panose="020F0502020204030204" pitchFamily="34" charset="0"/>
                <a:cs typeface="Calibri" panose="020F0502020204030204" pitchFamily="34" charset="0"/>
              </a:rPr>
              <a:t> Connections</a:t>
            </a:r>
            <a:br>
              <a:rPr lang="en-US" sz="2800" dirty="0">
                <a:latin typeface="Calibri" panose="020F0502020204030204" pitchFamily="34" charset="0"/>
                <a:cs typeface="Calibri" panose="020F0502020204030204" pitchFamily="34" charset="0"/>
              </a:rPr>
            </a:br>
            <a:r>
              <a:rPr lang="mr-IN" sz="1400" dirty="0">
                <a:latin typeface="Calibri" panose="020F0502020204030204" pitchFamily="34" charset="0"/>
              </a:rPr>
              <a:t> </a:t>
            </a:r>
            <a:endParaRPr lang="en-US" sz="1600" dirty="0">
              <a:latin typeface="Calibri" panose="020F0502020204030204" pitchFamily="34" charset="0"/>
              <a:cs typeface="Calibri" panose="020F0502020204030204" pitchFamily="34" charset="0"/>
            </a:endParaRPr>
          </a:p>
        </p:txBody>
      </p:sp>
      <p:pic>
        <p:nvPicPr>
          <p:cNvPr id="11" name="Picture 10"/>
          <p:cNvPicPr/>
          <p:nvPr/>
        </p:nvPicPr>
        <p:blipFill>
          <a:blip r:embed="rId3" cstate="print">
            <a:extLst>
              <a:ext uri="{28A0092B-C50C-407E-A947-70E740481C1C}">
                <a14:useLocalDpi xmlns:a14="http://schemas.microsoft.com/office/drawing/2010/main" val="0"/>
              </a:ext>
            </a:extLst>
          </a:blip>
          <a:stretch>
            <a:fillRect/>
          </a:stretch>
        </p:blipFill>
        <p:spPr>
          <a:xfrm>
            <a:off x="7660704" y="6175836"/>
            <a:ext cx="1447800" cy="637540"/>
          </a:xfrm>
          <a:prstGeom prst="rect">
            <a:avLst/>
          </a:prstGeom>
        </p:spPr>
      </p:pic>
      <p:pic>
        <p:nvPicPr>
          <p:cNvPr id="7" name="Picture 6">
            <a:extLst>
              <a:ext uri="{FF2B5EF4-FFF2-40B4-BE49-F238E27FC236}">
                <a16:creationId xmlns:a16="http://schemas.microsoft.com/office/drawing/2014/main" id="{96217DC9-DC34-1A49-AF1F-439DB5426A65}"/>
              </a:ext>
            </a:extLst>
          </p:cNvPr>
          <p:cNvPicPr>
            <a:picLocks noChangeAspect="1"/>
          </p:cNvPicPr>
          <p:nvPr/>
        </p:nvPicPr>
        <p:blipFill>
          <a:blip r:embed="rId4"/>
          <a:stretch>
            <a:fillRect/>
          </a:stretch>
        </p:blipFill>
        <p:spPr>
          <a:xfrm>
            <a:off x="60890" y="6021288"/>
            <a:ext cx="910710" cy="910710"/>
          </a:xfrm>
          <a:prstGeom prst="rect">
            <a:avLst/>
          </a:prstGeom>
        </p:spPr>
      </p:pic>
    </p:spTree>
    <p:extLst>
      <p:ext uri="{BB962C8B-B14F-4D97-AF65-F5344CB8AC3E}">
        <p14:creationId xmlns:p14="http://schemas.microsoft.com/office/powerpoint/2010/main" val="35312793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8"/>
          <p:cNvSpPr>
            <a:spLocks noChangeArrowheads="1"/>
          </p:cNvSpPr>
          <p:nvPr/>
        </p:nvSpPr>
        <p:spPr bwMode="auto">
          <a:xfrm>
            <a:off x="1" y="89020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68580" tIns="34290" rIns="68580" bIns="34290" numCol="1" anchor="ctr" anchorCtr="0" compatLnSpc="1">
            <a:prstTxWarp prst="textNoShape">
              <a:avLst/>
            </a:prstTxWarp>
            <a:spAutoFit/>
          </a:bodyPr>
          <a:lstStyle/>
          <a:p>
            <a:endParaRPr lang="en-US" sz="1350"/>
          </a:p>
        </p:txBody>
      </p:sp>
      <p:sp>
        <p:nvSpPr>
          <p:cNvPr id="9" name="Rectangle 10"/>
          <p:cNvSpPr>
            <a:spLocks noChangeArrowheads="1"/>
          </p:cNvSpPr>
          <p:nvPr/>
        </p:nvSpPr>
        <p:spPr bwMode="auto">
          <a:xfrm>
            <a:off x="1" y="2480876"/>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68580" tIns="34290" rIns="68580" bIns="34290" numCol="1" anchor="ctr" anchorCtr="0" compatLnSpc="1">
            <a:prstTxWarp prst="textNoShape">
              <a:avLst/>
            </a:prstTxWarp>
            <a:spAutoFit/>
          </a:bodyPr>
          <a:lstStyle/>
          <a:p>
            <a:endParaRPr lang="en-US" sz="1350"/>
          </a:p>
        </p:txBody>
      </p:sp>
      <p:pic>
        <p:nvPicPr>
          <p:cNvPr id="12" name="Picture 11">
            <a:extLst>
              <a:ext uri="{FF2B5EF4-FFF2-40B4-BE49-F238E27FC236}">
                <a16:creationId xmlns:a16="http://schemas.microsoft.com/office/drawing/2014/main" id="{3DBD094A-1440-4847-BB2A-5A6357336649}"/>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7660704" y="6175836"/>
            <a:ext cx="1447800" cy="637540"/>
          </a:xfrm>
          <a:prstGeom prst="rect">
            <a:avLst/>
          </a:prstGeom>
        </p:spPr>
      </p:pic>
      <p:sp>
        <p:nvSpPr>
          <p:cNvPr id="2" name="Rectangle 1">
            <a:extLst>
              <a:ext uri="{FF2B5EF4-FFF2-40B4-BE49-F238E27FC236}">
                <a16:creationId xmlns:a16="http://schemas.microsoft.com/office/drawing/2014/main" id="{4AFBF9B0-7A50-574C-8445-65E7BE2E80D0}"/>
              </a:ext>
            </a:extLst>
          </p:cNvPr>
          <p:cNvSpPr/>
          <p:nvPr/>
        </p:nvSpPr>
        <p:spPr>
          <a:xfrm>
            <a:off x="683568" y="404664"/>
            <a:ext cx="7992888" cy="5287473"/>
          </a:xfrm>
          <a:prstGeom prst="rect">
            <a:avLst/>
          </a:prstGeom>
        </p:spPr>
        <p:txBody>
          <a:bodyPr wrap="square">
            <a:spAutoFit/>
          </a:bodyPr>
          <a:lstStyle/>
          <a:p>
            <a:pPr algn="ctr"/>
            <a:r>
              <a:rPr lang="en-US" sz="3300" dirty="0">
                <a:latin typeface="Calibri" panose="020F0502020204030204" pitchFamily="34" charset="0"/>
                <a:cs typeface="Calibri" panose="020F0502020204030204" pitchFamily="34" charset="0"/>
              </a:rPr>
              <a:t>CMBA Coach Education &amp; Development</a:t>
            </a:r>
          </a:p>
          <a:p>
            <a:pPr algn="ctr"/>
            <a:r>
              <a:rPr lang="en-US" sz="1600" i="1" dirty="0">
                <a:latin typeface="Calibri" panose="020F0502020204030204" pitchFamily="34" charset="0"/>
                <a:cs typeface="Calibri" panose="020F0502020204030204" pitchFamily="34" charset="0"/>
              </a:rPr>
              <a:t>Page 5 in Advanced Manual</a:t>
            </a:r>
          </a:p>
          <a:p>
            <a:pPr algn="ctr"/>
            <a:endParaRPr lang="en-US" sz="1000" dirty="0">
              <a:latin typeface="Calibri" panose="020F0502020204030204" pitchFamily="34" charset="0"/>
              <a:cs typeface="Calibri" panose="020F0502020204030204" pitchFamily="34" charset="0"/>
            </a:endParaRPr>
          </a:p>
          <a:p>
            <a:pPr algn="ctr"/>
            <a:r>
              <a:rPr lang="en-US" sz="2600" dirty="0">
                <a:latin typeface="Calibri" panose="020F0502020204030204" pitchFamily="34" charset="0"/>
                <a:cs typeface="Calibri" panose="020F0502020204030204" pitchFamily="34" charset="0"/>
              </a:rPr>
              <a:t> CMBA Website</a:t>
            </a:r>
            <a:endParaRPr lang="en-CA" sz="2600" dirty="0">
              <a:latin typeface="Calibri" panose="020F0502020204030204" pitchFamily="34" charset="0"/>
              <a:cs typeface="Calibri" panose="020F0502020204030204" pitchFamily="34" charset="0"/>
            </a:endParaRPr>
          </a:p>
          <a:p>
            <a:pPr algn="ctr"/>
            <a:endParaRPr lang="en-CA" dirty="0">
              <a:latin typeface="Calibri" panose="020F0502020204030204" pitchFamily="34" charset="0"/>
              <a:cs typeface="Calibri" panose="020F0502020204030204" pitchFamily="34" charset="0"/>
            </a:endParaRPr>
          </a:p>
          <a:p>
            <a:pPr algn="ctr"/>
            <a:r>
              <a:rPr lang="en-US" dirty="0">
                <a:latin typeface="Calibri" panose="020F0502020204030204" pitchFamily="34" charset="0"/>
                <a:cs typeface="Calibri" panose="020F0502020204030204" pitchFamily="34" charset="0"/>
              </a:rPr>
              <a:t>  </a:t>
            </a:r>
          </a:p>
          <a:p>
            <a:pPr algn="ctr"/>
            <a:r>
              <a:rPr lang="en-CA" sz="3300" dirty="0">
                <a:latin typeface="Calibri" panose="020F0502020204030204" pitchFamily="34" charset="0"/>
                <a:cs typeface="Calibri" panose="020F0502020204030204" pitchFamily="34" charset="0"/>
              </a:rPr>
              <a:t>CMBA Website Review</a:t>
            </a:r>
          </a:p>
          <a:p>
            <a:pPr algn="ctr"/>
            <a:endParaRPr lang="en-CA" sz="2200" dirty="0">
              <a:latin typeface="Calibri" panose="020F0502020204030204" pitchFamily="34" charset="0"/>
              <a:cs typeface="Calibri" panose="020F0502020204030204" pitchFamily="34" charset="0"/>
            </a:endParaRPr>
          </a:p>
          <a:p>
            <a:pPr algn="ctr">
              <a:lnSpc>
                <a:spcPct val="150000"/>
              </a:lnSpc>
            </a:pPr>
            <a:r>
              <a:rPr lang="en-CA" sz="2200" dirty="0">
                <a:latin typeface="Calibri" panose="020F0502020204030204" pitchFamily="34" charset="0"/>
                <a:cs typeface="Calibri" panose="020F0502020204030204" pitchFamily="34" charset="0"/>
              </a:rPr>
              <a:t>Game Report</a:t>
            </a:r>
          </a:p>
          <a:p>
            <a:pPr algn="ctr">
              <a:lnSpc>
                <a:spcPct val="150000"/>
              </a:lnSpc>
            </a:pPr>
            <a:r>
              <a:rPr lang="en-CA" sz="2200" dirty="0">
                <a:latin typeface="Calibri" panose="020F0502020204030204" pitchFamily="34" charset="0"/>
                <a:cs typeface="Calibri" panose="020F0502020204030204" pitchFamily="34" charset="0"/>
              </a:rPr>
              <a:t>Reporting Scores</a:t>
            </a:r>
          </a:p>
          <a:p>
            <a:pPr algn="ctr">
              <a:lnSpc>
                <a:spcPct val="150000"/>
              </a:lnSpc>
            </a:pPr>
            <a:r>
              <a:rPr lang="en-CA" sz="2200" dirty="0">
                <a:latin typeface="Calibri" panose="020F0502020204030204" pitchFamily="34" charset="0"/>
                <a:cs typeface="Calibri" panose="020F0502020204030204" pitchFamily="34" charset="0"/>
              </a:rPr>
              <a:t>Coach Info/Education</a:t>
            </a:r>
          </a:p>
          <a:p>
            <a:pPr algn="ctr">
              <a:lnSpc>
                <a:spcPct val="150000"/>
              </a:lnSpc>
            </a:pPr>
            <a:r>
              <a:rPr lang="en-CA" sz="2200" dirty="0">
                <a:latin typeface="Calibri" panose="020F0502020204030204" pitchFamily="34" charset="0"/>
                <a:cs typeface="Calibri" panose="020F0502020204030204" pitchFamily="34" charset="0"/>
              </a:rPr>
              <a:t>Participation Agreement</a:t>
            </a:r>
          </a:p>
          <a:p>
            <a:pPr algn="ctr">
              <a:lnSpc>
                <a:spcPct val="150000"/>
              </a:lnSpc>
            </a:pPr>
            <a:r>
              <a:rPr lang="en-CA" sz="2200" b="1" i="1" dirty="0">
                <a:latin typeface="Calibri" panose="020F0502020204030204" pitchFamily="34" charset="0"/>
                <a:cs typeface="Calibri" panose="020F0502020204030204" pitchFamily="34" charset="0"/>
              </a:rPr>
              <a:t>Explode—Explore—Execute</a:t>
            </a:r>
          </a:p>
        </p:txBody>
      </p:sp>
      <p:pic>
        <p:nvPicPr>
          <p:cNvPr id="8" name="Picture 7">
            <a:extLst>
              <a:ext uri="{FF2B5EF4-FFF2-40B4-BE49-F238E27FC236}">
                <a16:creationId xmlns:a16="http://schemas.microsoft.com/office/drawing/2014/main" id="{A674DDC5-8189-D74A-92C0-05F349351B4B}"/>
              </a:ext>
            </a:extLst>
          </p:cNvPr>
          <p:cNvPicPr>
            <a:picLocks noChangeAspect="1"/>
          </p:cNvPicPr>
          <p:nvPr/>
        </p:nvPicPr>
        <p:blipFill>
          <a:blip r:embed="rId3"/>
          <a:stretch>
            <a:fillRect/>
          </a:stretch>
        </p:blipFill>
        <p:spPr>
          <a:xfrm>
            <a:off x="60890" y="6021288"/>
            <a:ext cx="910710" cy="910710"/>
          </a:xfrm>
          <a:prstGeom prst="rect">
            <a:avLst/>
          </a:prstGeom>
        </p:spPr>
      </p:pic>
    </p:spTree>
    <p:extLst>
      <p:ext uri="{BB962C8B-B14F-4D97-AF65-F5344CB8AC3E}">
        <p14:creationId xmlns:p14="http://schemas.microsoft.com/office/powerpoint/2010/main" val="41247318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9757" y="404664"/>
            <a:ext cx="7886699" cy="1255957"/>
          </a:xfrm>
        </p:spPr>
        <p:txBody>
          <a:bodyPr>
            <a:normAutofit fontScale="90000"/>
          </a:bodyPr>
          <a:lstStyle/>
          <a:p>
            <a:pPr algn="ctr"/>
            <a:r>
              <a:rPr lang="en-US" sz="3700" cap="none" dirty="0">
                <a:latin typeface="Calibri" panose="020F0502020204030204" pitchFamily="34" charset="0"/>
                <a:cs typeface="Calibri" panose="020F0502020204030204" pitchFamily="34" charset="0"/>
              </a:rPr>
              <a:t>CMBA Coach Education &amp; Development</a:t>
            </a:r>
            <a:br>
              <a:rPr lang="en-CA" sz="2600" cap="none" dirty="0">
                <a:latin typeface="Calibri" panose="020F0502020204030204" pitchFamily="34" charset="0"/>
                <a:cs typeface="Calibri" panose="020F0502020204030204" pitchFamily="34" charset="0"/>
              </a:rPr>
            </a:br>
            <a:br>
              <a:rPr lang="en-CA" sz="2600" cap="none" dirty="0">
                <a:latin typeface="Calibri" panose="020F0502020204030204" pitchFamily="34" charset="0"/>
                <a:cs typeface="Calibri" panose="020F0502020204030204" pitchFamily="34" charset="0"/>
              </a:rPr>
            </a:br>
            <a:br>
              <a:rPr lang="en-CA" sz="1100" cap="none" dirty="0">
                <a:latin typeface="Calibri" panose="020F0502020204030204" pitchFamily="34" charset="0"/>
                <a:cs typeface="Calibri" panose="020F0502020204030204" pitchFamily="34" charset="0"/>
              </a:rPr>
            </a:br>
            <a:r>
              <a:rPr lang="en-CA" sz="2900" cap="none" dirty="0">
                <a:latin typeface="Calibri" panose="020F0502020204030204" pitchFamily="34" charset="0"/>
                <a:cs typeface="Calibri" panose="020F0502020204030204" pitchFamily="34" charset="0"/>
              </a:rPr>
              <a:t>CMBA E3 Materials</a:t>
            </a:r>
          </a:p>
        </p:txBody>
      </p:sp>
      <p:pic>
        <p:nvPicPr>
          <p:cNvPr id="8" name="Picture 7">
            <a:extLst>
              <a:ext uri="{FF2B5EF4-FFF2-40B4-BE49-F238E27FC236}">
                <a16:creationId xmlns:a16="http://schemas.microsoft.com/office/drawing/2014/main" id="{18E2355B-2D98-D842-97F2-C7F6F71C3B7D}"/>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7660704" y="6175836"/>
            <a:ext cx="1447800" cy="637540"/>
          </a:xfrm>
          <a:prstGeom prst="rect">
            <a:avLst/>
          </a:prstGeom>
        </p:spPr>
      </p:pic>
      <p:sp>
        <p:nvSpPr>
          <p:cNvPr id="10" name="TextBox 9">
            <a:extLst>
              <a:ext uri="{FF2B5EF4-FFF2-40B4-BE49-F238E27FC236}">
                <a16:creationId xmlns:a16="http://schemas.microsoft.com/office/drawing/2014/main" id="{822F2345-EDA2-C648-92B4-5154A750BB8B}"/>
              </a:ext>
            </a:extLst>
          </p:cNvPr>
          <p:cNvSpPr txBox="1"/>
          <p:nvPr/>
        </p:nvSpPr>
        <p:spPr>
          <a:xfrm>
            <a:off x="789757" y="3645024"/>
            <a:ext cx="7886699" cy="1677382"/>
          </a:xfrm>
          <a:prstGeom prst="rect">
            <a:avLst/>
          </a:prstGeom>
          <a:noFill/>
        </p:spPr>
        <p:txBody>
          <a:bodyPr wrap="square" rtlCol="0">
            <a:spAutoFit/>
          </a:bodyPr>
          <a:lstStyle/>
          <a:p>
            <a:pPr algn="ctr"/>
            <a:r>
              <a:rPr lang="en-CA" sz="3300" dirty="0">
                <a:latin typeface="Calibri" panose="020F0502020204030204" pitchFamily="34" charset="0"/>
                <a:cs typeface="Calibri" panose="020F0502020204030204" pitchFamily="34" charset="0"/>
              </a:rPr>
              <a:t>DHO</a:t>
            </a:r>
            <a:r>
              <a:rPr lang="en-CA" sz="2000" dirty="0">
                <a:latin typeface="Calibri" panose="020F0502020204030204" pitchFamily="34" charset="0"/>
                <a:cs typeface="Calibri" panose="020F0502020204030204" pitchFamily="34" charset="0"/>
              </a:rPr>
              <a:t>—Compare &amp; Contrast Coaching Techniques</a:t>
            </a:r>
          </a:p>
          <a:p>
            <a:pPr algn="ctr"/>
            <a:endParaRPr lang="en-CA" sz="2000" dirty="0">
              <a:latin typeface="Calibri" panose="020F0502020204030204" pitchFamily="34" charset="0"/>
              <a:cs typeface="Calibri" panose="020F0502020204030204" pitchFamily="34" charset="0"/>
            </a:endParaRPr>
          </a:p>
          <a:p>
            <a:pPr algn="ctr"/>
            <a:r>
              <a:rPr lang="en-CA" sz="2000" dirty="0">
                <a:latin typeface="Calibri" panose="020F0502020204030204" pitchFamily="34" charset="0"/>
                <a:cs typeface="Calibri" panose="020F0502020204030204" pitchFamily="34" charset="0"/>
              </a:rPr>
              <a:t>CMBA E3—Execute.1—Coach Nick</a:t>
            </a:r>
          </a:p>
          <a:p>
            <a:pPr algn="ctr"/>
            <a:endParaRPr lang="en-CA" sz="1000" dirty="0">
              <a:latin typeface="Calibri" panose="020F0502020204030204" pitchFamily="34" charset="0"/>
              <a:cs typeface="Calibri" panose="020F0502020204030204" pitchFamily="34" charset="0"/>
            </a:endParaRPr>
          </a:p>
          <a:p>
            <a:pPr algn="ctr"/>
            <a:r>
              <a:rPr lang="en-CA" sz="2000" dirty="0">
                <a:latin typeface="Calibri" panose="020F0502020204030204" pitchFamily="34" charset="0"/>
                <a:cs typeface="Calibri" panose="020F0502020204030204" pitchFamily="34" charset="0"/>
              </a:rPr>
              <a:t>CMBA E3—Execute.2—Coach Brianna Finch</a:t>
            </a:r>
          </a:p>
        </p:txBody>
      </p:sp>
      <p:pic>
        <p:nvPicPr>
          <p:cNvPr id="3" name="Picture 2">
            <a:extLst>
              <a:ext uri="{FF2B5EF4-FFF2-40B4-BE49-F238E27FC236}">
                <a16:creationId xmlns:a16="http://schemas.microsoft.com/office/drawing/2014/main" id="{E9F8D5FD-10A9-F840-B71E-1961F32AD6AE}"/>
              </a:ext>
            </a:extLst>
          </p:cNvPr>
          <p:cNvPicPr>
            <a:picLocks noChangeAspect="1"/>
          </p:cNvPicPr>
          <p:nvPr/>
        </p:nvPicPr>
        <p:blipFill>
          <a:blip r:embed="rId3"/>
          <a:stretch>
            <a:fillRect/>
          </a:stretch>
        </p:blipFill>
        <p:spPr>
          <a:xfrm>
            <a:off x="3591272" y="1800200"/>
            <a:ext cx="2132856" cy="2132856"/>
          </a:xfrm>
          <a:prstGeom prst="rect">
            <a:avLst/>
          </a:prstGeom>
        </p:spPr>
      </p:pic>
      <p:pic>
        <p:nvPicPr>
          <p:cNvPr id="9" name="Picture 8">
            <a:extLst>
              <a:ext uri="{FF2B5EF4-FFF2-40B4-BE49-F238E27FC236}">
                <a16:creationId xmlns:a16="http://schemas.microsoft.com/office/drawing/2014/main" id="{071E83F5-2F09-874F-8310-B2555E422E9E}"/>
              </a:ext>
            </a:extLst>
          </p:cNvPr>
          <p:cNvPicPr>
            <a:picLocks noChangeAspect="1"/>
          </p:cNvPicPr>
          <p:nvPr/>
        </p:nvPicPr>
        <p:blipFill>
          <a:blip r:embed="rId3"/>
          <a:stretch>
            <a:fillRect/>
          </a:stretch>
        </p:blipFill>
        <p:spPr>
          <a:xfrm>
            <a:off x="60890" y="6021288"/>
            <a:ext cx="910710" cy="910710"/>
          </a:xfrm>
          <a:prstGeom prst="rect">
            <a:avLst/>
          </a:prstGeom>
        </p:spPr>
      </p:pic>
    </p:spTree>
    <p:extLst>
      <p:ext uri="{BB962C8B-B14F-4D97-AF65-F5344CB8AC3E}">
        <p14:creationId xmlns:p14="http://schemas.microsoft.com/office/powerpoint/2010/main" val="13555085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8E2355B-2D98-D842-97F2-C7F6F71C3B7D}"/>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7660704" y="6175836"/>
            <a:ext cx="1447800" cy="637540"/>
          </a:xfrm>
          <a:prstGeom prst="rect">
            <a:avLst/>
          </a:prstGeom>
        </p:spPr>
      </p:pic>
      <p:sp>
        <p:nvSpPr>
          <p:cNvPr id="9" name="Title 1">
            <a:extLst>
              <a:ext uri="{FF2B5EF4-FFF2-40B4-BE49-F238E27FC236}">
                <a16:creationId xmlns:a16="http://schemas.microsoft.com/office/drawing/2014/main" id="{58E7630D-399F-A74F-993B-7FC09BC9DEE7}"/>
              </a:ext>
            </a:extLst>
          </p:cNvPr>
          <p:cNvSpPr>
            <a:spLocks noGrp="1"/>
          </p:cNvSpPr>
          <p:nvPr>
            <p:ph type="title"/>
          </p:nvPr>
        </p:nvSpPr>
        <p:spPr>
          <a:xfrm>
            <a:off x="789757" y="404664"/>
            <a:ext cx="7886699" cy="1656184"/>
          </a:xfrm>
        </p:spPr>
        <p:txBody>
          <a:bodyPr>
            <a:normAutofit fontScale="90000"/>
          </a:bodyPr>
          <a:lstStyle/>
          <a:p>
            <a:pPr algn="ctr"/>
            <a:r>
              <a:rPr lang="en-US" sz="3700" cap="none" dirty="0">
                <a:latin typeface="Calibri" panose="020F0502020204030204" pitchFamily="34" charset="0"/>
                <a:cs typeface="Calibri" panose="020F0502020204030204" pitchFamily="34" charset="0"/>
              </a:rPr>
              <a:t>CMBA Coach Education &amp; Development</a:t>
            </a:r>
            <a:br>
              <a:rPr lang="en-CA" sz="2800" cap="none" dirty="0">
                <a:latin typeface="Calibri" panose="020F0502020204030204" pitchFamily="34" charset="0"/>
                <a:cs typeface="Calibri" panose="020F0502020204030204" pitchFamily="34" charset="0"/>
              </a:rPr>
            </a:br>
            <a:r>
              <a:rPr lang="en-CA" sz="1800" i="1" cap="none" dirty="0">
                <a:latin typeface="Calibri" panose="020F0502020204030204" pitchFamily="34" charset="0"/>
                <a:cs typeface="Calibri" panose="020F0502020204030204" pitchFamily="34" charset="0"/>
              </a:rPr>
              <a:t>VIDEO</a:t>
            </a:r>
            <a:br>
              <a:rPr lang="en-CA" sz="1600" i="1" cap="none" dirty="0">
                <a:latin typeface="Calibri" panose="020F0502020204030204" pitchFamily="34" charset="0"/>
                <a:cs typeface="Calibri" panose="020F0502020204030204" pitchFamily="34" charset="0"/>
              </a:rPr>
            </a:br>
            <a:br>
              <a:rPr lang="en-CA" sz="1600" i="1" cap="none" dirty="0">
                <a:latin typeface="Calibri" panose="020F0502020204030204" pitchFamily="34" charset="0"/>
                <a:cs typeface="Calibri" panose="020F0502020204030204" pitchFamily="34" charset="0"/>
              </a:rPr>
            </a:br>
            <a:br>
              <a:rPr lang="en-CA" sz="600" i="1" cap="none" dirty="0">
                <a:latin typeface="Calibri" panose="020F0502020204030204" pitchFamily="34" charset="0"/>
                <a:cs typeface="Calibri" panose="020F0502020204030204" pitchFamily="34" charset="0"/>
              </a:rPr>
            </a:br>
            <a:r>
              <a:rPr lang="en-CA" sz="2900" cap="none" dirty="0">
                <a:latin typeface="Calibri" panose="020F0502020204030204" pitchFamily="34" charset="0"/>
                <a:cs typeface="Calibri" panose="020F0502020204030204" pitchFamily="34" charset="0"/>
              </a:rPr>
              <a:t>Read &amp; React Basketball—</a:t>
            </a:r>
            <a:r>
              <a:rPr lang="en-CA" sz="1800" i="1" cap="none" dirty="0">
                <a:latin typeface="Calibri" panose="020F0502020204030204" pitchFamily="34" charset="0"/>
                <a:cs typeface="Calibri" panose="020F0502020204030204" pitchFamily="34" charset="0"/>
              </a:rPr>
              <a:t>Rick </a:t>
            </a:r>
            <a:r>
              <a:rPr lang="en-CA" sz="1800" i="1" cap="none" dirty="0" err="1">
                <a:latin typeface="Calibri" panose="020F0502020204030204" pitchFamily="34" charset="0"/>
                <a:cs typeface="Calibri" panose="020F0502020204030204" pitchFamily="34" charset="0"/>
              </a:rPr>
              <a:t>Torbett</a:t>
            </a:r>
            <a:br>
              <a:rPr lang="en-CA" sz="2600" cap="none" dirty="0">
                <a:latin typeface="Calibri" panose="020F0502020204030204" pitchFamily="34" charset="0"/>
                <a:cs typeface="Calibri" panose="020F0502020204030204" pitchFamily="34" charset="0"/>
              </a:rPr>
            </a:br>
            <a:br>
              <a:rPr lang="en-CA" sz="1600" cap="none" dirty="0">
                <a:latin typeface="Calibri" panose="020F0502020204030204" pitchFamily="34" charset="0"/>
                <a:cs typeface="Calibri" panose="020F0502020204030204" pitchFamily="34" charset="0"/>
              </a:rPr>
            </a:br>
            <a:br>
              <a:rPr lang="en-CA" sz="3700" cap="none" dirty="0">
                <a:latin typeface="Calibri" panose="020F0502020204030204" pitchFamily="34" charset="0"/>
                <a:cs typeface="Calibri" panose="020F0502020204030204" pitchFamily="34" charset="0"/>
              </a:rPr>
            </a:br>
            <a:r>
              <a:rPr lang="en-CA" cap="none" dirty="0">
                <a:latin typeface="Calibri" panose="020F0502020204030204" pitchFamily="34" charset="0"/>
                <a:cs typeface="Calibri" panose="020F0502020204030204" pitchFamily="34" charset="0"/>
              </a:rPr>
              <a:t>Saint Joseph’s College of Maine Video</a:t>
            </a:r>
            <a:br>
              <a:rPr lang="en-CA" cap="none" dirty="0">
                <a:latin typeface="Calibri" panose="020F0502020204030204" pitchFamily="34" charset="0"/>
                <a:cs typeface="Calibri" panose="020F0502020204030204" pitchFamily="34" charset="0"/>
              </a:rPr>
            </a:br>
            <a:r>
              <a:rPr lang="en-CA" sz="1800" cap="none" dirty="0">
                <a:latin typeface="Calibri" panose="020F0502020204030204" pitchFamily="34" charset="0"/>
                <a:cs typeface="Calibri" panose="020F0502020204030204" pitchFamily="34" charset="0"/>
              </a:rPr>
              <a:t>(Part 2 - CMBA Website)</a:t>
            </a:r>
            <a:br>
              <a:rPr lang="en-CA" sz="1800" cap="none" dirty="0">
                <a:latin typeface="Calibri" panose="020F0502020204030204" pitchFamily="34" charset="0"/>
                <a:cs typeface="Calibri" panose="020F0502020204030204" pitchFamily="34" charset="0"/>
              </a:rPr>
            </a:br>
            <a:br>
              <a:rPr lang="en-CA" sz="1800" cap="none" dirty="0">
                <a:latin typeface="Calibri" panose="020F0502020204030204" pitchFamily="34" charset="0"/>
                <a:cs typeface="Calibri" panose="020F0502020204030204" pitchFamily="34" charset="0"/>
              </a:rPr>
            </a:br>
            <a:br>
              <a:rPr lang="en-CA" sz="1800" cap="none" dirty="0">
                <a:latin typeface="Calibri" panose="020F0502020204030204" pitchFamily="34" charset="0"/>
                <a:cs typeface="Calibri" panose="020F0502020204030204" pitchFamily="34" charset="0"/>
              </a:rPr>
            </a:br>
            <a:br>
              <a:rPr lang="en-CA" sz="1800" cap="none" dirty="0">
                <a:latin typeface="Calibri" panose="020F0502020204030204" pitchFamily="34" charset="0"/>
                <a:cs typeface="Calibri" panose="020F0502020204030204" pitchFamily="34" charset="0"/>
              </a:rPr>
            </a:br>
            <a:br>
              <a:rPr lang="en-CA" sz="1800" cap="none" dirty="0">
                <a:latin typeface="Calibri" panose="020F0502020204030204" pitchFamily="34" charset="0"/>
                <a:cs typeface="Calibri" panose="020F0502020204030204" pitchFamily="34" charset="0"/>
              </a:rPr>
            </a:br>
            <a:br>
              <a:rPr lang="en-CA" sz="1800" cap="none" dirty="0">
                <a:latin typeface="Calibri" panose="020F0502020204030204" pitchFamily="34" charset="0"/>
                <a:cs typeface="Calibri" panose="020F0502020204030204" pitchFamily="34" charset="0"/>
              </a:rPr>
            </a:br>
            <a:br>
              <a:rPr lang="en-CA" sz="1800" cap="none" dirty="0">
                <a:latin typeface="Calibri" panose="020F0502020204030204" pitchFamily="34" charset="0"/>
                <a:cs typeface="Calibri" panose="020F0502020204030204" pitchFamily="34" charset="0"/>
              </a:rPr>
            </a:br>
            <a:br>
              <a:rPr lang="en-CA" sz="1800" cap="none" dirty="0">
                <a:latin typeface="Calibri" panose="020F0502020204030204" pitchFamily="34" charset="0"/>
                <a:cs typeface="Calibri" panose="020F0502020204030204" pitchFamily="34" charset="0"/>
              </a:rPr>
            </a:br>
            <a:br>
              <a:rPr lang="en-CA" sz="1800" cap="none" dirty="0">
                <a:latin typeface="Calibri" panose="020F0502020204030204" pitchFamily="34" charset="0"/>
                <a:cs typeface="Calibri" panose="020F0502020204030204" pitchFamily="34" charset="0"/>
              </a:rPr>
            </a:br>
            <a:br>
              <a:rPr lang="en-CA" sz="1800" cap="none" dirty="0">
                <a:latin typeface="Calibri" panose="020F0502020204030204" pitchFamily="34" charset="0"/>
                <a:cs typeface="Calibri" panose="020F0502020204030204" pitchFamily="34" charset="0"/>
              </a:rPr>
            </a:br>
            <a:br>
              <a:rPr lang="en-CA" sz="1800" cap="none" dirty="0">
                <a:latin typeface="Calibri" panose="020F0502020204030204" pitchFamily="34" charset="0"/>
                <a:cs typeface="Calibri" panose="020F0502020204030204" pitchFamily="34" charset="0"/>
              </a:rPr>
            </a:br>
            <a:br>
              <a:rPr lang="en-CA" sz="1800" cap="none" dirty="0">
                <a:latin typeface="Calibri" panose="020F0502020204030204" pitchFamily="34" charset="0"/>
                <a:cs typeface="Calibri" panose="020F0502020204030204" pitchFamily="34" charset="0"/>
              </a:rPr>
            </a:br>
            <a:br>
              <a:rPr lang="en-CA" sz="1800" cap="none" dirty="0">
                <a:latin typeface="Calibri" panose="020F0502020204030204" pitchFamily="34" charset="0"/>
                <a:cs typeface="Calibri" panose="020F0502020204030204" pitchFamily="34" charset="0"/>
              </a:rPr>
            </a:br>
            <a:endParaRPr lang="en-CA" sz="1800" cap="none" dirty="0">
              <a:latin typeface="Calibri" panose="020F0502020204030204" pitchFamily="34" charset="0"/>
              <a:cs typeface="Calibri" panose="020F0502020204030204" pitchFamily="34" charset="0"/>
            </a:endParaRPr>
          </a:p>
        </p:txBody>
      </p:sp>
      <p:pic>
        <p:nvPicPr>
          <p:cNvPr id="11" name="Picture 10">
            <a:extLst>
              <a:ext uri="{FF2B5EF4-FFF2-40B4-BE49-F238E27FC236}">
                <a16:creationId xmlns:a16="http://schemas.microsoft.com/office/drawing/2014/main" id="{D680388F-07F3-E443-AC34-E6A4AADD75B8}"/>
              </a:ext>
            </a:extLst>
          </p:cNvPr>
          <p:cNvPicPr/>
          <p:nvPr/>
        </p:nvPicPr>
        <p:blipFill rotWithShape="1">
          <a:blip r:embed="rId3">
            <a:extLst>
              <a:ext uri="{28A0092B-C50C-407E-A947-70E740481C1C}">
                <a14:useLocalDpi xmlns:a14="http://schemas.microsoft.com/office/drawing/2010/main" val="0"/>
              </a:ext>
            </a:extLst>
          </a:blip>
          <a:srcRect l="4750" t="23405" r="35606" b="26761"/>
          <a:stretch/>
        </p:blipFill>
        <p:spPr bwMode="auto">
          <a:xfrm>
            <a:off x="2811710" y="3356992"/>
            <a:ext cx="3842792" cy="2210430"/>
          </a:xfrm>
          <a:prstGeom prst="rect">
            <a:avLst/>
          </a:prstGeom>
          <a:ln>
            <a:noFill/>
          </a:ln>
          <a:extLst>
            <a:ext uri="{53640926-AAD7-44D8-BBD7-CCE9431645EC}">
              <a14:shadowObscured xmlns:a14="http://schemas.microsoft.com/office/drawing/2010/main"/>
            </a:ext>
          </a:extLst>
        </p:spPr>
      </p:pic>
      <p:pic>
        <p:nvPicPr>
          <p:cNvPr id="6" name="Picture 5">
            <a:extLst>
              <a:ext uri="{FF2B5EF4-FFF2-40B4-BE49-F238E27FC236}">
                <a16:creationId xmlns:a16="http://schemas.microsoft.com/office/drawing/2014/main" id="{14714C32-1332-EB4E-BCEF-92C9957102C6}"/>
              </a:ext>
            </a:extLst>
          </p:cNvPr>
          <p:cNvPicPr>
            <a:picLocks noChangeAspect="1"/>
          </p:cNvPicPr>
          <p:nvPr/>
        </p:nvPicPr>
        <p:blipFill>
          <a:blip r:embed="rId4"/>
          <a:stretch>
            <a:fillRect/>
          </a:stretch>
        </p:blipFill>
        <p:spPr>
          <a:xfrm>
            <a:off x="60890" y="6021288"/>
            <a:ext cx="910710" cy="910710"/>
          </a:xfrm>
          <a:prstGeom prst="rect">
            <a:avLst/>
          </a:prstGeom>
        </p:spPr>
      </p:pic>
    </p:spTree>
    <p:extLst>
      <p:ext uri="{BB962C8B-B14F-4D97-AF65-F5344CB8AC3E}">
        <p14:creationId xmlns:p14="http://schemas.microsoft.com/office/powerpoint/2010/main" val="25306944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8"/>
          <p:cNvSpPr>
            <a:spLocks noChangeArrowheads="1"/>
          </p:cNvSpPr>
          <p:nvPr/>
        </p:nvSpPr>
        <p:spPr bwMode="auto">
          <a:xfrm>
            <a:off x="1" y="89020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68580" tIns="34290" rIns="68580" bIns="34290" numCol="1" anchor="ctr" anchorCtr="0" compatLnSpc="1">
            <a:prstTxWarp prst="textNoShape">
              <a:avLst/>
            </a:prstTxWarp>
            <a:spAutoFit/>
          </a:bodyPr>
          <a:lstStyle/>
          <a:p>
            <a:endParaRPr lang="en-US" sz="1350"/>
          </a:p>
        </p:txBody>
      </p:sp>
      <p:sp>
        <p:nvSpPr>
          <p:cNvPr id="9" name="Rectangle 10"/>
          <p:cNvSpPr>
            <a:spLocks noChangeArrowheads="1"/>
          </p:cNvSpPr>
          <p:nvPr/>
        </p:nvSpPr>
        <p:spPr bwMode="auto">
          <a:xfrm>
            <a:off x="1" y="2480876"/>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68580" tIns="34290" rIns="68580" bIns="34290" numCol="1" anchor="ctr" anchorCtr="0" compatLnSpc="1">
            <a:prstTxWarp prst="textNoShape">
              <a:avLst/>
            </a:prstTxWarp>
            <a:spAutoFit/>
          </a:bodyPr>
          <a:lstStyle/>
          <a:p>
            <a:endParaRPr lang="en-US" sz="1350"/>
          </a:p>
        </p:txBody>
      </p:sp>
      <p:pic>
        <p:nvPicPr>
          <p:cNvPr id="12" name="Picture 11">
            <a:extLst>
              <a:ext uri="{FF2B5EF4-FFF2-40B4-BE49-F238E27FC236}">
                <a16:creationId xmlns:a16="http://schemas.microsoft.com/office/drawing/2014/main" id="{3DBD094A-1440-4847-BB2A-5A6357336649}"/>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7660704" y="6175836"/>
            <a:ext cx="1447800" cy="637540"/>
          </a:xfrm>
          <a:prstGeom prst="rect">
            <a:avLst/>
          </a:prstGeom>
        </p:spPr>
      </p:pic>
      <p:sp>
        <p:nvSpPr>
          <p:cNvPr id="2" name="Rectangle 1">
            <a:extLst>
              <a:ext uri="{FF2B5EF4-FFF2-40B4-BE49-F238E27FC236}">
                <a16:creationId xmlns:a16="http://schemas.microsoft.com/office/drawing/2014/main" id="{4AFBF9B0-7A50-574C-8445-65E7BE2E80D0}"/>
              </a:ext>
            </a:extLst>
          </p:cNvPr>
          <p:cNvSpPr/>
          <p:nvPr/>
        </p:nvSpPr>
        <p:spPr>
          <a:xfrm>
            <a:off x="683568" y="404664"/>
            <a:ext cx="7992888" cy="5425909"/>
          </a:xfrm>
          <a:prstGeom prst="rect">
            <a:avLst/>
          </a:prstGeom>
        </p:spPr>
        <p:txBody>
          <a:bodyPr wrap="square">
            <a:spAutoFit/>
          </a:bodyPr>
          <a:lstStyle/>
          <a:p>
            <a:pPr algn="ctr"/>
            <a:r>
              <a:rPr lang="en-US" sz="3300" dirty="0">
                <a:latin typeface="Calibri" panose="020F0502020204030204" pitchFamily="34" charset="0"/>
                <a:cs typeface="Calibri" panose="020F0502020204030204" pitchFamily="34" charset="0"/>
              </a:rPr>
              <a:t>CMBA Coach Education &amp; Development</a:t>
            </a:r>
          </a:p>
          <a:p>
            <a:pPr algn="ctr"/>
            <a:r>
              <a:rPr lang="en-CA" sz="1600" i="1" dirty="0">
                <a:latin typeface="Calibri" panose="020F0502020204030204" pitchFamily="34" charset="0"/>
                <a:cs typeface="Calibri" panose="020F0502020204030204" pitchFamily="34" charset="0"/>
              </a:rPr>
              <a:t>Page 7-13 in ADVANCED Manual</a:t>
            </a:r>
          </a:p>
          <a:p>
            <a:pPr algn="ctr"/>
            <a:endParaRPr lang="en-US" sz="1000" dirty="0">
              <a:latin typeface="Calibri" panose="020F0502020204030204" pitchFamily="34" charset="0"/>
              <a:cs typeface="Calibri" panose="020F0502020204030204" pitchFamily="34" charset="0"/>
            </a:endParaRPr>
          </a:p>
          <a:p>
            <a:pPr algn="ctr"/>
            <a:r>
              <a:rPr lang="en-US" sz="2600" dirty="0">
                <a:latin typeface="Calibri" panose="020F0502020204030204" pitchFamily="34" charset="0"/>
                <a:cs typeface="Calibri" panose="020F0502020204030204" pitchFamily="34" charset="0"/>
              </a:rPr>
              <a:t> REVIEW</a:t>
            </a:r>
            <a:endParaRPr lang="en-CA" sz="2600" dirty="0">
              <a:latin typeface="Calibri" panose="020F0502020204030204" pitchFamily="34" charset="0"/>
              <a:cs typeface="Calibri" panose="020F0502020204030204" pitchFamily="34" charset="0"/>
            </a:endParaRPr>
          </a:p>
          <a:p>
            <a:pPr algn="ctr"/>
            <a:endParaRPr lang="en-US" dirty="0">
              <a:latin typeface="Calibri" panose="020F0502020204030204" pitchFamily="34" charset="0"/>
              <a:cs typeface="Calibri" panose="020F0502020204030204" pitchFamily="34" charset="0"/>
            </a:endParaRPr>
          </a:p>
          <a:p>
            <a:pPr algn="ctr"/>
            <a:r>
              <a:rPr lang="en-CA" sz="3300" dirty="0">
                <a:latin typeface="Calibri" panose="020F0502020204030204" pitchFamily="34" charset="0"/>
                <a:cs typeface="Calibri" panose="020F0502020204030204" pitchFamily="34" charset="0"/>
              </a:rPr>
              <a:t>Essentials &amp; Intermediate Review</a:t>
            </a:r>
            <a:endParaRPr lang="en-CA" sz="1600" dirty="0">
              <a:latin typeface="Calibri" panose="020F0502020204030204" pitchFamily="34" charset="0"/>
              <a:cs typeface="Calibri" panose="020F0502020204030204" pitchFamily="34" charset="0"/>
            </a:endParaRPr>
          </a:p>
          <a:p>
            <a:pPr algn="ctr"/>
            <a:endParaRPr lang="en-CA" sz="1600" dirty="0">
              <a:latin typeface="Calibri" panose="020F0502020204030204" pitchFamily="34" charset="0"/>
              <a:cs typeface="Calibri" panose="020F0502020204030204" pitchFamily="34" charset="0"/>
            </a:endParaRPr>
          </a:p>
          <a:p>
            <a:pPr algn="ctr">
              <a:lnSpc>
                <a:spcPct val="150000"/>
              </a:lnSpc>
            </a:pPr>
            <a:r>
              <a:rPr lang="en-CA" sz="2200" dirty="0">
                <a:latin typeface="Calibri" panose="020F0502020204030204" pitchFamily="34" charset="0"/>
                <a:cs typeface="Calibri" panose="020F0502020204030204" pitchFamily="34" charset="0"/>
              </a:rPr>
              <a:t>ABCD Teaching Phases</a:t>
            </a:r>
          </a:p>
          <a:p>
            <a:pPr algn="ctr">
              <a:lnSpc>
                <a:spcPct val="150000"/>
              </a:lnSpc>
            </a:pPr>
            <a:r>
              <a:rPr lang="en-CA" sz="2200" dirty="0">
                <a:latin typeface="Calibri" panose="020F0502020204030204" pitchFamily="34" charset="0"/>
                <a:cs typeface="Calibri" panose="020F0502020204030204" pitchFamily="34" charset="0"/>
              </a:rPr>
              <a:t>ABCD Debrief &amp; Pre-brief</a:t>
            </a:r>
          </a:p>
          <a:p>
            <a:pPr algn="ctr">
              <a:lnSpc>
                <a:spcPct val="150000"/>
              </a:lnSpc>
            </a:pPr>
            <a:r>
              <a:rPr lang="en-CA" sz="2200" dirty="0">
                <a:latin typeface="Calibri" panose="020F0502020204030204" pitchFamily="34" charset="0"/>
                <a:cs typeface="Calibri" panose="020F0502020204030204" pitchFamily="34" charset="0"/>
              </a:rPr>
              <a:t>TLC </a:t>
            </a:r>
            <a:r>
              <a:rPr lang="en-CA" sz="1600" dirty="0">
                <a:latin typeface="Calibri" panose="020F0502020204030204" pitchFamily="34" charset="0"/>
                <a:cs typeface="Calibri" panose="020F0502020204030204" pitchFamily="34" charset="0"/>
              </a:rPr>
              <a:t>(Teaching Learning Competition)</a:t>
            </a:r>
          </a:p>
          <a:p>
            <a:pPr algn="ctr">
              <a:lnSpc>
                <a:spcPct val="150000"/>
              </a:lnSpc>
            </a:pPr>
            <a:r>
              <a:rPr lang="en-CA" sz="2200" dirty="0">
                <a:latin typeface="Calibri" panose="020F0502020204030204" pitchFamily="34" charset="0"/>
                <a:cs typeface="Calibri" panose="020F0502020204030204" pitchFamily="34" charset="0"/>
              </a:rPr>
              <a:t>Creation of a Style of Play &amp; Outline</a:t>
            </a:r>
          </a:p>
          <a:p>
            <a:pPr algn="ctr">
              <a:lnSpc>
                <a:spcPct val="150000"/>
              </a:lnSpc>
            </a:pPr>
            <a:r>
              <a:rPr lang="en-CA" sz="2200" dirty="0">
                <a:latin typeface="Calibri" panose="020F0502020204030204" pitchFamily="34" charset="0"/>
                <a:cs typeface="Calibri" panose="020F0502020204030204" pitchFamily="34" charset="0"/>
              </a:rPr>
              <a:t>Gold Medal Model</a:t>
            </a:r>
          </a:p>
          <a:p>
            <a:pPr algn="ctr">
              <a:lnSpc>
                <a:spcPct val="150000"/>
              </a:lnSpc>
            </a:pPr>
            <a:r>
              <a:rPr lang="en-CA" sz="2200" dirty="0">
                <a:latin typeface="Calibri" panose="020F0502020204030204" pitchFamily="34" charset="0"/>
                <a:cs typeface="Calibri" panose="020F0502020204030204" pitchFamily="34" charset="0"/>
              </a:rPr>
              <a:t>Read &amp; React </a:t>
            </a:r>
            <a:r>
              <a:rPr lang="en-CA" sz="1600" dirty="0">
                <a:latin typeface="Calibri" panose="020F0502020204030204" pitchFamily="34" charset="0"/>
                <a:cs typeface="Calibri" panose="020F0502020204030204" pitchFamily="34" charset="0"/>
              </a:rPr>
              <a:t>(20 Layers)</a:t>
            </a:r>
          </a:p>
        </p:txBody>
      </p:sp>
      <p:pic>
        <p:nvPicPr>
          <p:cNvPr id="8" name="Picture 7">
            <a:extLst>
              <a:ext uri="{FF2B5EF4-FFF2-40B4-BE49-F238E27FC236}">
                <a16:creationId xmlns:a16="http://schemas.microsoft.com/office/drawing/2014/main" id="{D7164D4D-DC57-3748-91D3-1D587F2CCCAF}"/>
              </a:ext>
            </a:extLst>
          </p:cNvPr>
          <p:cNvPicPr>
            <a:picLocks noChangeAspect="1"/>
          </p:cNvPicPr>
          <p:nvPr/>
        </p:nvPicPr>
        <p:blipFill>
          <a:blip r:embed="rId3"/>
          <a:stretch>
            <a:fillRect/>
          </a:stretch>
        </p:blipFill>
        <p:spPr>
          <a:xfrm>
            <a:off x="60890" y="6021288"/>
            <a:ext cx="910710" cy="910710"/>
          </a:xfrm>
          <a:prstGeom prst="rect">
            <a:avLst/>
          </a:prstGeom>
        </p:spPr>
      </p:pic>
    </p:spTree>
    <p:extLst>
      <p:ext uri="{BB962C8B-B14F-4D97-AF65-F5344CB8AC3E}">
        <p14:creationId xmlns:p14="http://schemas.microsoft.com/office/powerpoint/2010/main" val="12604058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8"/>
          <p:cNvSpPr>
            <a:spLocks noChangeArrowheads="1"/>
          </p:cNvSpPr>
          <p:nvPr/>
        </p:nvSpPr>
        <p:spPr bwMode="auto">
          <a:xfrm>
            <a:off x="1" y="89020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68580" tIns="34290" rIns="68580" bIns="34290" numCol="1" anchor="ctr" anchorCtr="0" compatLnSpc="1">
            <a:prstTxWarp prst="textNoShape">
              <a:avLst/>
            </a:prstTxWarp>
            <a:spAutoFit/>
          </a:bodyPr>
          <a:lstStyle/>
          <a:p>
            <a:endParaRPr lang="en-US" sz="1350"/>
          </a:p>
        </p:txBody>
      </p:sp>
      <p:sp>
        <p:nvSpPr>
          <p:cNvPr id="9" name="Rectangle 10"/>
          <p:cNvSpPr>
            <a:spLocks noChangeArrowheads="1"/>
          </p:cNvSpPr>
          <p:nvPr/>
        </p:nvSpPr>
        <p:spPr bwMode="auto">
          <a:xfrm>
            <a:off x="1" y="2480876"/>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68580" tIns="34290" rIns="68580" bIns="34290" numCol="1" anchor="ctr" anchorCtr="0" compatLnSpc="1">
            <a:prstTxWarp prst="textNoShape">
              <a:avLst/>
            </a:prstTxWarp>
            <a:spAutoFit/>
          </a:bodyPr>
          <a:lstStyle/>
          <a:p>
            <a:endParaRPr lang="en-US" sz="1350"/>
          </a:p>
        </p:txBody>
      </p:sp>
      <p:pic>
        <p:nvPicPr>
          <p:cNvPr id="12" name="Picture 11">
            <a:extLst>
              <a:ext uri="{FF2B5EF4-FFF2-40B4-BE49-F238E27FC236}">
                <a16:creationId xmlns:a16="http://schemas.microsoft.com/office/drawing/2014/main" id="{3DBD094A-1440-4847-BB2A-5A6357336649}"/>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7660704" y="6175836"/>
            <a:ext cx="1447800" cy="637540"/>
          </a:xfrm>
          <a:prstGeom prst="rect">
            <a:avLst/>
          </a:prstGeom>
        </p:spPr>
      </p:pic>
      <p:sp>
        <p:nvSpPr>
          <p:cNvPr id="2" name="Rectangle 1">
            <a:extLst>
              <a:ext uri="{FF2B5EF4-FFF2-40B4-BE49-F238E27FC236}">
                <a16:creationId xmlns:a16="http://schemas.microsoft.com/office/drawing/2014/main" id="{4AFBF9B0-7A50-574C-8445-65E7BE2E80D0}"/>
              </a:ext>
            </a:extLst>
          </p:cNvPr>
          <p:cNvSpPr/>
          <p:nvPr/>
        </p:nvSpPr>
        <p:spPr>
          <a:xfrm>
            <a:off x="683568" y="404664"/>
            <a:ext cx="7992888" cy="4656468"/>
          </a:xfrm>
          <a:prstGeom prst="rect">
            <a:avLst/>
          </a:prstGeom>
        </p:spPr>
        <p:txBody>
          <a:bodyPr wrap="square">
            <a:spAutoFit/>
          </a:bodyPr>
          <a:lstStyle/>
          <a:p>
            <a:pPr algn="ctr"/>
            <a:r>
              <a:rPr lang="en-US" sz="3300" dirty="0">
                <a:latin typeface="Calibri" panose="020F0502020204030204" pitchFamily="34" charset="0"/>
                <a:cs typeface="Calibri" panose="020F0502020204030204" pitchFamily="34" charset="0"/>
              </a:rPr>
              <a:t>CMBA Coach Education &amp; Development</a:t>
            </a:r>
          </a:p>
          <a:p>
            <a:pPr algn="ctr"/>
            <a:r>
              <a:rPr lang="en-CA" sz="1600" i="1" dirty="0">
                <a:latin typeface="Calibri" panose="020F0502020204030204" pitchFamily="34" charset="0"/>
                <a:cs typeface="Calibri" panose="020F0502020204030204" pitchFamily="34" charset="0"/>
              </a:rPr>
              <a:t>Page 7-13 in ADVANCED Manual</a:t>
            </a:r>
          </a:p>
          <a:p>
            <a:pPr algn="ctr"/>
            <a:endParaRPr lang="en-US" sz="1000" dirty="0">
              <a:latin typeface="Calibri" panose="020F0502020204030204" pitchFamily="34" charset="0"/>
              <a:cs typeface="Calibri" panose="020F0502020204030204" pitchFamily="34" charset="0"/>
            </a:endParaRPr>
          </a:p>
          <a:p>
            <a:pPr algn="ctr"/>
            <a:r>
              <a:rPr lang="en-US" sz="2600" dirty="0">
                <a:latin typeface="Calibri" panose="020F0502020204030204" pitchFamily="34" charset="0"/>
                <a:cs typeface="Calibri" panose="020F0502020204030204" pitchFamily="34" charset="0"/>
              </a:rPr>
              <a:t> REVIEW</a:t>
            </a:r>
            <a:endParaRPr lang="en-CA" sz="2600" dirty="0">
              <a:latin typeface="Calibri" panose="020F0502020204030204" pitchFamily="34" charset="0"/>
              <a:cs typeface="Calibri" panose="020F0502020204030204" pitchFamily="34" charset="0"/>
            </a:endParaRPr>
          </a:p>
          <a:p>
            <a:pPr algn="ctr"/>
            <a:endParaRPr lang="en-US" dirty="0">
              <a:latin typeface="Calibri" panose="020F0502020204030204" pitchFamily="34" charset="0"/>
              <a:cs typeface="Calibri" panose="020F0502020204030204" pitchFamily="34" charset="0"/>
            </a:endParaRPr>
          </a:p>
          <a:p>
            <a:pPr algn="ctr"/>
            <a:r>
              <a:rPr lang="en-CA" sz="3300" dirty="0">
                <a:latin typeface="Calibri" panose="020F0502020204030204" pitchFamily="34" charset="0"/>
                <a:cs typeface="Calibri" panose="020F0502020204030204" pitchFamily="34" charset="0"/>
              </a:rPr>
              <a:t>Essentials &amp; Intermediate Review</a:t>
            </a:r>
          </a:p>
          <a:p>
            <a:pPr algn="ctr"/>
            <a:endParaRPr lang="en-CA" sz="1600" dirty="0">
              <a:latin typeface="Calibri" panose="020F0502020204030204" pitchFamily="34" charset="0"/>
              <a:cs typeface="Calibri" panose="020F0502020204030204" pitchFamily="34" charset="0"/>
            </a:endParaRPr>
          </a:p>
          <a:p>
            <a:pPr algn="ctr"/>
            <a:endParaRPr lang="en-CA" sz="1600" dirty="0">
              <a:latin typeface="Calibri" panose="020F0502020204030204" pitchFamily="34" charset="0"/>
              <a:cs typeface="Calibri" panose="020F0502020204030204" pitchFamily="34" charset="0"/>
            </a:endParaRPr>
          </a:p>
          <a:p>
            <a:pPr algn="ctr">
              <a:lnSpc>
                <a:spcPct val="150000"/>
              </a:lnSpc>
            </a:pPr>
            <a:r>
              <a:rPr lang="en-CA" sz="2200" dirty="0">
                <a:latin typeface="Calibri" panose="020F0502020204030204" pitchFamily="34" charset="0"/>
                <a:cs typeface="Calibri" panose="020F0502020204030204" pitchFamily="34" charset="0"/>
              </a:rPr>
              <a:t>KPI’s </a:t>
            </a:r>
            <a:r>
              <a:rPr lang="en-CA" sz="1600" dirty="0">
                <a:latin typeface="Calibri" panose="020F0502020204030204" pitchFamily="34" charset="0"/>
                <a:cs typeface="Calibri" panose="020F0502020204030204" pitchFamily="34" charset="0"/>
              </a:rPr>
              <a:t>(Canada vs China &amp; U of M)</a:t>
            </a:r>
          </a:p>
          <a:p>
            <a:pPr algn="ctr">
              <a:lnSpc>
                <a:spcPct val="150000"/>
              </a:lnSpc>
            </a:pPr>
            <a:r>
              <a:rPr lang="en-CA" sz="2200" dirty="0">
                <a:latin typeface="Calibri" panose="020F0502020204030204" pitchFamily="34" charset="0"/>
                <a:cs typeface="Calibri" panose="020F0502020204030204" pitchFamily="34" charset="0"/>
              </a:rPr>
              <a:t>Explode—Explore—Execute </a:t>
            </a:r>
            <a:r>
              <a:rPr lang="en-CA" sz="1600" dirty="0">
                <a:latin typeface="Calibri" panose="020F0502020204030204" pitchFamily="34" charset="0"/>
                <a:cs typeface="Calibri" panose="020F0502020204030204" pitchFamily="34" charset="0"/>
              </a:rPr>
              <a:t>(Do you use it?)</a:t>
            </a:r>
          </a:p>
          <a:p>
            <a:pPr algn="ctr">
              <a:lnSpc>
                <a:spcPct val="150000"/>
              </a:lnSpc>
            </a:pPr>
            <a:r>
              <a:rPr lang="en-CA" sz="2200" dirty="0">
                <a:latin typeface="Calibri" panose="020F0502020204030204" pitchFamily="34" charset="0"/>
                <a:cs typeface="Calibri" panose="020F0502020204030204" pitchFamily="34" charset="0"/>
              </a:rPr>
              <a:t>Measuring Drills </a:t>
            </a:r>
            <a:r>
              <a:rPr lang="en-CA" sz="1600" dirty="0">
                <a:latin typeface="Calibri" panose="020F0502020204030204" pitchFamily="34" charset="0"/>
                <a:cs typeface="Calibri" panose="020F0502020204030204" pitchFamily="34" charset="0"/>
              </a:rPr>
              <a:t>(Do you do it?)</a:t>
            </a:r>
          </a:p>
          <a:p>
            <a:pPr algn="ctr">
              <a:lnSpc>
                <a:spcPct val="150000"/>
              </a:lnSpc>
            </a:pPr>
            <a:r>
              <a:rPr lang="en-CA" sz="2200" dirty="0">
                <a:latin typeface="Calibri" panose="020F0502020204030204" pitchFamily="34" charset="0"/>
                <a:cs typeface="Calibri" panose="020F0502020204030204" pitchFamily="34" charset="0"/>
              </a:rPr>
              <a:t>Scoring Priorities </a:t>
            </a:r>
            <a:r>
              <a:rPr lang="en-CA" sz="1600" dirty="0">
                <a:latin typeface="Calibri" panose="020F0502020204030204" pitchFamily="34" charset="0"/>
                <a:cs typeface="Calibri" panose="020F0502020204030204" pitchFamily="34" charset="0"/>
              </a:rPr>
              <a:t>(Top 4 Essentials / Top 6 Intermediate)</a:t>
            </a:r>
          </a:p>
        </p:txBody>
      </p:sp>
      <p:pic>
        <p:nvPicPr>
          <p:cNvPr id="8" name="Picture 7">
            <a:extLst>
              <a:ext uri="{FF2B5EF4-FFF2-40B4-BE49-F238E27FC236}">
                <a16:creationId xmlns:a16="http://schemas.microsoft.com/office/drawing/2014/main" id="{00CA61EE-0B68-3247-872D-83EE768EDC39}"/>
              </a:ext>
            </a:extLst>
          </p:cNvPr>
          <p:cNvPicPr>
            <a:picLocks noChangeAspect="1"/>
          </p:cNvPicPr>
          <p:nvPr/>
        </p:nvPicPr>
        <p:blipFill>
          <a:blip r:embed="rId3"/>
          <a:stretch>
            <a:fillRect/>
          </a:stretch>
        </p:blipFill>
        <p:spPr>
          <a:xfrm>
            <a:off x="60890" y="6021288"/>
            <a:ext cx="910710" cy="910710"/>
          </a:xfrm>
          <a:prstGeom prst="rect">
            <a:avLst/>
          </a:prstGeom>
        </p:spPr>
      </p:pic>
    </p:spTree>
    <p:extLst>
      <p:ext uri="{BB962C8B-B14F-4D97-AF65-F5344CB8AC3E}">
        <p14:creationId xmlns:p14="http://schemas.microsoft.com/office/powerpoint/2010/main" val="3359548887"/>
      </p:ext>
    </p:extLst>
  </p:cSld>
  <p:clrMapOvr>
    <a:masterClrMapping/>
  </p:clrMapOvr>
</p:sld>
</file>

<file path=ppt/theme/theme1.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Gallery</Template>
  <TotalTime>2430</TotalTime>
  <Words>2037</Words>
  <Application>Microsoft Macintosh PowerPoint</Application>
  <PresentationFormat>On-screen Show (4:3)</PresentationFormat>
  <Paragraphs>252</Paragraphs>
  <Slides>47</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47</vt:i4>
      </vt:variant>
    </vt:vector>
  </HeadingPairs>
  <TitlesOfParts>
    <vt:vector size="57" baseType="lpstr">
      <vt:lpstr>Arial</vt:lpstr>
      <vt:lpstr>Arial Black</vt:lpstr>
      <vt:lpstr>Calibri</vt:lpstr>
      <vt:lpstr>Calibri Light</vt:lpstr>
      <vt:lpstr>Gadugi</vt:lpstr>
      <vt:lpstr>Gill Sans MT</vt:lpstr>
      <vt:lpstr>Gotham Light</vt:lpstr>
      <vt:lpstr>Mangal</vt:lpstr>
      <vt:lpstr>Times New Roman</vt:lpstr>
      <vt:lpstr>Gallery</vt:lpstr>
      <vt:lpstr>PowerPoint Presentation</vt:lpstr>
      <vt:lpstr>PowerPoint Presentation</vt:lpstr>
      <vt:lpstr>PowerPoint Presentation</vt:lpstr>
      <vt:lpstr>PowerPoint Presentation</vt:lpstr>
      <vt:lpstr>PowerPoint Presentation</vt:lpstr>
      <vt:lpstr>CMBA Coach Education &amp; Development   CMBA E3 Materials</vt:lpstr>
      <vt:lpstr>CMBA Coach Education &amp; Development VIDEO   Read &amp; React Basketball—Rick Torbett   Saint Joseph’s College of Maine Video (Part 2 - CMBA Website)             </vt:lpstr>
      <vt:lpstr>PowerPoint Presentation</vt:lpstr>
      <vt:lpstr>PowerPoint Presentation</vt:lpstr>
      <vt:lpstr>PowerPoint Presentation</vt:lpstr>
      <vt:lpstr>PowerPoint Presentation</vt:lpstr>
      <vt:lpstr>PowerPoint Presentation</vt:lpstr>
      <vt:lpstr>CMBA Coach Education &amp; Development Review   Gold Medal Model (Gold Medal Profile)</vt:lpstr>
      <vt:lpstr>PowerPoint Presentation</vt:lpstr>
      <vt:lpstr>PowerPoint Presentation</vt:lpstr>
      <vt:lpstr>CMBA Coach Education &amp; Development Page 19 In ADVANCED Manual   Gold Medal Model—Defensive Priorities    Defend the Basket   Pressure the Ball—D21 &amp; D9   Guard 1.5 Players</vt:lpstr>
      <vt:lpstr>CMBA Coach Education &amp; Development Page 20 In ADVANCED Manual   Gold Medal Model—Defensive Priorities</vt:lpstr>
      <vt:lpstr>CMBA Coach Education &amp; Development Page 21-22 In ADVANCED Manual   10 Commandments of Defense     Great Handout for your players      Players tend to relate to many of these defensive concepts. Which, in turn, makes defense fun to play.</vt:lpstr>
      <vt:lpstr>CMBA Coach Education &amp; Development Page 21-22 In ADVANCED Manual   10 Commandments of Defense   </vt:lpstr>
      <vt:lpstr>PowerPoint Presentation</vt:lpstr>
      <vt:lpstr>CMBA Coach Education &amp; Development Page 24-25 In ADVANCED Manual   Feedback 101, 201 &amp; 301   Feedback 101 Technical Skill Feedback   Feedback 201 Feedback after the Feedback   Feedback 301 Decision-making Feedback</vt:lpstr>
      <vt:lpstr>PowerPoint Presentation</vt:lpstr>
      <vt:lpstr>PowerPoint Presentation</vt:lpstr>
      <vt:lpstr>PowerPoint Presentation</vt:lpstr>
      <vt:lpstr>CMBA Coach Education &amp; Development Page 28 In ADVANCED Manual   LTAD—Long Term Athlete Development    5 S’s of LTAD  Skills Speed Stamina Strength Suppleness      Not only are you developing Basketball Players, you are also developing Athletes!</vt:lpstr>
      <vt:lpstr>CMBA Coach Education &amp; Development Page 29 In ADVANCED Manual   Peak Height Velocity </vt:lpstr>
      <vt:lpstr>CMBA Coach Education &amp; Development Page 30 In ADVANCED Manual   Actions &amp; Dominoes | Creating Advantages  Advantages  Actions &amp; Dominoes  Actions are to Create Advantages  Small Advantages to become Big Advantages  Neutral may become an Advantage or a Disadvantage  One Action leads to another Action which leads to Another Action  Multiple Actions are Often Required until the Defense Falls (Dominoes)</vt:lpstr>
      <vt:lpstr>CMBA Coach Education &amp; Development Page 31 In ADVANCED Manual  Quick Hits</vt:lpstr>
      <vt:lpstr>CMBA Coach Education &amp; Development Page 32 In ADVANCED Manual  Special Situations (Special Situation Clinic)</vt:lpstr>
      <vt:lpstr>CMBA Coach Education &amp; Development    Establishing FLOW   1-2-3-4-5  1 = run our regular Actions  2 = get the ball to the 2nd side  3 = set more Screens/picks (2 letter e’s in three &amp; screen)  4 = 4 Down quick hit  5 = Rhymes with Drive</vt:lpstr>
      <vt:lpstr>CMBA Coach Education &amp; Development Page 33 In ADVANCED Manual   Shot Clock Phases   Best teams in the world take early shots in the shot clock  6 Seconds – 12 Seconds – 6 Seconds 8 Seconds – 8 Seconds – 8 Seconds  Explode/Explore—Execute / Danger Zone  Players—Coach—Players  Danger Zone is Late in the Shot Clock—last 6 seconds    CB Moved 6 Shots From Late Clock To Early Clock After 2012</vt:lpstr>
      <vt:lpstr>CMBA Coach Education &amp; Development Page 34 In ADVANCED Manual  Zone Offence Principles  Fast Break Line up in the Gaps Attack the Seams Overload one side of the Floor Flatten the Zone Pull out the low Defender Ball Reversal (Cross Main Street) Penetration &amp; Pass-Pass Attack Heart of the Defence Ball Movement</vt:lpstr>
      <vt:lpstr>CMBA Coach Education &amp; Development Page 35-41 In ADVANCED Manual   Zone Thoughts by Mike MacKay    Keep it Simple (KISS Principle)  Actions &amp; Concepts  Less is More!</vt:lpstr>
      <vt:lpstr>CMBA Coach Education &amp; Development Page 42-47 In ADVANCED Manual   Developing the Positionless Play     Global Player Approach  Nikola Jokić Article</vt:lpstr>
      <vt:lpstr>CMBA Coach Education &amp; Development    Prep for the On-court Session</vt:lpstr>
      <vt:lpstr>CMBA Coach Education &amp; Development    BONUS Materials       BONUS  Materials</vt:lpstr>
      <vt:lpstr>CMBA Coach Education &amp; Development   Coaches Association of Canada  Responsible Coaching Movement   Rule of Two  Background Screening  Ethics Training</vt:lpstr>
      <vt:lpstr>CMBA Coach Education &amp; Development    IPP—Individual Performance Plan   Based on the Gold Medal Model   IPP Excel Form 80 Performance Criteria   How to Implement the Activity Planning Your Trip—Milestones    Email Mark Hogan for more information: markjonhogan@gmail.com </vt:lpstr>
      <vt:lpstr>CMBA Coach Education &amp; Development    Measure Your Drills | Analytics   What gets measured gets done!   What can you measure?  The best teams have a tracking method  You can track practices or you can track games  You can track individual performances or team performances</vt:lpstr>
      <vt:lpstr>CMBA Coach Education &amp; Development    Read &amp; React Basketball—Rick Torbett   Read &amp; React—20 Layers for Youth Basketball          228 Page Read &amp; React Document Click Here </vt:lpstr>
      <vt:lpstr>CMBA Coach Education &amp; Development Good Offense Starts with Good Spacing   SPACING—a vital Concept   </vt:lpstr>
      <vt:lpstr>CMBA Coach Education &amp; Development    Read &amp; React Basketball—Rick Torbett       Circle Movement Review Girls Practice.1 Boys Practice.2      Watch Videos and provide a Critical Review</vt:lpstr>
      <vt:lpstr>CMBA Coach Education &amp; Development    Stages vs. Ages     Stage vs. Age   Loading &amp; Unloading  Who + Why = What + How  Context, Context, Context</vt:lpstr>
      <vt:lpstr>CMBA Coach Education &amp; Development   PVAD—Position, Vision, Anticipation, Decision-making</vt:lpstr>
      <vt:lpstr>PowerPoint Presentation</vt:lpstr>
      <vt:lpstr>PowerPoint Presentation</vt:lpstr>
      <vt:lpstr>PowerPoint Presentation</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Mark Hogan</dc:creator>
  <cp:lastModifiedBy>Mark Hogan</cp:lastModifiedBy>
  <cp:revision>324</cp:revision>
  <cp:lastPrinted>2018-09-11T15:55:41Z</cp:lastPrinted>
  <dcterms:created xsi:type="dcterms:W3CDTF">2015-09-03T21:37:35Z</dcterms:created>
  <dcterms:modified xsi:type="dcterms:W3CDTF">2024-10-12T14:44:31Z</dcterms:modified>
</cp:coreProperties>
</file>