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61"/>
  </p:notesMasterIdLst>
  <p:sldIdLst>
    <p:sldId id="282" r:id="rId2"/>
    <p:sldId id="284" r:id="rId3"/>
    <p:sldId id="342" r:id="rId4"/>
    <p:sldId id="335" r:id="rId5"/>
    <p:sldId id="336" r:id="rId6"/>
    <p:sldId id="339" r:id="rId7"/>
    <p:sldId id="340" r:id="rId8"/>
    <p:sldId id="341" r:id="rId9"/>
    <p:sldId id="295" r:id="rId10"/>
    <p:sldId id="285" r:id="rId11"/>
    <p:sldId id="346" r:id="rId12"/>
    <p:sldId id="347" r:id="rId13"/>
    <p:sldId id="329" r:id="rId14"/>
    <p:sldId id="343" r:id="rId15"/>
    <p:sldId id="286" r:id="rId16"/>
    <p:sldId id="287" r:id="rId17"/>
    <p:sldId id="301" r:id="rId18"/>
    <p:sldId id="302" r:id="rId19"/>
    <p:sldId id="305" r:id="rId20"/>
    <p:sldId id="306" r:id="rId21"/>
    <p:sldId id="300" r:id="rId22"/>
    <p:sldId id="344" r:id="rId23"/>
    <p:sldId id="303" r:id="rId24"/>
    <p:sldId id="307" r:id="rId25"/>
    <p:sldId id="321" r:id="rId26"/>
    <p:sldId id="308" r:id="rId27"/>
    <p:sldId id="320" r:id="rId28"/>
    <p:sldId id="299" r:id="rId29"/>
    <p:sldId id="290" r:id="rId30"/>
    <p:sldId id="297" r:id="rId31"/>
    <p:sldId id="345" r:id="rId32"/>
    <p:sldId id="309" r:id="rId33"/>
    <p:sldId id="298" r:id="rId34"/>
    <p:sldId id="310" r:id="rId35"/>
    <p:sldId id="311" r:id="rId36"/>
    <p:sldId id="316" r:id="rId37"/>
    <p:sldId id="317" r:id="rId38"/>
    <p:sldId id="318" r:id="rId39"/>
    <p:sldId id="319" r:id="rId40"/>
    <p:sldId id="289" r:id="rId41"/>
    <p:sldId id="288" r:id="rId42"/>
    <p:sldId id="326" r:id="rId43"/>
    <p:sldId id="291" r:id="rId44"/>
    <p:sldId id="312" r:id="rId45"/>
    <p:sldId id="296" r:id="rId46"/>
    <p:sldId id="313" r:id="rId47"/>
    <p:sldId id="294" r:id="rId48"/>
    <p:sldId id="292" r:id="rId49"/>
    <p:sldId id="322" r:id="rId50"/>
    <p:sldId id="323" r:id="rId51"/>
    <p:sldId id="324" r:id="rId52"/>
    <p:sldId id="304" r:id="rId53"/>
    <p:sldId id="283" r:id="rId54"/>
    <p:sldId id="328" r:id="rId55"/>
    <p:sldId id="330" r:id="rId56"/>
    <p:sldId id="331" r:id="rId57"/>
    <p:sldId id="332" r:id="rId58"/>
    <p:sldId id="333" r:id="rId59"/>
    <p:sldId id="338" r:id="rId6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CC14F"/>
    <a:srgbClr val="EC936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824"/>
    <p:restoredTop sz="93005"/>
  </p:normalViewPr>
  <p:slideViewPr>
    <p:cSldViewPr>
      <p:cViewPr varScale="1">
        <p:scale>
          <a:sx n="59" d="100"/>
          <a:sy n="59" d="100"/>
        </p:scale>
        <p:origin x="1120" y="17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46D2DA-D184-254F-ADFD-4BA6891CEC9B}" type="datetimeFigureOut">
              <a:rPr lang="en-US" smtClean="0"/>
              <a:t>12/2/21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5806C1-7C5C-1F4E-AF63-0AF7FE48B0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7489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96319" y="802299"/>
            <a:ext cx="5618515" cy="2541431"/>
          </a:xfrm>
        </p:spPr>
        <p:txBody>
          <a:bodyPr bIns="0" anchor="b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96319" y="3531205"/>
            <a:ext cx="5618515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600" b="0" cap="all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C496E-FCB3-414E-B24F-CE346207336C}" type="datetimeFigureOut">
              <a:rPr lang="en-CA" smtClean="0"/>
              <a:t>2021-12-02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396319" y="329308"/>
            <a:ext cx="3086292" cy="309201"/>
          </a:xfrm>
        </p:spPr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4703" y="798973"/>
            <a:ext cx="802005" cy="503578"/>
          </a:xfrm>
        </p:spPr>
        <p:txBody>
          <a:bodyPr/>
          <a:lstStyle/>
          <a:p>
            <a:fld id="{6C6079EE-3E06-46D8-8C0A-95E34142FD86}" type="slidenum">
              <a:rPr lang="en-CA" smtClean="0"/>
              <a:t>‹#›</a:t>
            </a:fld>
            <a:endParaRPr lang="en-CA"/>
          </a:p>
        </p:txBody>
      </p:sp>
      <p:cxnSp>
        <p:nvCxnSpPr>
          <p:cNvPr id="15" name="Straight Connector 14"/>
          <p:cNvCxnSpPr/>
          <p:nvPr/>
        </p:nvCxnSpPr>
        <p:spPr>
          <a:xfrm>
            <a:off x="2396319" y="3528542"/>
            <a:ext cx="5618515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3" name="Straight Connector 32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C496E-FCB3-414E-B24F-CE346207336C}" type="datetimeFigureOut">
              <a:rPr lang="en-CA" smtClean="0"/>
              <a:t>2021-12-02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079EE-3E06-46D8-8C0A-95E34142FD86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18028" y="798974"/>
            <a:ext cx="1103027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3491" y="798974"/>
            <a:ext cx="5301095" cy="46598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C496E-FCB3-414E-B24F-CE346207336C}" type="datetimeFigureOut">
              <a:rPr lang="en-CA" smtClean="0"/>
              <a:t>2021-12-02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079EE-3E06-46D8-8C0A-95E34142FD86}" type="slidenum">
              <a:rPr lang="en-CA" smtClean="0"/>
              <a:t>‹#›</a:t>
            </a:fld>
            <a:endParaRPr lang="en-CA"/>
          </a:p>
        </p:txBody>
      </p:sp>
      <p:cxnSp>
        <p:nvCxnSpPr>
          <p:cNvPr id="15" name="Straight Connector 14"/>
          <p:cNvCxnSpPr/>
          <p:nvPr/>
        </p:nvCxnSpPr>
        <p:spPr>
          <a:xfrm>
            <a:off x="6918028" y="798974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C496E-FCB3-414E-B24F-CE346207336C}" type="datetimeFigureOut">
              <a:rPr lang="en-CA" smtClean="0"/>
              <a:t>2021-12-02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079EE-3E06-46D8-8C0A-95E34142FD86}" type="slidenum">
              <a:rPr lang="en-CA" smtClean="0"/>
              <a:t>‹#›</a:t>
            </a:fld>
            <a:endParaRPr lang="en-CA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3491" y="1756130"/>
            <a:ext cx="5617002" cy="1887950"/>
          </a:xfrm>
        </p:spPr>
        <p:txBody>
          <a:bodyPr anchor="b">
            <a:normAutofit/>
          </a:bodyPr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3492" y="3806196"/>
            <a:ext cx="5617002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C496E-FCB3-414E-B24F-CE346207336C}" type="datetimeFigureOut">
              <a:rPr lang="en-CA" smtClean="0"/>
              <a:t>2021-12-02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079EE-3E06-46D8-8C0A-95E34142FD86}" type="slidenum">
              <a:rPr lang="en-CA" smtClean="0"/>
              <a:t>‹#›</a:t>
            </a:fld>
            <a:endParaRPr lang="en-CA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43491" y="3804985"/>
            <a:ext cx="561700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3491" y="804890"/>
            <a:ext cx="6571343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3490" y="2013936"/>
            <a:ext cx="3125871" cy="34375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89182" y="2013936"/>
            <a:ext cx="3125652" cy="34375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C496E-FCB3-414E-B24F-CE346207336C}" type="datetimeFigureOut">
              <a:rPr lang="en-CA" smtClean="0"/>
              <a:t>2021-12-02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079EE-3E06-46D8-8C0A-95E34142FD86}" type="slidenum">
              <a:rPr lang="en-CA" smtClean="0"/>
              <a:t>‹#›</a:t>
            </a:fld>
            <a:endParaRPr lang="en-CA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6" name="Straight Connector 35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3491" y="804164"/>
            <a:ext cx="6571344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3491" y="2019550"/>
            <a:ext cx="3125766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3491" y="2824270"/>
            <a:ext cx="3125766" cy="26444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89182" y="2023004"/>
            <a:ext cx="31256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89182" y="2821491"/>
            <a:ext cx="3125652" cy="26373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C496E-FCB3-414E-B24F-CE346207336C}" type="datetimeFigureOut">
              <a:rPr lang="en-CA" smtClean="0"/>
              <a:t>2021-12-02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079EE-3E06-46D8-8C0A-95E34142FD86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" name="Straight Connector 31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C496E-FCB3-414E-B24F-CE346207336C}" type="datetimeFigureOut">
              <a:rPr lang="en-CA" smtClean="0"/>
              <a:t>2021-12-02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079EE-3E06-46D8-8C0A-95E34142FD86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C496E-FCB3-414E-B24F-CE346207336C}" type="datetimeFigureOut">
              <a:rPr lang="en-CA" smtClean="0"/>
              <a:t>2021-12-02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079EE-3E06-46D8-8C0A-95E34142FD86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9042" y="798973"/>
            <a:ext cx="2425950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86656" y="798974"/>
            <a:ext cx="3828178" cy="465882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9042" y="3205492"/>
            <a:ext cx="2427369" cy="2248181"/>
          </a:xfrm>
        </p:spPr>
        <p:txBody>
          <a:bodyPr>
            <a:normAutofit/>
          </a:bodyPr>
          <a:lstStyle>
            <a:lvl1pPr marL="0" indent="0" algn="l"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C496E-FCB3-414E-B24F-CE346207336C}" type="datetimeFigureOut">
              <a:rPr lang="en-CA" smtClean="0"/>
              <a:t>2021-12-02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079EE-3E06-46D8-8C0A-95E34142FD86}" type="slidenum">
              <a:rPr lang="en-CA" smtClean="0"/>
              <a:t>‹#›</a:t>
            </a:fld>
            <a:endParaRPr lang="en-CA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1748" y="3205491"/>
            <a:ext cx="242327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4996501" y="482171"/>
            <a:ext cx="3511387" cy="5149101"/>
            <a:chOff x="6852919" y="583365"/>
            <a:chExt cx="4681849" cy="5181928"/>
          </a:xfrm>
        </p:grpSpPr>
        <p:sp>
          <p:nvSpPr>
            <p:cNvPr id="14" name="Rectangle 13"/>
            <p:cNvSpPr/>
            <p:nvPr/>
          </p:nvSpPr>
          <p:spPr>
            <a:xfrm>
              <a:off x="6852919" y="583365"/>
              <a:ext cx="4681849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14"/>
            <p:cNvSpPr/>
            <p:nvPr/>
          </p:nvSpPr>
          <p:spPr>
            <a:xfrm>
              <a:off x="7273787" y="915806"/>
              <a:ext cx="3844017" cy="4507918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148" y="1129513"/>
            <a:ext cx="3244935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640128" y="1122543"/>
            <a:ext cx="2234998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3492" y="3145992"/>
            <a:ext cx="3240286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36664" y="5469857"/>
            <a:ext cx="3252420" cy="320123"/>
          </a:xfrm>
        </p:spPr>
        <p:txBody>
          <a:bodyPr/>
          <a:lstStyle>
            <a:lvl1pPr algn="l">
              <a:defRPr/>
            </a:lvl1pPr>
          </a:lstStyle>
          <a:p>
            <a:fld id="{E86C496E-FCB3-414E-B24F-CE346207336C}" type="datetimeFigureOut">
              <a:rPr lang="en-CA" smtClean="0"/>
              <a:t>2021-12-02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37530" y="318641"/>
            <a:ext cx="3251553" cy="320931"/>
          </a:xfrm>
        </p:spPr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079EE-3E06-46D8-8C0A-95E34142FD86}" type="slidenum">
              <a:rPr lang="en-CA" smtClean="0"/>
              <a:t>‹#›</a:t>
            </a:fld>
            <a:endParaRPr lang="en-CA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1281" y="3143605"/>
            <a:ext cx="3242014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100000">
              <a:schemeClr val="accent6">
                <a:lumMod val="35000"/>
                <a:lumOff val="65000"/>
              </a:schemeClr>
            </a:gs>
            <a:gs pos="93000">
              <a:schemeClr val="bg1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015734"/>
            <a:ext cx="9144000" cy="407952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1538" r="12500" b="-1538"/>
          <a:stretch/>
        </p:blipFill>
        <p:spPr>
          <a:xfrm>
            <a:off x="-1" y="6095253"/>
            <a:ext cx="9144001" cy="774727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>
            <a:off x="0" y="6101127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43491" y="804520"/>
            <a:ext cx="6571343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3491" y="2015733"/>
            <a:ext cx="6571343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46542" y="330370"/>
            <a:ext cx="2368292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6C496E-FCB3-414E-B24F-CE346207336C}" type="datetimeFigureOut">
              <a:rPr lang="en-CA" smtClean="0"/>
              <a:t>2021-12-02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43491" y="329308"/>
            <a:ext cx="4034004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7725" y="798973"/>
            <a:ext cx="795746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C6079EE-3E06-46D8-8C0A-95E34142FD8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55829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6858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tif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mailto:markjonathanhogan@gmail.com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tif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0704" y="6175836"/>
            <a:ext cx="1447800" cy="63754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51920EF-9832-9343-8BEA-FF20150D0674}"/>
              </a:ext>
            </a:extLst>
          </p:cNvPr>
          <p:cNvSpPr txBox="1"/>
          <p:nvPr/>
        </p:nvSpPr>
        <p:spPr>
          <a:xfrm>
            <a:off x="323528" y="286772"/>
            <a:ext cx="8496944" cy="58631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Style of Play Coach Education</a:t>
            </a:r>
          </a:p>
          <a:p>
            <a:pPr algn="ctr"/>
            <a:endParaRPr lang="en-US" sz="1300" dirty="0"/>
          </a:p>
          <a:p>
            <a:pPr algn="ctr"/>
            <a:endParaRPr lang="en-US" sz="1300" dirty="0"/>
          </a:p>
          <a:p>
            <a:pPr algn="ctr"/>
            <a:endParaRPr lang="en-US" sz="1300" dirty="0"/>
          </a:p>
          <a:p>
            <a:pPr algn="ctr"/>
            <a:endParaRPr lang="en-US" sz="1300" dirty="0"/>
          </a:p>
          <a:p>
            <a:pPr algn="ctr"/>
            <a:endParaRPr lang="en-US" sz="1300" dirty="0"/>
          </a:p>
          <a:p>
            <a:pPr algn="ctr"/>
            <a:endParaRPr lang="en-US" sz="1300" dirty="0"/>
          </a:p>
          <a:p>
            <a:pPr algn="ctr"/>
            <a:endParaRPr lang="en-US" sz="1300" dirty="0"/>
          </a:p>
          <a:p>
            <a:pPr algn="ctr"/>
            <a:endParaRPr lang="en-US" sz="1300" dirty="0"/>
          </a:p>
          <a:p>
            <a:pPr algn="ctr"/>
            <a:endParaRPr lang="en-US" sz="1300" dirty="0"/>
          </a:p>
          <a:p>
            <a:pPr algn="ctr"/>
            <a:endParaRPr lang="en-US" sz="1300" dirty="0"/>
          </a:p>
          <a:p>
            <a:pPr algn="ctr"/>
            <a:endParaRPr lang="en-US" sz="1300" dirty="0"/>
          </a:p>
          <a:p>
            <a:pPr algn="ctr"/>
            <a:endParaRPr lang="en-US" sz="1300" dirty="0"/>
          </a:p>
          <a:p>
            <a:pPr algn="ctr"/>
            <a:endParaRPr lang="en-US" sz="1300" dirty="0"/>
          </a:p>
          <a:p>
            <a:pPr algn="ctr"/>
            <a:r>
              <a:rPr lang="en-US" sz="3300" dirty="0"/>
              <a:t>Establishing Style of Play</a:t>
            </a:r>
          </a:p>
          <a:p>
            <a:pPr algn="ctr"/>
            <a:endParaRPr lang="en-US" sz="1300" dirty="0"/>
          </a:p>
          <a:p>
            <a:pPr algn="ctr"/>
            <a:r>
              <a:rPr lang="en-US" sz="2500" dirty="0"/>
              <a:t>Concepts, Actions &amp; Decision-Making</a:t>
            </a:r>
          </a:p>
          <a:p>
            <a:pPr algn="ctr"/>
            <a:endParaRPr lang="en-US" sz="1300" dirty="0"/>
          </a:p>
          <a:p>
            <a:pPr algn="ctr"/>
            <a:endParaRPr lang="en-US" sz="1300" dirty="0"/>
          </a:p>
          <a:p>
            <a:pPr algn="ctr"/>
            <a:endParaRPr lang="en-US" sz="1300" dirty="0"/>
          </a:p>
          <a:p>
            <a:pPr algn="ctr"/>
            <a:endParaRPr lang="en-US" sz="1300" dirty="0"/>
          </a:p>
          <a:p>
            <a:pPr algn="ctr"/>
            <a:endParaRPr lang="en-US" sz="1300" dirty="0"/>
          </a:p>
          <a:p>
            <a:pPr algn="ctr"/>
            <a:r>
              <a:rPr lang="en-US" sz="2600" dirty="0"/>
              <a:t>Mark Hogan, </a:t>
            </a:r>
            <a:r>
              <a:rPr lang="en-US" sz="2000" dirty="0" err="1"/>
              <a:t>ChPC</a:t>
            </a:r>
            <a:endParaRPr lang="en-US" sz="2000" dirty="0"/>
          </a:p>
        </p:txBody>
      </p:sp>
      <p:pic>
        <p:nvPicPr>
          <p:cNvPr id="8" name="Picture 7" descr="/var/folders/qr/xw3qxxps3rbdrxlzmpmh_49m0000gn/T/com.microsoft.Word/WebArchiveCopyPasteTempFiles/5231dd75-e026-4b4d-a6be-3b57f438b3b7.jpg">
            <a:extLst>
              <a:ext uri="{FF2B5EF4-FFF2-40B4-BE49-F238E27FC236}">
                <a16:creationId xmlns:a16="http://schemas.microsoft.com/office/drawing/2014/main" id="{1FF60E39-078F-1642-8442-6C775BCDA69E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237312"/>
            <a:ext cx="1296144" cy="504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49D7AF3-7F27-0B40-AA8F-786F9A1133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0096" y="1268760"/>
            <a:ext cx="2446040" cy="210631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768807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2E085B2-FC82-EE49-8E45-C84725A2F96B}"/>
              </a:ext>
            </a:extLst>
          </p:cNvPr>
          <p:cNvSpPr txBox="1"/>
          <p:nvPr/>
        </p:nvSpPr>
        <p:spPr>
          <a:xfrm>
            <a:off x="395536" y="490602"/>
            <a:ext cx="8352928" cy="47859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Style of Play Coach Education</a:t>
            </a:r>
            <a:endParaRPr lang="en-US" sz="4400" dirty="0"/>
          </a:p>
          <a:p>
            <a:pPr algn="ctr"/>
            <a:endParaRPr lang="en-US" sz="4400" dirty="0"/>
          </a:p>
          <a:p>
            <a:pPr algn="ctr"/>
            <a:r>
              <a:rPr lang="en-US" sz="3300" dirty="0"/>
              <a:t>Umbrella Style of Play</a:t>
            </a:r>
          </a:p>
          <a:p>
            <a:pPr algn="ctr"/>
            <a:endParaRPr lang="en-US" sz="4400" dirty="0"/>
          </a:p>
          <a:p>
            <a:pPr algn="ctr"/>
            <a:r>
              <a:rPr lang="en-US" sz="2800" dirty="0"/>
              <a:t>Explode</a:t>
            </a:r>
          </a:p>
          <a:p>
            <a:pPr algn="ctr"/>
            <a:endParaRPr lang="en-US" sz="2800" dirty="0"/>
          </a:p>
          <a:p>
            <a:pPr algn="ctr"/>
            <a:r>
              <a:rPr lang="en-US" sz="2800" dirty="0"/>
              <a:t>Explore</a:t>
            </a:r>
          </a:p>
          <a:p>
            <a:pPr algn="ctr"/>
            <a:endParaRPr lang="en-US" sz="2800" dirty="0"/>
          </a:p>
          <a:p>
            <a:pPr algn="ctr"/>
            <a:r>
              <a:rPr lang="en-US" sz="2800" dirty="0"/>
              <a:t>Execute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0BFAA1-5C35-3C4F-8A9F-104985E44E68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0704" y="6175836"/>
            <a:ext cx="1447800" cy="637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2039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2E085B2-FC82-EE49-8E45-C84725A2F96B}"/>
              </a:ext>
            </a:extLst>
          </p:cNvPr>
          <p:cNvSpPr txBox="1"/>
          <p:nvPr/>
        </p:nvSpPr>
        <p:spPr>
          <a:xfrm>
            <a:off x="395536" y="490602"/>
            <a:ext cx="8352928" cy="5002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/>
              <a:t>Good to Great</a:t>
            </a:r>
          </a:p>
          <a:p>
            <a:pPr algn="ctr"/>
            <a:endParaRPr lang="en-US" sz="2800" dirty="0"/>
          </a:p>
          <a:p>
            <a:r>
              <a:rPr lang="en-US" sz="2800" dirty="0"/>
              <a:t>Shot Spectrum / Shot Priorities </a:t>
            </a:r>
            <a:r>
              <a:rPr lang="en-US" sz="2000" dirty="0"/>
              <a:t>(after 2012)</a:t>
            </a:r>
          </a:p>
          <a:p>
            <a:pPr>
              <a:lnSpc>
                <a:spcPct val="200000"/>
              </a:lnSpc>
            </a:pPr>
            <a:endParaRPr lang="en-US" sz="1000" dirty="0"/>
          </a:p>
          <a:p>
            <a:pPr marL="514350" indent="-514350">
              <a:lnSpc>
                <a:spcPct val="200000"/>
              </a:lnSpc>
              <a:buAutoNum type="arabicPeriod"/>
            </a:pPr>
            <a:r>
              <a:rPr lang="en-US" sz="2300" dirty="0"/>
              <a:t>Attack the Rim</a:t>
            </a:r>
          </a:p>
          <a:p>
            <a:pPr marL="514350" indent="-514350">
              <a:lnSpc>
                <a:spcPct val="200000"/>
              </a:lnSpc>
              <a:buAutoNum type="arabicPeriod"/>
            </a:pPr>
            <a:r>
              <a:rPr lang="en-US" sz="2300" dirty="0"/>
              <a:t>3 Point Shot</a:t>
            </a:r>
          </a:p>
          <a:p>
            <a:pPr marL="514350" indent="-514350">
              <a:lnSpc>
                <a:spcPct val="200000"/>
              </a:lnSpc>
              <a:buAutoNum type="arabicPeriod"/>
            </a:pPr>
            <a:r>
              <a:rPr lang="en-US" sz="2300" dirty="0"/>
              <a:t>Free Throw</a:t>
            </a:r>
          </a:p>
          <a:p>
            <a:pPr marL="514350" indent="-514350">
              <a:lnSpc>
                <a:spcPct val="200000"/>
              </a:lnSpc>
              <a:buAutoNum type="arabicPeriod"/>
            </a:pPr>
            <a:r>
              <a:rPr lang="en-US" sz="2300" dirty="0"/>
              <a:t>Mid-Range Shot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0BFAA1-5C35-3C4F-8A9F-104985E44E68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0704" y="6175836"/>
            <a:ext cx="1447800" cy="637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3896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2E085B2-FC82-EE49-8E45-C84725A2F96B}"/>
              </a:ext>
            </a:extLst>
          </p:cNvPr>
          <p:cNvSpPr txBox="1"/>
          <p:nvPr/>
        </p:nvSpPr>
        <p:spPr>
          <a:xfrm>
            <a:off x="395536" y="490602"/>
            <a:ext cx="8352928" cy="540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/>
              <a:t>Good to Great</a:t>
            </a:r>
          </a:p>
          <a:p>
            <a:pPr algn="ctr"/>
            <a:endParaRPr lang="en-US" sz="2800" dirty="0"/>
          </a:p>
          <a:p>
            <a:r>
              <a:rPr lang="en-US" sz="2800" dirty="0"/>
              <a:t>Shot Spectrum / Shot Priorities </a:t>
            </a:r>
            <a:r>
              <a:rPr lang="en-US" sz="2000" dirty="0"/>
              <a:t>(after 2016)</a:t>
            </a:r>
            <a:br>
              <a:rPr lang="en-US" sz="2000" dirty="0"/>
            </a:br>
            <a:endParaRPr lang="en-US" sz="2000" dirty="0"/>
          </a:p>
          <a:p>
            <a:pPr marL="514350" indent="-514350">
              <a:lnSpc>
                <a:spcPct val="150000"/>
              </a:lnSpc>
              <a:buAutoNum type="arabicPeriod"/>
            </a:pPr>
            <a:r>
              <a:rPr lang="en-US" sz="2300" dirty="0"/>
              <a:t>Attack the Rim</a:t>
            </a:r>
          </a:p>
          <a:p>
            <a:pPr marL="514350" indent="-514350">
              <a:lnSpc>
                <a:spcPct val="150000"/>
              </a:lnSpc>
              <a:buAutoNum type="arabicPeriod"/>
            </a:pPr>
            <a:r>
              <a:rPr lang="en-US" sz="2300" dirty="0"/>
              <a:t>Attack the Paint</a:t>
            </a:r>
          </a:p>
          <a:p>
            <a:pPr marL="514350" indent="-514350">
              <a:lnSpc>
                <a:spcPct val="150000"/>
              </a:lnSpc>
              <a:buAutoNum type="arabicPeriod"/>
            </a:pPr>
            <a:r>
              <a:rPr lang="en-US" sz="2300" dirty="0"/>
              <a:t>Free Throw</a:t>
            </a:r>
          </a:p>
          <a:p>
            <a:pPr marL="514350" indent="-514350">
              <a:lnSpc>
                <a:spcPct val="150000"/>
              </a:lnSpc>
              <a:buAutoNum type="arabicPeriod"/>
            </a:pPr>
            <a:r>
              <a:rPr lang="en-US" sz="2300" dirty="0"/>
              <a:t>3 Point Shot from Corner</a:t>
            </a:r>
          </a:p>
          <a:p>
            <a:pPr marL="514350" indent="-514350">
              <a:lnSpc>
                <a:spcPct val="150000"/>
              </a:lnSpc>
              <a:buAutoNum type="arabicPeriod"/>
            </a:pPr>
            <a:r>
              <a:rPr lang="en-US" sz="2300" dirty="0"/>
              <a:t>3 Point Shot from Top</a:t>
            </a:r>
          </a:p>
          <a:p>
            <a:pPr marL="514350" indent="-514350">
              <a:lnSpc>
                <a:spcPct val="150000"/>
              </a:lnSpc>
              <a:buAutoNum type="arabicPeriod"/>
            </a:pPr>
            <a:r>
              <a:rPr lang="en-US" sz="2300" dirty="0"/>
              <a:t>Mid-Range Shot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0BFAA1-5C35-3C4F-8A9F-104985E44E68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0704" y="6175836"/>
            <a:ext cx="1447800" cy="637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2266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E7D9151-A0D7-C247-A34B-358760005DBA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0704" y="6175836"/>
            <a:ext cx="1447800" cy="63754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8E21D0F-7053-754F-9A5B-0BCA07180730}"/>
              </a:ext>
            </a:extLst>
          </p:cNvPr>
          <p:cNvSpPr txBox="1"/>
          <p:nvPr/>
        </p:nvSpPr>
        <p:spPr>
          <a:xfrm>
            <a:off x="395536" y="260648"/>
            <a:ext cx="8352928" cy="56784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500" dirty="0"/>
              <a:t>Two Types of Shots</a:t>
            </a:r>
          </a:p>
          <a:p>
            <a:pPr algn="ctr"/>
            <a:endParaRPr lang="en-US" sz="2000" dirty="0">
              <a:solidFill>
                <a:srgbClr val="FF0000"/>
              </a:solidFill>
            </a:endParaRPr>
          </a:p>
          <a:p>
            <a:pPr algn="ctr"/>
            <a:endParaRPr lang="en-US" sz="2000" dirty="0">
              <a:solidFill>
                <a:srgbClr val="FF0000"/>
              </a:solidFill>
            </a:endParaRPr>
          </a:p>
          <a:p>
            <a:pPr algn="ctr"/>
            <a:r>
              <a:rPr lang="en-US" sz="3300" dirty="0"/>
              <a:t>ROB Shot </a:t>
            </a:r>
            <a:r>
              <a:rPr lang="en-US" sz="2000" dirty="0"/>
              <a:t>(Decision)</a:t>
            </a:r>
          </a:p>
          <a:p>
            <a:r>
              <a:rPr lang="en-US" sz="2800" dirty="0"/>
              <a:t>				</a:t>
            </a:r>
            <a:r>
              <a:rPr lang="en-US" sz="2400" dirty="0"/>
              <a:t>Range</a:t>
            </a:r>
          </a:p>
          <a:p>
            <a:r>
              <a:rPr lang="en-US" sz="2400" dirty="0"/>
              <a:t>				Open</a:t>
            </a:r>
          </a:p>
          <a:p>
            <a:r>
              <a:rPr lang="en-US" sz="2400" dirty="0"/>
              <a:t>				Balanced</a:t>
            </a:r>
          </a:p>
          <a:p>
            <a:endParaRPr lang="en-US" sz="1000" dirty="0"/>
          </a:p>
          <a:p>
            <a:endParaRPr lang="en-US" sz="1000" dirty="0"/>
          </a:p>
          <a:p>
            <a:endParaRPr lang="en-US" sz="1000" dirty="0"/>
          </a:p>
          <a:p>
            <a:pPr algn="ctr"/>
            <a:r>
              <a:rPr lang="en-US" sz="3300" dirty="0"/>
              <a:t>BRAD Shot </a:t>
            </a:r>
            <a:r>
              <a:rPr lang="en-US" sz="2000" dirty="0"/>
              <a:t>(Technical)</a:t>
            </a:r>
          </a:p>
          <a:p>
            <a:pPr lvl="8"/>
            <a:r>
              <a:rPr lang="en-US" sz="2400" dirty="0"/>
              <a:t>Back</a:t>
            </a:r>
          </a:p>
          <a:p>
            <a:pPr lvl="8"/>
            <a:r>
              <a:rPr lang="en-US" sz="2400" dirty="0"/>
              <a:t>Rim</a:t>
            </a:r>
          </a:p>
          <a:p>
            <a:pPr lvl="8"/>
            <a:r>
              <a:rPr lang="en-US" sz="2400" dirty="0"/>
              <a:t>And</a:t>
            </a:r>
          </a:p>
          <a:p>
            <a:pPr lvl="8"/>
            <a:r>
              <a:rPr lang="en-US" sz="2400" dirty="0"/>
              <a:t>Down</a:t>
            </a:r>
          </a:p>
        </p:txBody>
      </p:sp>
    </p:spTree>
    <p:extLst>
      <p:ext uri="{BB962C8B-B14F-4D97-AF65-F5344CB8AC3E}">
        <p14:creationId xmlns:p14="http://schemas.microsoft.com/office/powerpoint/2010/main" val="2744788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2E085B2-FC82-EE49-8E45-C84725A2F96B}"/>
              </a:ext>
            </a:extLst>
          </p:cNvPr>
          <p:cNvSpPr txBox="1"/>
          <p:nvPr/>
        </p:nvSpPr>
        <p:spPr>
          <a:xfrm>
            <a:off x="395536" y="260648"/>
            <a:ext cx="8352928" cy="56630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Explode</a:t>
            </a:r>
          </a:p>
          <a:p>
            <a:pPr algn="ctr"/>
            <a:r>
              <a:rPr lang="en-US" sz="2000" dirty="0"/>
              <a:t>(Immediately)</a:t>
            </a:r>
          </a:p>
          <a:p>
            <a:pPr algn="ctr"/>
            <a:endParaRPr lang="en-US" sz="2000" dirty="0"/>
          </a:p>
          <a:p>
            <a:pPr algn="ctr"/>
            <a:r>
              <a:rPr lang="en-US" sz="2400" dirty="0"/>
              <a:t>Pace (FB)</a:t>
            </a:r>
          </a:p>
          <a:p>
            <a:pPr algn="ctr"/>
            <a:endParaRPr lang="en-US" sz="1400" dirty="0"/>
          </a:p>
          <a:p>
            <a:pPr algn="ctr"/>
            <a:r>
              <a:rPr lang="en-US" sz="2400" dirty="0"/>
              <a:t>Rebound &amp; Go</a:t>
            </a:r>
          </a:p>
          <a:p>
            <a:pPr algn="ctr"/>
            <a:endParaRPr lang="en-US" sz="1400" dirty="0"/>
          </a:p>
          <a:p>
            <a:pPr algn="ctr"/>
            <a:r>
              <a:rPr lang="en-US" sz="2400" dirty="0"/>
              <a:t>Rebounder Dribbles (B1)</a:t>
            </a:r>
          </a:p>
          <a:p>
            <a:pPr algn="ctr"/>
            <a:endParaRPr lang="en-US" sz="1400" dirty="0"/>
          </a:p>
          <a:p>
            <a:pPr algn="ctr"/>
            <a:r>
              <a:rPr lang="en-US" sz="2400" dirty="0"/>
              <a:t>Attack the Alley (Spacing &amp; Seams)</a:t>
            </a:r>
          </a:p>
          <a:p>
            <a:pPr algn="ctr"/>
            <a:endParaRPr lang="en-US" sz="1400" dirty="0"/>
          </a:p>
          <a:p>
            <a:pPr algn="ctr"/>
            <a:r>
              <a:rPr lang="en-US" sz="2400" dirty="0"/>
              <a:t>Pass Up-court to an Open Teammate (E2)</a:t>
            </a:r>
          </a:p>
          <a:p>
            <a:pPr algn="ctr"/>
            <a:endParaRPr lang="en-US" sz="1400" dirty="0"/>
          </a:p>
          <a:p>
            <a:pPr algn="ctr"/>
            <a:r>
              <a:rPr lang="en-US" sz="2400" dirty="0"/>
              <a:t>Non-rebounders are to </a:t>
            </a:r>
            <a:r>
              <a:rPr lang="en-US" sz="2400" b="1" dirty="0"/>
              <a:t>Explode</a:t>
            </a:r>
            <a:r>
              <a:rPr lang="en-US" sz="2400" dirty="0"/>
              <a:t> &amp; </a:t>
            </a:r>
            <a:r>
              <a:rPr lang="en-US" sz="2400" b="1" dirty="0"/>
              <a:t>Create Actions</a:t>
            </a:r>
          </a:p>
          <a:p>
            <a:pPr algn="ctr"/>
            <a:r>
              <a:rPr lang="en-US" sz="2000" dirty="0"/>
              <a:t>Rim Runner, Corner Three,  Wing Three, Trailer,</a:t>
            </a:r>
          </a:p>
          <a:p>
            <a:pPr algn="ctr"/>
            <a:r>
              <a:rPr lang="en-US" sz="2000" dirty="0"/>
              <a:t>Bounce Baseline, Slash to Hoop, Create Double Gaps,</a:t>
            </a:r>
          </a:p>
          <a:p>
            <a:pPr algn="ctr"/>
            <a:r>
              <a:rPr lang="en-US" sz="2000" dirty="0"/>
              <a:t>Avoid Single Gaps, Screen/Pick for a Teammate, </a:t>
            </a:r>
            <a:r>
              <a:rPr lang="en-US" sz="2000" b="1" dirty="0"/>
              <a:t>CHOICES</a:t>
            </a:r>
            <a:r>
              <a:rPr lang="en-US" sz="2000" dirty="0"/>
              <a:t>…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0BFAA1-5C35-3C4F-8A9F-104985E44E68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0704" y="6175836"/>
            <a:ext cx="1447800" cy="637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2576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6694AF0-ADFA-0B44-97CA-6802ED25A10F}"/>
              </a:ext>
            </a:extLst>
          </p:cNvPr>
          <p:cNvSpPr txBox="1"/>
          <p:nvPr/>
        </p:nvSpPr>
        <p:spPr>
          <a:xfrm>
            <a:off x="395536" y="260648"/>
            <a:ext cx="8352928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Explore</a:t>
            </a:r>
          </a:p>
          <a:p>
            <a:pPr algn="ctr"/>
            <a:r>
              <a:rPr lang="en-US" sz="2000" dirty="0"/>
              <a:t>(up to 6 seconds)</a:t>
            </a:r>
          </a:p>
          <a:p>
            <a:pPr algn="ctr"/>
            <a:endParaRPr lang="en-US" sz="2000" dirty="0"/>
          </a:p>
          <a:p>
            <a:pPr algn="ctr"/>
            <a:endParaRPr lang="en-US" sz="2000" dirty="0"/>
          </a:p>
          <a:p>
            <a:pPr algn="ctr"/>
            <a:r>
              <a:rPr lang="en-US" sz="2800" dirty="0"/>
              <a:t>Read the Defense</a:t>
            </a:r>
          </a:p>
          <a:p>
            <a:pPr algn="ctr"/>
            <a:r>
              <a:rPr lang="en-US" sz="2800" dirty="0"/>
              <a:t>		</a:t>
            </a:r>
          </a:p>
          <a:p>
            <a:pPr algn="ctr"/>
            <a:r>
              <a:rPr lang="en-US" sz="2800" dirty="0"/>
              <a:t>What is the Best Early Shot?</a:t>
            </a:r>
          </a:p>
          <a:p>
            <a:pPr algn="ctr"/>
            <a:endParaRPr lang="en-US" sz="2800" dirty="0"/>
          </a:p>
          <a:p>
            <a:pPr algn="ctr"/>
            <a:r>
              <a:rPr lang="en-US" sz="2800" dirty="0"/>
              <a:t>Players to Make Explore Decisions</a:t>
            </a:r>
          </a:p>
          <a:p>
            <a:pPr algn="ctr"/>
            <a:endParaRPr lang="en-US" sz="2800" dirty="0"/>
          </a:p>
          <a:p>
            <a:pPr algn="ctr"/>
            <a:r>
              <a:rPr lang="en-US" sz="2800" dirty="0"/>
              <a:t>Players to Communicate Available Actions</a:t>
            </a:r>
          </a:p>
          <a:p>
            <a:pPr algn="ctr"/>
            <a:endParaRPr lang="en-US" sz="2800" dirty="0"/>
          </a:p>
          <a:p>
            <a:pPr algn="ctr"/>
            <a:r>
              <a:rPr lang="en-US" sz="2800" dirty="0"/>
              <a:t>Provide Reminders that Reinforce </a:t>
            </a:r>
            <a:r>
              <a:rPr lang="en-US" sz="2800" b="1" dirty="0"/>
              <a:t>Action Choices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1C123DB-704A-AA48-974C-9D07E09654FE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0704" y="6175836"/>
            <a:ext cx="1447800" cy="637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2151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263992-3151-A344-9892-A3E3221A5FB3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0704" y="6175836"/>
            <a:ext cx="1447800" cy="63754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C20753F-FB60-5345-A543-08E2887274E4}"/>
              </a:ext>
            </a:extLst>
          </p:cNvPr>
          <p:cNvSpPr txBox="1"/>
          <p:nvPr/>
        </p:nvSpPr>
        <p:spPr>
          <a:xfrm>
            <a:off x="395536" y="260648"/>
            <a:ext cx="8352928" cy="587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Execute</a:t>
            </a:r>
            <a:endParaRPr lang="en-US" sz="2000" dirty="0"/>
          </a:p>
          <a:p>
            <a:pPr algn="ctr"/>
            <a:r>
              <a:rPr lang="en-US" sz="2000" dirty="0"/>
              <a:t>(next 12 seconds—avoid the Danger Zone—last 6 seconds)</a:t>
            </a:r>
          </a:p>
          <a:p>
            <a:pPr algn="ctr"/>
            <a:endParaRPr lang="en-US" sz="2000" dirty="0"/>
          </a:p>
          <a:p>
            <a:r>
              <a:rPr lang="en-US" sz="2400" dirty="0">
                <a:solidFill>
                  <a:srgbClr val="FF0000"/>
                </a:solidFill>
              </a:rPr>
              <a:t>Single Gap Actions</a:t>
            </a:r>
            <a:r>
              <a:rPr lang="en-US" sz="2400" dirty="0"/>
              <a:t>	</a:t>
            </a:r>
            <a:r>
              <a:rPr lang="en-US" dirty="0"/>
              <a:t>- Pass &amp; Cut, Pass &amp; Pick, Pass &amp; Slip, Gets, Dribble At,</a:t>
            </a:r>
          </a:p>
          <a:p>
            <a:r>
              <a:rPr lang="en-US" dirty="0"/>
              <a:t>			  Dribble At to Post-up, Dribble At Post-up to Laker Cut,</a:t>
            </a:r>
          </a:p>
          <a:p>
            <a:r>
              <a:rPr lang="en-US" dirty="0"/>
              <a:t>			  Dribble At to Draft Drive, Live Ball Screen </a:t>
            </a:r>
            <a:r>
              <a:rPr lang="en-US" sz="1400" dirty="0"/>
              <a:t>(Pick)</a:t>
            </a:r>
            <a:r>
              <a:rPr lang="en-US" dirty="0"/>
              <a:t>,…</a:t>
            </a:r>
          </a:p>
          <a:p>
            <a:endParaRPr lang="en-US" dirty="0"/>
          </a:p>
          <a:p>
            <a:r>
              <a:rPr lang="en-US" sz="2400" dirty="0"/>
              <a:t>Double Gap Actions	</a:t>
            </a:r>
            <a:r>
              <a:rPr lang="en-US" dirty="0"/>
              <a:t>- Attack the Rim, Dribble Hand-off </a:t>
            </a:r>
            <a:r>
              <a:rPr lang="en-US" sz="1400" dirty="0"/>
              <a:t>(DHO)</a:t>
            </a:r>
            <a:r>
              <a:rPr lang="en-US" dirty="0"/>
              <a:t>,  DHO Slip,</a:t>
            </a:r>
            <a:endParaRPr lang="en-US" sz="2400" dirty="0"/>
          </a:p>
          <a:p>
            <a:r>
              <a:rPr lang="en-US" dirty="0"/>
              <a:t>			  DHO Pick, Combo, Pass-Cut-Pause-Fill,…</a:t>
            </a:r>
          </a:p>
          <a:p>
            <a:endParaRPr lang="en-US" dirty="0"/>
          </a:p>
          <a:p>
            <a:r>
              <a:rPr lang="en-US" sz="2400" dirty="0"/>
              <a:t>KPI’s </a:t>
            </a:r>
            <a:r>
              <a:rPr lang="en-US" sz="1600" dirty="0"/>
              <a:t>(non-traditional stats) 	</a:t>
            </a:r>
            <a:r>
              <a:rPr lang="en-US" dirty="0"/>
              <a:t>- Key Performance Indicators </a:t>
            </a:r>
            <a:r>
              <a:rPr lang="en-US" sz="1400" dirty="0"/>
              <a:t>(KPI)</a:t>
            </a:r>
            <a:r>
              <a:rPr lang="en-US" dirty="0"/>
              <a:t>, Ball Reversal, </a:t>
            </a:r>
          </a:p>
          <a:p>
            <a:r>
              <a:rPr lang="en-US" dirty="0"/>
              <a:t>			  Post-up (U of M), Attack Rim/Key, Two Foot Stop,…</a:t>
            </a:r>
          </a:p>
          <a:p>
            <a:endParaRPr lang="en-US" dirty="0"/>
          </a:p>
          <a:p>
            <a:r>
              <a:rPr lang="en-US" sz="2400" dirty="0"/>
              <a:t>2</a:t>
            </a:r>
            <a:r>
              <a:rPr lang="en-US" sz="2400" baseline="30000" dirty="0"/>
              <a:t>nd</a:t>
            </a:r>
            <a:r>
              <a:rPr lang="en-US" sz="2400" dirty="0"/>
              <a:t> Side Series		</a:t>
            </a:r>
            <a:r>
              <a:rPr lang="en-US" dirty="0"/>
              <a:t>- Reverse Ball to 2</a:t>
            </a:r>
            <a:r>
              <a:rPr lang="en-US" baseline="30000" dirty="0"/>
              <a:t>nd</a:t>
            </a:r>
            <a:r>
              <a:rPr lang="en-US" dirty="0"/>
              <a:t> Side </a:t>
            </a:r>
            <a:r>
              <a:rPr lang="en-US" sz="1400" dirty="0"/>
              <a:t>(Why?)</a:t>
            </a:r>
            <a:r>
              <a:rPr lang="en-US" dirty="0"/>
              <a:t>, 2</a:t>
            </a:r>
            <a:r>
              <a:rPr lang="en-US" baseline="30000" dirty="0"/>
              <a:t>nd</a:t>
            </a:r>
            <a:r>
              <a:rPr lang="en-US" dirty="0"/>
              <a:t> Side + Post Play </a:t>
            </a:r>
            <a:r>
              <a:rPr lang="en-US" sz="1400" dirty="0"/>
              <a:t>(Why?)</a:t>
            </a:r>
          </a:p>
          <a:p>
            <a:r>
              <a:rPr lang="en-US" dirty="0"/>
              <a:t>			  Verbal Cues: 2 = ___ / 2.3 = ___ / 2.4 = ___ / 2.5 = ___</a:t>
            </a:r>
          </a:p>
          <a:p>
            <a:endParaRPr lang="en-US" sz="2400" dirty="0"/>
          </a:p>
          <a:p>
            <a:pPr algn="ctr"/>
            <a:r>
              <a:rPr lang="en-US" sz="2800" dirty="0"/>
              <a:t>Provide Reminders that Reinforce </a:t>
            </a:r>
            <a:r>
              <a:rPr lang="en-US" sz="2800" b="1" dirty="0"/>
              <a:t>Action Choices</a:t>
            </a:r>
          </a:p>
        </p:txBody>
      </p:sp>
    </p:spTree>
    <p:extLst>
      <p:ext uri="{BB962C8B-B14F-4D97-AF65-F5344CB8AC3E}">
        <p14:creationId xmlns:p14="http://schemas.microsoft.com/office/powerpoint/2010/main" val="18900375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09AF88A-C7F7-E24E-AB74-CF33AD302B77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0704" y="6175836"/>
            <a:ext cx="1447800" cy="63754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F7A21B7-60B4-8045-B14E-DD94BD5847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1313018"/>
            <a:ext cx="8496944" cy="478027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359BF70-1F79-AE48-991F-8F3CFBE00E62}"/>
              </a:ext>
            </a:extLst>
          </p:cNvPr>
          <p:cNvSpPr txBox="1"/>
          <p:nvPr/>
        </p:nvSpPr>
        <p:spPr>
          <a:xfrm>
            <a:off x="2123728" y="260648"/>
            <a:ext cx="48245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Single Gap Actions</a:t>
            </a:r>
          </a:p>
        </p:txBody>
      </p:sp>
    </p:spTree>
    <p:extLst>
      <p:ext uri="{BB962C8B-B14F-4D97-AF65-F5344CB8AC3E}">
        <p14:creationId xmlns:p14="http://schemas.microsoft.com/office/powerpoint/2010/main" val="7691569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E724E22-D8EB-C443-B91E-F7EF3BAC4412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0704" y="6175836"/>
            <a:ext cx="1447800" cy="63754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7ECB0CA-1CB2-5545-A68F-499DC53F35F0}"/>
              </a:ext>
            </a:extLst>
          </p:cNvPr>
          <p:cNvSpPr txBox="1"/>
          <p:nvPr/>
        </p:nvSpPr>
        <p:spPr>
          <a:xfrm>
            <a:off x="2123728" y="260648"/>
            <a:ext cx="48245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Single Gap Actions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F74E35C-0901-424D-8CAE-409B52D98C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659" y="1000864"/>
            <a:ext cx="8467813" cy="5092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2199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F4FA4C7-B5D4-B143-B751-463A7B832039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0704" y="6175836"/>
            <a:ext cx="1447800" cy="63754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A731320-2005-4C4C-BD23-37F1FC880EAF}"/>
              </a:ext>
            </a:extLst>
          </p:cNvPr>
          <p:cNvSpPr txBox="1"/>
          <p:nvPr/>
        </p:nvSpPr>
        <p:spPr>
          <a:xfrm>
            <a:off x="2339752" y="260648"/>
            <a:ext cx="48245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Single Gap Actions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BF9AFA-11C9-FC4D-B529-D603B6BF5A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659" y="1030088"/>
            <a:ext cx="8467813" cy="5063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3380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B3ACD47-5E2B-BF4C-9788-B9CB1B52AD31}"/>
              </a:ext>
            </a:extLst>
          </p:cNvPr>
          <p:cNvSpPr txBox="1"/>
          <p:nvPr/>
        </p:nvSpPr>
        <p:spPr>
          <a:xfrm>
            <a:off x="395536" y="332656"/>
            <a:ext cx="8352928" cy="5463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Explode—Explore—Execute</a:t>
            </a:r>
            <a:endParaRPr lang="en-US" sz="3300" dirty="0"/>
          </a:p>
          <a:p>
            <a:pPr algn="ctr"/>
            <a:r>
              <a:rPr lang="en-US" sz="2000" dirty="0"/>
              <a:t>(Canada Basketball Article)</a:t>
            </a:r>
          </a:p>
          <a:p>
            <a:pPr algn="ctr"/>
            <a:endParaRPr lang="en-US" sz="2000" dirty="0"/>
          </a:p>
          <a:p>
            <a:pPr algn="ctr"/>
            <a:endParaRPr lang="en-US" sz="2000" dirty="0"/>
          </a:p>
          <a:p>
            <a:pPr algn="ctr"/>
            <a:r>
              <a:rPr lang="en-US" sz="3300" dirty="0"/>
              <a:t>Pace</a:t>
            </a:r>
          </a:p>
          <a:p>
            <a:pPr algn="ctr"/>
            <a:endParaRPr lang="en-US" sz="2000" dirty="0"/>
          </a:p>
          <a:p>
            <a:pPr algn="ctr"/>
            <a:r>
              <a:rPr lang="en-US" sz="3300" dirty="0"/>
              <a:t>B1-E2-C4</a:t>
            </a:r>
          </a:p>
          <a:p>
            <a:pPr algn="ctr"/>
            <a:endParaRPr lang="en-US" sz="2000" dirty="0"/>
          </a:p>
          <a:p>
            <a:pPr algn="ctr"/>
            <a:r>
              <a:rPr lang="en-US" sz="3300" dirty="0"/>
              <a:t>Single Gap Actions</a:t>
            </a:r>
          </a:p>
          <a:p>
            <a:pPr algn="ctr"/>
            <a:endParaRPr lang="en-US" sz="2000" dirty="0"/>
          </a:p>
          <a:p>
            <a:pPr algn="ctr"/>
            <a:r>
              <a:rPr lang="en-US" sz="3300" dirty="0"/>
              <a:t>Double Gap Actions</a:t>
            </a:r>
          </a:p>
          <a:p>
            <a:pPr algn="ctr"/>
            <a:endParaRPr lang="en-US" sz="2000" dirty="0"/>
          </a:p>
          <a:p>
            <a:pPr algn="ctr"/>
            <a:r>
              <a:rPr lang="en-US" sz="3300" dirty="0"/>
              <a:t>Decision Making Model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09BB70F-B50D-1045-BF16-561C27DAC00A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0704" y="6175836"/>
            <a:ext cx="1447800" cy="637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2734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7964B90-31CF-1348-BDA4-75292DD3A136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0704" y="6175836"/>
            <a:ext cx="1447800" cy="63754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B7A1034-92E5-E74C-8876-919DCC3896C7}"/>
              </a:ext>
            </a:extLst>
          </p:cNvPr>
          <p:cNvSpPr txBox="1"/>
          <p:nvPr/>
        </p:nvSpPr>
        <p:spPr>
          <a:xfrm>
            <a:off x="2411760" y="260648"/>
            <a:ext cx="48245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Single Gap Actions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D33AAFD-57B2-C24D-A5A6-4996156399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651" y="1030088"/>
            <a:ext cx="8539821" cy="5063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7846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263992-3151-A344-9892-A3E3221A5FB3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0704" y="6175836"/>
            <a:ext cx="1447800" cy="63754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C20753F-FB60-5345-A543-08E2887274E4}"/>
              </a:ext>
            </a:extLst>
          </p:cNvPr>
          <p:cNvSpPr txBox="1"/>
          <p:nvPr/>
        </p:nvSpPr>
        <p:spPr>
          <a:xfrm>
            <a:off x="395536" y="260648"/>
            <a:ext cx="8352928" cy="587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Execute</a:t>
            </a:r>
            <a:endParaRPr lang="en-US" sz="2000" dirty="0"/>
          </a:p>
          <a:p>
            <a:pPr algn="ctr"/>
            <a:r>
              <a:rPr lang="en-US" sz="2000" dirty="0"/>
              <a:t>(next 12 seconds—avoid the Danger Zone—last 6 seconds)</a:t>
            </a:r>
          </a:p>
          <a:p>
            <a:pPr algn="ctr"/>
            <a:endParaRPr lang="en-US" sz="2000" dirty="0"/>
          </a:p>
          <a:p>
            <a:r>
              <a:rPr lang="en-US" sz="2400" dirty="0"/>
              <a:t>Single Gap Actions	</a:t>
            </a:r>
            <a:r>
              <a:rPr lang="en-US" dirty="0"/>
              <a:t>- Pass &amp; Cut, Pass &amp; Pick, Pass &amp; Slip, Gets, Dribble At,</a:t>
            </a:r>
          </a:p>
          <a:p>
            <a:r>
              <a:rPr lang="en-US" dirty="0"/>
              <a:t>			  Dribble At to Post-up, Dribble At Post-up to Laker Cut,</a:t>
            </a:r>
          </a:p>
          <a:p>
            <a:r>
              <a:rPr lang="en-US" dirty="0"/>
              <a:t>			  Dribble At to Draft Drive, Live Ball Screen </a:t>
            </a:r>
            <a:r>
              <a:rPr lang="en-US" sz="1400" dirty="0"/>
              <a:t>(Pick)</a:t>
            </a:r>
            <a:r>
              <a:rPr lang="en-US" dirty="0"/>
              <a:t>,…</a:t>
            </a:r>
          </a:p>
          <a:p>
            <a:endParaRPr lang="en-US" dirty="0"/>
          </a:p>
          <a:p>
            <a:r>
              <a:rPr lang="en-US" sz="2400" dirty="0">
                <a:solidFill>
                  <a:srgbClr val="FF0000"/>
                </a:solidFill>
              </a:rPr>
              <a:t>Double Gap Actions</a:t>
            </a:r>
            <a:r>
              <a:rPr lang="en-US" sz="2400" dirty="0"/>
              <a:t>	</a:t>
            </a:r>
            <a:r>
              <a:rPr lang="en-US" dirty="0"/>
              <a:t>- Attack the Rim, Dribble Hand-off </a:t>
            </a:r>
            <a:r>
              <a:rPr lang="en-US" sz="1400" dirty="0"/>
              <a:t>(DHO)</a:t>
            </a:r>
            <a:r>
              <a:rPr lang="en-US" dirty="0"/>
              <a:t>,  DHO Slip,</a:t>
            </a:r>
            <a:endParaRPr lang="en-US" sz="2400" dirty="0"/>
          </a:p>
          <a:p>
            <a:r>
              <a:rPr lang="en-US" dirty="0"/>
              <a:t>			  DHO Pick, Combo, Pass-Cut-</a:t>
            </a:r>
            <a:r>
              <a:rPr lang="en-US" i="1" u="sng" dirty="0"/>
              <a:t>Pause</a:t>
            </a:r>
            <a:r>
              <a:rPr lang="en-US" dirty="0"/>
              <a:t>-Fill,…</a:t>
            </a:r>
          </a:p>
          <a:p>
            <a:endParaRPr lang="en-US" dirty="0"/>
          </a:p>
          <a:p>
            <a:r>
              <a:rPr lang="en-US" sz="2400" dirty="0"/>
              <a:t>KPI’s </a:t>
            </a:r>
            <a:r>
              <a:rPr lang="en-US" sz="1600" dirty="0"/>
              <a:t>(non-traditional stats)</a:t>
            </a:r>
            <a:r>
              <a:rPr lang="en-US" sz="2400" dirty="0"/>
              <a:t>	</a:t>
            </a:r>
            <a:r>
              <a:rPr lang="en-US" dirty="0"/>
              <a:t>- Key Performance Indicators </a:t>
            </a:r>
            <a:r>
              <a:rPr lang="en-US" sz="1400" dirty="0"/>
              <a:t>(KPI)</a:t>
            </a:r>
            <a:r>
              <a:rPr lang="en-US" dirty="0"/>
              <a:t>, Ball Reversal, </a:t>
            </a:r>
          </a:p>
          <a:p>
            <a:r>
              <a:rPr lang="en-US" dirty="0"/>
              <a:t>			  Post-up (U of M), Attack Rim/Key, Two Foot Stop,…</a:t>
            </a:r>
          </a:p>
          <a:p>
            <a:endParaRPr lang="en-US" dirty="0"/>
          </a:p>
          <a:p>
            <a:r>
              <a:rPr lang="en-US" sz="2400" dirty="0"/>
              <a:t>2</a:t>
            </a:r>
            <a:r>
              <a:rPr lang="en-US" sz="2400" baseline="30000" dirty="0"/>
              <a:t>nd</a:t>
            </a:r>
            <a:r>
              <a:rPr lang="en-US" sz="2400" dirty="0"/>
              <a:t> Side Series		</a:t>
            </a:r>
            <a:r>
              <a:rPr lang="en-US" dirty="0"/>
              <a:t>- Reverse Ball to 2</a:t>
            </a:r>
            <a:r>
              <a:rPr lang="en-US" baseline="30000" dirty="0"/>
              <a:t>nd</a:t>
            </a:r>
            <a:r>
              <a:rPr lang="en-US" dirty="0"/>
              <a:t> Side </a:t>
            </a:r>
            <a:r>
              <a:rPr lang="en-US" sz="1400" dirty="0"/>
              <a:t>(Why?)</a:t>
            </a:r>
            <a:r>
              <a:rPr lang="en-US" dirty="0"/>
              <a:t>, 2</a:t>
            </a:r>
            <a:r>
              <a:rPr lang="en-US" baseline="30000" dirty="0"/>
              <a:t>nd</a:t>
            </a:r>
            <a:r>
              <a:rPr lang="en-US" dirty="0"/>
              <a:t> Side + Post Play </a:t>
            </a:r>
            <a:r>
              <a:rPr lang="en-US" sz="1400" dirty="0"/>
              <a:t>(Why?)</a:t>
            </a:r>
          </a:p>
          <a:p>
            <a:r>
              <a:rPr lang="en-US" dirty="0"/>
              <a:t>			  Verbal Cues: 2 = ___ / 2.3 = ___ / 2.4 = ___ / 2.5 = ___</a:t>
            </a:r>
          </a:p>
          <a:p>
            <a:endParaRPr lang="en-US" sz="2400" dirty="0"/>
          </a:p>
          <a:p>
            <a:pPr algn="ctr"/>
            <a:r>
              <a:rPr lang="en-US" sz="2800" dirty="0"/>
              <a:t>Provide Reminders that Reinforce </a:t>
            </a:r>
            <a:r>
              <a:rPr lang="en-US" sz="2800" b="1" dirty="0"/>
              <a:t>Action Choices</a:t>
            </a:r>
          </a:p>
        </p:txBody>
      </p:sp>
    </p:spTree>
    <p:extLst>
      <p:ext uri="{BB962C8B-B14F-4D97-AF65-F5344CB8AC3E}">
        <p14:creationId xmlns:p14="http://schemas.microsoft.com/office/powerpoint/2010/main" val="31878975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2E085B2-FC82-EE49-8E45-C84725A2F96B}"/>
              </a:ext>
            </a:extLst>
          </p:cNvPr>
          <p:cNvSpPr txBox="1"/>
          <p:nvPr/>
        </p:nvSpPr>
        <p:spPr>
          <a:xfrm>
            <a:off x="395536" y="490602"/>
            <a:ext cx="8352928" cy="45397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Style of Play Coach Education</a:t>
            </a:r>
          </a:p>
          <a:p>
            <a:pPr algn="ctr"/>
            <a:endParaRPr lang="en-US" sz="3300" dirty="0"/>
          </a:p>
          <a:p>
            <a:pPr algn="ctr"/>
            <a:endParaRPr lang="en-US" sz="1000" dirty="0"/>
          </a:p>
          <a:p>
            <a:pPr algn="ctr"/>
            <a:endParaRPr lang="en-US" sz="1000" dirty="0"/>
          </a:p>
          <a:p>
            <a:pPr algn="ctr"/>
            <a:endParaRPr lang="en-US" sz="1000" dirty="0"/>
          </a:p>
          <a:p>
            <a:pPr algn="ctr"/>
            <a:endParaRPr lang="en-US" sz="1000" dirty="0"/>
          </a:p>
          <a:p>
            <a:pPr algn="ctr"/>
            <a:endParaRPr lang="en-US" sz="1000" dirty="0"/>
          </a:p>
          <a:p>
            <a:pPr algn="ctr"/>
            <a:r>
              <a:rPr lang="en-US" sz="3300" dirty="0"/>
              <a:t>Pass—Cut—Fill </a:t>
            </a:r>
          </a:p>
          <a:p>
            <a:pPr algn="ctr"/>
            <a:r>
              <a:rPr lang="en-US" sz="2600" dirty="0"/>
              <a:t>(old approach)</a:t>
            </a:r>
          </a:p>
          <a:p>
            <a:pPr algn="ctr"/>
            <a:endParaRPr lang="en-US" sz="4400" dirty="0"/>
          </a:p>
          <a:p>
            <a:pPr algn="ctr"/>
            <a:r>
              <a:rPr lang="en-US" sz="3300" dirty="0"/>
              <a:t>Pass, Cut, </a:t>
            </a:r>
            <a:r>
              <a:rPr lang="en-US" sz="3300" i="1" dirty="0">
                <a:solidFill>
                  <a:srgbClr val="FF0000"/>
                </a:solidFill>
              </a:rPr>
              <a:t>Pause</a:t>
            </a:r>
            <a:r>
              <a:rPr lang="en-US" sz="3300" dirty="0"/>
              <a:t>, Fill</a:t>
            </a:r>
          </a:p>
          <a:p>
            <a:pPr algn="ctr"/>
            <a:r>
              <a:rPr lang="en-US" sz="2600" dirty="0"/>
              <a:t>(new approach—why?)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0BFAA1-5C35-3C4F-8A9F-104985E44E68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0704" y="6175836"/>
            <a:ext cx="1447800" cy="637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6593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E17FB0B-5EBE-DE4E-8A3D-991BAD1D8B1E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0704" y="6175836"/>
            <a:ext cx="1447800" cy="6375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6011E61-986F-2C4D-8EB5-575FAF3E7965}"/>
              </a:ext>
            </a:extLst>
          </p:cNvPr>
          <p:cNvSpPr txBox="1"/>
          <p:nvPr/>
        </p:nvSpPr>
        <p:spPr>
          <a:xfrm>
            <a:off x="2123728" y="260648"/>
            <a:ext cx="48245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Double Gap Actions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D22C7D2-7DA5-2146-B66B-8D6D47500E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659" y="1030088"/>
            <a:ext cx="8467813" cy="5043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6218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263992-3151-A344-9892-A3E3221A5FB3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0704" y="6175836"/>
            <a:ext cx="1447800" cy="63754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C20753F-FB60-5345-A543-08E2887274E4}"/>
              </a:ext>
            </a:extLst>
          </p:cNvPr>
          <p:cNvSpPr txBox="1"/>
          <p:nvPr/>
        </p:nvSpPr>
        <p:spPr>
          <a:xfrm>
            <a:off x="395536" y="260648"/>
            <a:ext cx="8352928" cy="587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Execute</a:t>
            </a:r>
            <a:endParaRPr lang="en-US" sz="2000" dirty="0"/>
          </a:p>
          <a:p>
            <a:pPr algn="ctr"/>
            <a:r>
              <a:rPr lang="en-US" sz="2000" dirty="0"/>
              <a:t>(next 12 seconds—avoid the Danger Zone—last 6 seconds)</a:t>
            </a:r>
          </a:p>
          <a:p>
            <a:pPr algn="ctr"/>
            <a:endParaRPr lang="en-US" sz="2000" dirty="0"/>
          </a:p>
          <a:p>
            <a:r>
              <a:rPr lang="en-US" sz="2400" dirty="0"/>
              <a:t>Single Gap Actions	</a:t>
            </a:r>
            <a:r>
              <a:rPr lang="en-US" dirty="0"/>
              <a:t>- Pass &amp; Cut, Pass &amp; Pick, Pass &amp; Slip, Gets, Dribble At,</a:t>
            </a:r>
          </a:p>
          <a:p>
            <a:r>
              <a:rPr lang="en-US" dirty="0"/>
              <a:t>			  Dribble At to Post-up, Dribble At Post-up to Laker Cut,</a:t>
            </a:r>
          </a:p>
          <a:p>
            <a:r>
              <a:rPr lang="en-US" dirty="0"/>
              <a:t>			  Dribble At to Draft Drive, Live Ball Screen </a:t>
            </a:r>
            <a:r>
              <a:rPr lang="en-US" sz="1400" dirty="0"/>
              <a:t>(Pick)</a:t>
            </a:r>
            <a:r>
              <a:rPr lang="en-US" dirty="0"/>
              <a:t>,…</a:t>
            </a:r>
          </a:p>
          <a:p>
            <a:endParaRPr lang="en-US" dirty="0"/>
          </a:p>
          <a:p>
            <a:r>
              <a:rPr lang="en-US" sz="2400" dirty="0"/>
              <a:t>Double Gap Actions	</a:t>
            </a:r>
            <a:r>
              <a:rPr lang="en-US" dirty="0"/>
              <a:t>- Attack the Rim, Dribble Hand-off </a:t>
            </a:r>
            <a:r>
              <a:rPr lang="en-US" sz="1400" dirty="0"/>
              <a:t>(DHO)</a:t>
            </a:r>
            <a:r>
              <a:rPr lang="en-US" dirty="0"/>
              <a:t>,  DHO Slip,</a:t>
            </a:r>
            <a:endParaRPr lang="en-US" sz="2400" dirty="0"/>
          </a:p>
          <a:p>
            <a:r>
              <a:rPr lang="en-US" dirty="0"/>
              <a:t>			  DHO Pick, Combo, Pass-Cut-Pause-Fill,…</a:t>
            </a:r>
          </a:p>
          <a:p>
            <a:endParaRPr lang="en-US" dirty="0"/>
          </a:p>
          <a:p>
            <a:r>
              <a:rPr lang="en-US" sz="2400" dirty="0">
                <a:solidFill>
                  <a:srgbClr val="FF0000"/>
                </a:solidFill>
              </a:rPr>
              <a:t>KPI’s </a:t>
            </a:r>
            <a:r>
              <a:rPr lang="en-US" sz="1600" dirty="0"/>
              <a:t>(non-traditional stats)</a:t>
            </a:r>
            <a:r>
              <a:rPr lang="en-US" sz="2400" dirty="0"/>
              <a:t>	</a:t>
            </a:r>
            <a:r>
              <a:rPr lang="en-US" dirty="0"/>
              <a:t>- Key Performance Indicators, Ball Reversal, </a:t>
            </a:r>
          </a:p>
          <a:p>
            <a:r>
              <a:rPr lang="en-US" dirty="0"/>
              <a:t>			  Post-up (U of M), Attack Rim/Key, Two Foot Stop,…</a:t>
            </a:r>
          </a:p>
          <a:p>
            <a:endParaRPr lang="en-US" dirty="0"/>
          </a:p>
          <a:p>
            <a:r>
              <a:rPr lang="en-US" sz="2400" dirty="0"/>
              <a:t>2</a:t>
            </a:r>
            <a:r>
              <a:rPr lang="en-US" sz="2400" baseline="30000" dirty="0"/>
              <a:t>nd</a:t>
            </a:r>
            <a:r>
              <a:rPr lang="en-US" sz="2400" dirty="0"/>
              <a:t> Side Series		</a:t>
            </a:r>
            <a:r>
              <a:rPr lang="en-US" dirty="0"/>
              <a:t>- Reverse Ball to 2</a:t>
            </a:r>
            <a:r>
              <a:rPr lang="en-US" baseline="30000" dirty="0"/>
              <a:t>nd</a:t>
            </a:r>
            <a:r>
              <a:rPr lang="en-US" dirty="0"/>
              <a:t> Side </a:t>
            </a:r>
            <a:r>
              <a:rPr lang="en-US" sz="1400" dirty="0"/>
              <a:t>(Why?)</a:t>
            </a:r>
            <a:r>
              <a:rPr lang="en-US" dirty="0"/>
              <a:t>, 2</a:t>
            </a:r>
            <a:r>
              <a:rPr lang="en-US" baseline="30000" dirty="0"/>
              <a:t>nd</a:t>
            </a:r>
            <a:r>
              <a:rPr lang="en-US" dirty="0"/>
              <a:t> Side + Post Play </a:t>
            </a:r>
            <a:r>
              <a:rPr lang="en-US" sz="1400" dirty="0"/>
              <a:t>(Why?)</a:t>
            </a:r>
          </a:p>
          <a:p>
            <a:r>
              <a:rPr lang="en-US" dirty="0"/>
              <a:t>			  Verbal Cues: 2 = ___ / 2.3 = ___ / 2.4 = ___ / 2.5 = ___</a:t>
            </a:r>
          </a:p>
          <a:p>
            <a:endParaRPr lang="en-US" sz="2400" dirty="0"/>
          </a:p>
          <a:p>
            <a:pPr algn="ctr"/>
            <a:r>
              <a:rPr lang="en-US" sz="2800" dirty="0"/>
              <a:t>Provide Reminders that Reinforce </a:t>
            </a:r>
            <a:r>
              <a:rPr lang="en-US" sz="2800" b="1" dirty="0"/>
              <a:t>Action Choices</a:t>
            </a:r>
          </a:p>
        </p:txBody>
      </p:sp>
    </p:spTree>
    <p:extLst>
      <p:ext uri="{BB962C8B-B14F-4D97-AF65-F5344CB8AC3E}">
        <p14:creationId xmlns:p14="http://schemas.microsoft.com/office/powerpoint/2010/main" val="12077171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CAEBFA4-F06D-EE43-9B6F-674A5AAC6495}"/>
              </a:ext>
            </a:extLst>
          </p:cNvPr>
          <p:cNvSpPr txBox="1"/>
          <p:nvPr/>
        </p:nvSpPr>
        <p:spPr>
          <a:xfrm>
            <a:off x="395536" y="439499"/>
            <a:ext cx="8352928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400" dirty="0"/>
              <a:t>KPI’s</a:t>
            </a:r>
            <a:r>
              <a:rPr lang="en-CA" sz="2000" dirty="0"/>
              <a:t> </a:t>
            </a:r>
            <a:r>
              <a:rPr lang="en-CA" sz="2800" dirty="0"/>
              <a:t>– Key Performance Indicators</a:t>
            </a:r>
            <a:endParaRPr lang="en-US" sz="2800" dirty="0"/>
          </a:p>
          <a:p>
            <a:pPr algn="ctr"/>
            <a:r>
              <a:rPr lang="en-CA" sz="2000" dirty="0"/>
              <a:t> </a:t>
            </a:r>
            <a:endParaRPr lang="en-US" sz="2000" dirty="0"/>
          </a:p>
          <a:p>
            <a:pPr algn="ctr"/>
            <a:r>
              <a:rPr lang="en-CA" sz="2000" dirty="0"/>
              <a:t> </a:t>
            </a:r>
            <a:endParaRPr lang="en-US" sz="2000" dirty="0"/>
          </a:p>
          <a:p>
            <a:pPr algn="ctr"/>
            <a:r>
              <a:rPr lang="en-CA" sz="2400" dirty="0"/>
              <a:t>KPI Starts with a Hunch</a:t>
            </a:r>
            <a:endParaRPr lang="en-US" sz="2400" dirty="0"/>
          </a:p>
          <a:p>
            <a:pPr algn="ctr"/>
            <a:r>
              <a:rPr lang="en-CA" sz="2400" dirty="0"/>
              <a:t> </a:t>
            </a:r>
            <a:endParaRPr lang="en-US" sz="2400" dirty="0"/>
          </a:p>
          <a:p>
            <a:pPr algn="ctr"/>
            <a:r>
              <a:rPr lang="en-CA" sz="2400" dirty="0"/>
              <a:t>Attacking the Key | One Foot Take-off vs. Two Foot Stop</a:t>
            </a:r>
            <a:endParaRPr lang="en-US" sz="2400" dirty="0"/>
          </a:p>
          <a:p>
            <a:pPr algn="ctr"/>
            <a:r>
              <a:rPr lang="en-CA" sz="2400" dirty="0"/>
              <a:t> </a:t>
            </a:r>
            <a:endParaRPr lang="en-US" sz="2400" dirty="0"/>
          </a:p>
          <a:p>
            <a:pPr algn="ctr"/>
            <a:r>
              <a:rPr lang="en-CA" sz="2400" dirty="0"/>
              <a:t>Canada vs. China Series 2016</a:t>
            </a:r>
            <a:endParaRPr lang="en-US" sz="2400" dirty="0"/>
          </a:p>
          <a:p>
            <a:pPr algn="ctr"/>
            <a:r>
              <a:rPr lang="en-CA" sz="2400" dirty="0"/>
              <a:t> </a:t>
            </a:r>
            <a:endParaRPr lang="en-US" sz="2400" dirty="0"/>
          </a:p>
          <a:p>
            <a:pPr algn="ctr"/>
            <a:r>
              <a:rPr lang="en-CA" sz="2400" dirty="0"/>
              <a:t>2nd Side &amp; Inside Efficiency | KPI Statistics </a:t>
            </a:r>
            <a:br>
              <a:rPr lang="en-CA" sz="2400" dirty="0"/>
            </a:br>
            <a:r>
              <a:rPr lang="en-CA" sz="2400" dirty="0"/>
              <a:t>(U of M practice)</a:t>
            </a:r>
            <a:endParaRPr lang="en-US" sz="2400" dirty="0"/>
          </a:p>
          <a:p>
            <a:pPr algn="ctr"/>
            <a:r>
              <a:rPr lang="en-CA" sz="2400" dirty="0"/>
              <a:t> </a:t>
            </a:r>
            <a:endParaRPr lang="en-US" sz="2400" dirty="0"/>
          </a:p>
          <a:p>
            <a:pPr algn="ctr"/>
            <a:r>
              <a:rPr lang="en-CA" sz="2400" dirty="0"/>
              <a:t>Create your own Hunch for a KPI to improve your game! </a:t>
            </a:r>
            <a:br>
              <a:rPr lang="en-CA" sz="2400" dirty="0"/>
            </a:br>
            <a:r>
              <a:rPr lang="en-CA" sz="2400" dirty="0"/>
              <a:t>(BCS Free Throw example)</a:t>
            </a:r>
            <a:endParaRPr lang="en-US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D700CA1-5DDE-DF4E-A117-18F2E761C1CA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0704" y="6175836"/>
            <a:ext cx="1447800" cy="637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8768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263992-3151-A344-9892-A3E3221A5FB3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0704" y="6175836"/>
            <a:ext cx="1447800" cy="63754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C20753F-FB60-5345-A543-08E2887274E4}"/>
              </a:ext>
            </a:extLst>
          </p:cNvPr>
          <p:cNvSpPr txBox="1"/>
          <p:nvPr/>
        </p:nvSpPr>
        <p:spPr>
          <a:xfrm>
            <a:off x="395536" y="260648"/>
            <a:ext cx="8352928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Execute</a:t>
            </a:r>
            <a:endParaRPr lang="en-US" sz="2000" dirty="0"/>
          </a:p>
          <a:p>
            <a:pPr algn="ctr"/>
            <a:r>
              <a:rPr lang="en-US" sz="2000" dirty="0"/>
              <a:t>(next 12 seconds—avoid the Danger Zone—last 6 seconds)</a:t>
            </a:r>
          </a:p>
          <a:p>
            <a:pPr algn="ctr"/>
            <a:endParaRPr lang="en-US" sz="2000" dirty="0"/>
          </a:p>
          <a:p>
            <a:r>
              <a:rPr lang="en-US" sz="2400" dirty="0"/>
              <a:t>Single Gap Actions	</a:t>
            </a:r>
            <a:r>
              <a:rPr lang="en-US" dirty="0"/>
              <a:t>- Pass &amp; Cut, Pass &amp; Pick, Pass &amp; Slip, Gets, Dribble At,</a:t>
            </a:r>
          </a:p>
          <a:p>
            <a:r>
              <a:rPr lang="en-US" dirty="0"/>
              <a:t>			  Dribble At to Post-up, Dribble At Post-up to Laker Cut,</a:t>
            </a:r>
          </a:p>
          <a:p>
            <a:r>
              <a:rPr lang="en-US" dirty="0"/>
              <a:t>			  Dribble At to Draft Drive, Live Ball Screen </a:t>
            </a:r>
            <a:r>
              <a:rPr lang="en-US" sz="1400" dirty="0"/>
              <a:t>(Pick)</a:t>
            </a:r>
            <a:r>
              <a:rPr lang="en-US" dirty="0"/>
              <a:t>,…</a:t>
            </a:r>
          </a:p>
          <a:p>
            <a:endParaRPr lang="en-US" dirty="0"/>
          </a:p>
          <a:p>
            <a:r>
              <a:rPr lang="en-US" sz="2400" dirty="0"/>
              <a:t>Double Gap Actions	</a:t>
            </a:r>
            <a:r>
              <a:rPr lang="en-US" dirty="0"/>
              <a:t>- Attack the Rim, Dribble Hand-off </a:t>
            </a:r>
            <a:r>
              <a:rPr lang="en-US" sz="1400" dirty="0"/>
              <a:t>(DHO)</a:t>
            </a:r>
            <a:r>
              <a:rPr lang="en-US" dirty="0"/>
              <a:t>,  DHO Slip,</a:t>
            </a:r>
            <a:endParaRPr lang="en-US" sz="2400" dirty="0"/>
          </a:p>
          <a:p>
            <a:r>
              <a:rPr lang="en-US" dirty="0"/>
              <a:t>			  DHO Pick, Combo, Pass-Cut-Pause-Fill,…</a:t>
            </a:r>
          </a:p>
          <a:p>
            <a:endParaRPr lang="en-US" dirty="0"/>
          </a:p>
          <a:p>
            <a:r>
              <a:rPr lang="en-US" sz="2400" dirty="0"/>
              <a:t>KPI’s </a:t>
            </a:r>
            <a:r>
              <a:rPr lang="en-US" sz="1600" dirty="0"/>
              <a:t>(non-traditional stats)</a:t>
            </a:r>
            <a:r>
              <a:rPr lang="en-US" dirty="0"/>
              <a:t> 	- Key Performance Indicators </a:t>
            </a:r>
            <a:r>
              <a:rPr lang="en-US" sz="1400" dirty="0"/>
              <a:t>(KPI)</a:t>
            </a:r>
            <a:r>
              <a:rPr lang="en-US" dirty="0"/>
              <a:t>, Ball Reversal, </a:t>
            </a:r>
          </a:p>
          <a:p>
            <a:r>
              <a:rPr lang="en-US" dirty="0"/>
              <a:t>			  Paint Touch </a:t>
            </a:r>
            <a:r>
              <a:rPr lang="en-US" sz="1400" dirty="0"/>
              <a:t>(U of M)</a:t>
            </a:r>
            <a:r>
              <a:rPr lang="en-US" dirty="0"/>
              <a:t>, Attack Rim/Key, Two Foot Stop,…</a:t>
            </a:r>
          </a:p>
          <a:p>
            <a:endParaRPr lang="en-US" dirty="0"/>
          </a:p>
          <a:p>
            <a:r>
              <a:rPr lang="en-US" sz="2400" dirty="0">
                <a:solidFill>
                  <a:srgbClr val="FF0000"/>
                </a:solidFill>
              </a:rPr>
              <a:t>2</a:t>
            </a:r>
            <a:r>
              <a:rPr lang="en-US" sz="2400" baseline="30000" dirty="0">
                <a:solidFill>
                  <a:srgbClr val="FF0000"/>
                </a:solidFill>
              </a:rPr>
              <a:t>nd</a:t>
            </a:r>
            <a:r>
              <a:rPr lang="en-US" sz="2400" dirty="0">
                <a:solidFill>
                  <a:srgbClr val="FF0000"/>
                </a:solidFill>
              </a:rPr>
              <a:t> Side Series</a:t>
            </a:r>
            <a:r>
              <a:rPr lang="en-US" sz="2400" dirty="0"/>
              <a:t>		</a:t>
            </a:r>
            <a:r>
              <a:rPr lang="en-US" dirty="0"/>
              <a:t>- Reverse Ball to 2</a:t>
            </a:r>
            <a:r>
              <a:rPr lang="en-US" baseline="30000" dirty="0"/>
              <a:t>nd</a:t>
            </a:r>
            <a:r>
              <a:rPr lang="en-US" dirty="0"/>
              <a:t> Side </a:t>
            </a:r>
            <a:r>
              <a:rPr lang="en-US" sz="1400" dirty="0"/>
              <a:t>(KPI)</a:t>
            </a:r>
            <a:r>
              <a:rPr lang="en-US" dirty="0"/>
              <a:t>, 2</a:t>
            </a:r>
            <a:r>
              <a:rPr lang="en-US" baseline="30000" dirty="0"/>
              <a:t>nd</a:t>
            </a:r>
            <a:r>
              <a:rPr lang="en-US" dirty="0"/>
              <a:t> Side + Paint Touch </a:t>
            </a:r>
            <a:r>
              <a:rPr lang="en-US" sz="1400" dirty="0"/>
              <a:t>(KPI)</a:t>
            </a:r>
          </a:p>
          <a:p>
            <a:r>
              <a:rPr lang="en-US" dirty="0"/>
              <a:t>			  Verbal Cues: 2 = ___ / 2.3 = ___ / 2.4 = ___ / 2.5 = ___</a:t>
            </a:r>
          </a:p>
          <a:p>
            <a:endParaRPr lang="en-US" sz="2400" dirty="0"/>
          </a:p>
          <a:p>
            <a:pPr algn="ctr"/>
            <a:r>
              <a:rPr lang="en-US" sz="2800" dirty="0"/>
              <a:t>Provide Cues/Reminders to Reinforce </a:t>
            </a:r>
            <a:r>
              <a:rPr lang="en-US" sz="2800" b="1" dirty="0"/>
              <a:t>Actions</a:t>
            </a:r>
          </a:p>
        </p:txBody>
      </p:sp>
    </p:spTree>
    <p:extLst>
      <p:ext uri="{BB962C8B-B14F-4D97-AF65-F5344CB8AC3E}">
        <p14:creationId xmlns:p14="http://schemas.microsoft.com/office/powerpoint/2010/main" val="3466001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18FEDB5-571C-F74C-A9E6-3E00A5CDB0D0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0704" y="6175836"/>
            <a:ext cx="1447800" cy="63754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9FFE558-609C-E845-BCFD-6FE1F449098F}"/>
              </a:ext>
            </a:extLst>
          </p:cNvPr>
          <p:cNvSpPr/>
          <p:nvPr/>
        </p:nvSpPr>
        <p:spPr>
          <a:xfrm>
            <a:off x="395536" y="260648"/>
            <a:ext cx="8352928" cy="535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dirty="0"/>
              <a:t>2</a:t>
            </a:r>
            <a:r>
              <a:rPr lang="en-US" sz="4400" baseline="30000" dirty="0"/>
              <a:t>nd</a:t>
            </a:r>
            <a:r>
              <a:rPr lang="en-US" sz="4400" dirty="0"/>
              <a:t> Side Series </a:t>
            </a:r>
            <a:r>
              <a:rPr lang="en-US" sz="3300" dirty="0"/>
              <a:t>(KPI)</a:t>
            </a:r>
            <a:r>
              <a:rPr lang="en-US" sz="2400" dirty="0"/>
              <a:t>	</a:t>
            </a:r>
          </a:p>
          <a:p>
            <a:endParaRPr lang="en-US" sz="1100" dirty="0"/>
          </a:p>
          <a:p>
            <a:r>
              <a:rPr lang="en-US" sz="3300" dirty="0"/>
              <a:t>Verbal Cue: </a:t>
            </a:r>
            <a:br>
              <a:rPr lang="en-US" sz="3300" dirty="0"/>
            </a:br>
            <a:br>
              <a:rPr lang="en-US" sz="3300" dirty="0"/>
            </a:br>
            <a:r>
              <a:rPr lang="en-US" sz="3300" dirty="0"/>
              <a:t>2.0 =		Reverse Ball</a:t>
            </a:r>
          </a:p>
          <a:p>
            <a:pPr>
              <a:lnSpc>
                <a:spcPct val="200000"/>
              </a:lnSpc>
            </a:pPr>
            <a:r>
              <a:rPr lang="en-US" sz="3300" dirty="0"/>
              <a:t>2.3 =		Reverse Ball + Screen</a:t>
            </a:r>
            <a:br>
              <a:rPr lang="en-US" sz="3300" dirty="0"/>
            </a:br>
            <a:r>
              <a:rPr lang="en-US" sz="3300" dirty="0"/>
              <a:t>2.4 =		Reverse Ball + 4 Down</a:t>
            </a:r>
          </a:p>
          <a:p>
            <a:pPr>
              <a:lnSpc>
                <a:spcPct val="200000"/>
              </a:lnSpc>
            </a:pPr>
            <a:r>
              <a:rPr lang="en-US" sz="3300" dirty="0"/>
              <a:t>2.5 =		Reverse Ball + Drive</a:t>
            </a:r>
          </a:p>
        </p:txBody>
      </p:sp>
    </p:spTree>
    <p:extLst>
      <p:ext uri="{BB962C8B-B14F-4D97-AF65-F5344CB8AC3E}">
        <p14:creationId xmlns:p14="http://schemas.microsoft.com/office/powerpoint/2010/main" val="304977385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6BBF228-834D-614D-82DD-10D0BCB6BCD0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0704" y="6175836"/>
            <a:ext cx="1447800" cy="63754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8591101-A94C-8F40-A27C-CB5DBCB654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659" y="404664"/>
            <a:ext cx="8467813" cy="525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30466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4C392FD-27C9-D644-98D7-52C9373900CE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0704" y="6175836"/>
            <a:ext cx="1447800" cy="63754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536BF10-E543-D346-A4C7-9422BD98F5AA}"/>
              </a:ext>
            </a:extLst>
          </p:cNvPr>
          <p:cNvSpPr txBox="1"/>
          <p:nvPr/>
        </p:nvSpPr>
        <p:spPr>
          <a:xfrm>
            <a:off x="395536" y="260648"/>
            <a:ext cx="8352928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800" dirty="0">
                <a:solidFill>
                  <a:srgbClr val="FF0000"/>
                </a:solidFill>
              </a:rPr>
              <a:t>Decision Making Technique</a:t>
            </a:r>
          </a:p>
          <a:p>
            <a:pPr algn="ctr"/>
            <a:r>
              <a:rPr lang="en-US" sz="2800" dirty="0">
                <a:solidFill>
                  <a:srgbClr val="FF0000"/>
                </a:solidFill>
              </a:rPr>
              <a:t>ABCD Debrief</a:t>
            </a:r>
            <a:endParaRPr lang="en-US" sz="3800" dirty="0">
              <a:solidFill>
                <a:srgbClr val="FF0000"/>
              </a:solidFill>
            </a:endParaRPr>
          </a:p>
          <a:p>
            <a:pPr algn="ctr"/>
            <a:endParaRPr lang="en-US" sz="3300" dirty="0"/>
          </a:p>
          <a:p>
            <a:pPr algn="ctr"/>
            <a:r>
              <a:rPr lang="en-US" sz="3800" dirty="0"/>
              <a:t>ABCD Teaching Phases</a:t>
            </a:r>
          </a:p>
          <a:p>
            <a:pPr algn="ctr"/>
            <a:r>
              <a:rPr lang="en-US" sz="2800" dirty="0"/>
              <a:t>Practice the Way you Play—D Phase</a:t>
            </a:r>
          </a:p>
          <a:p>
            <a:pPr algn="ctr"/>
            <a:endParaRPr lang="en-US" sz="3300" dirty="0"/>
          </a:p>
          <a:p>
            <a:pPr algn="ctr"/>
            <a:r>
              <a:rPr lang="en-US" sz="3800" dirty="0"/>
              <a:t>Train Ugly</a:t>
            </a:r>
          </a:p>
          <a:p>
            <a:pPr algn="ctr"/>
            <a:r>
              <a:rPr lang="en-US" sz="2800" dirty="0"/>
              <a:t>It Happens in D Phase</a:t>
            </a:r>
          </a:p>
          <a:p>
            <a:pPr algn="ctr"/>
            <a:endParaRPr lang="en-US" sz="3300" dirty="0"/>
          </a:p>
          <a:p>
            <a:pPr algn="ctr"/>
            <a:r>
              <a:rPr lang="en-US" sz="3800" dirty="0"/>
              <a:t>Suggestions vs. Requirements</a:t>
            </a:r>
          </a:p>
          <a:p>
            <a:pPr algn="ctr"/>
            <a:r>
              <a:rPr lang="en-US" sz="2800" dirty="0"/>
              <a:t>Non-negotiables</a:t>
            </a:r>
          </a:p>
        </p:txBody>
      </p:sp>
    </p:spTree>
    <p:extLst>
      <p:ext uri="{BB962C8B-B14F-4D97-AF65-F5344CB8AC3E}">
        <p14:creationId xmlns:p14="http://schemas.microsoft.com/office/powerpoint/2010/main" val="23298509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2151EB7-C4C4-984A-9F9B-DF028C9B36BE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0704" y="6175836"/>
            <a:ext cx="1447800" cy="63754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8DFEB2D-0A8D-CF4C-867E-3E106CB4FF5B}"/>
              </a:ext>
            </a:extLst>
          </p:cNvPr>
          <p:cNvSpPr txBox="1"/>
          <p:nvPr/>
        </p:nvSpPr>
        <p:spPr>
          <a:xfrm>
            <a:off x="395536" y="332656"/>
            <a:ext cx="8352928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Style of Play Coach Education</a:t>
            </a:r>
          </a:p>
          <a:p>
            <a:pPr algn="ctr"/>
            <a:endParaRPr lang="en-US" sz="2000" dirty="0"/>
          </a:p>
          <a:p>
            <a:pPr algn="ctr"/>
            <a:endParaRPr lang="en-US" sz="2000" dirty="0"/>
          </a:p>
          <a:p>
            <a:pPr algn="ctr"/>
            <a:endParaRPr lang="en-US" sz="2000" dirty="0"/>
          </a:p>
          <a:p>
            <a:pPr algn="ctr"/>
            <a:r>
              <a:rPr lang="en-US" sz="4400" dirty="0"/>
              <a:t>Actions</a:t>
            </a:r>
            <a:endParaRPr lang="en-US" sz="2000" dirty="0"/>
          </a:p>
          <a:p>
            <a:pPr algn="ctr"/>
            <a:endParaRPr lang="en-US" sz="2000" dirty="0"/>
          </a:p>
          <a:p>
            <a:pPr algn="ctr"/>
            <a:r>
              <a:rPr lang="en-US" sz="2000" dirty="0"/>
              <a:t>vs.</a:t>
            </a:r>
          </a:p>
          <a:p>
            <a:pPr algn="ctr"/>
            <a:endParaRPr lang="en-US" sz="2000" dirty="0"/>
          </a:p>
          <a:p>
            <a:pPr algn="ctr"/>
            <a:r>
              <a:rPr lang="en-US" sz="4400" dirty="0"/>
              <a:t>Quick Hitters</a:t>
            </a:r>
          </a:p>
          <a:p>
            <a:pPr algn="ctr"/>
            <a:endParaRPr lang="en-US" sz="2000" dirty="0"/>
          </a:p>
          <a:p>
            <a:pPr algn="ctr"/>
            <a:r>
              <a:rPr lang="en-US" sz="2000" dirty="0"/>
              <a:t>&amp;</a:t>
            </a:r>
          </a:p>
          <a:p>
            <a:pPr algn="ctr"/>
            <a:endParaRPr lang="en-US" sz="2000" dirty="0"/>
          </a:p>
          <a:p>
            <a:pPr algn="ctr"/>
            <a:r>
              <a:rPr lang="en-US" sz="4400" dirty="0"/>
              <a:t>Set Plays</a:t>
            </a:r>
          </a:p>
        </p:txBody>
      </p:sp>
    </p:spTree>
    <p:extLst>
      <p:ext uri="{BB962C8B-B14F-4D97-AF65-F5344CB8AC3E}">
        <p14:creationId xmlns:p14="http://schemas.microsoft.com/office/powerpoint/2010/main" val="157952336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4DD2B99-1A7F-914B-9F70-D85F68DF575E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0704" y="6175836"/>
            <a:ext cx="1447800" cy="6375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22260FB-2332-7E44-B0F0-BAC737D911C3}"/>
              </a:ext>
            </a:extLst>
          </p:cNvPr>
          <p:cNvSpPr txBox="1"/>
          <p:nvPr/>
        </p:nvSpPr>
        <p:spPr>
          <a:xfrm>
            <a:off x="395536" y="260648"/>
            <a:ext cx="8352928" cy="606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ABCD Debrief</a:t>
            </a:r>
          </a:p>
          <a:p>
            <a:pPr algn="ctr"/>
            <a:endParaRPr lang="en-US" sz="2000" dirty="0"/>
          </a:p>
          <a:p>
            <a:r>
              <a:rPr lang="en-US" sz="4400" dirty="0"/>
              <a:t>	A	</a:t>
            </a:r>
            <a:r>
              <a:rPr lang="en-US" sz="3300" dirty="0"/>
              <a:t>Agree—What worked well?</a:t>
            </a:r>
          </a:p>
          <a:p>
            <a:r>
              <a:rPr lang="en-US" sz="2000" dirty="0"/>
              <a:t>		- has to be something positive…</a:t>
            </a:r>
          </a:p>
          <a:p>
            <a:endParaRPr lang="en-US" sz="2000" dirty="0"/>
          </a:p>
          <a:p>
            <a:r>
              <a:rPr lang="en-US" sz="4400" dirty="0"/>
              <a:t>	B	</a:t>
            </a:r>
            <a:r>
              <a:rPr lang="en-US" sz="3300" dirty="0"/>
              <a:t>Build—teammates discuss </a:t>
            </a:r>
            <a:r>
              <a:rPr lang="en-US" sz="4400" dirty="0"/>
              <a:t>A</a:t>
            </a:r>
          </a:p>
          <a:p>
            <a:r>
              <a:rPr lang="en-US" sz="2000" dirty="0"/>
              <a:t>		- most often Why did something go well?</a:t>
            </a:r>
          </a:p>
          <a:p>
            <a:endParaRPr lang="en-US" sz="2000" dirty="0"/>
          </a:p>
          <a:p>
            <a:r>
              <a:rPr lang="en-US" sz="4400" dirty="0"/>
              <a:t>	C	</a:t>
            </a:r>
            <a:r>
              <a:rPr lang="en-US" sz="3300" dirty="0"/>
              <a:t>Challenge—What went wrong?</a:t>
            </a:r>
          </a:p>
          <a:p>
            <a:r>
              <a:rPr lang="en-US" sz="2000" dirty="0"/>
              <a:t>		- What needs to be corrected &amp; How to Fix it!</a:t>
            </a:r>
          </a:p>
          <a:p>
            <a:endParaRPr lang="en-US" sz="2000" dirty="0"/>
          </a:p>
          <a:p>
            <a:r>
              <a:rPr lang="en-US" sz="4400" dirty="0"/>
              <a:t>	D	</a:t>
            </a:r>
            <a:r>
              <a:rPr lang="en-US" sz="3300" dirty="0"/>
              <a:t>Deeper—usually for the coach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93520095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4DD2B99-1A7F-914B-9F70-D85F68DF575E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0704" y="6175836"/>
            <a:ext cx="1447800" cy="6375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22260FB-2332-7E44-B0F0-BAC737D911C3}"/>
              </a:ext>
            </a:extLst>
          </p:cNvPr>
          <p:cNvSpPr txBox="1"/>
          <p:nvPr/>
        </p:nvSpPr>
        <p:spPr>
          <a:xfrm>
            <a:off x="395536" y="260648"/>
            <a:ext cx="8352928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Pre-brief Technique</a:t>
            </a:r>
          </a:p>
          <a:p>
            <a:pPr algn="ctr"/>
            <a:endParaRPr lang="en-US" sz="2000" dirty="0"/>
          </a:p>
          <a:p>
            <a:pPr algn="ctr"/>
            <a:endParaRPr lang="en-US" sz="2000" dirty="0"/>
          </a:p>
          <a:p>
            <a:pPr algn="ctr"/>
            <a:endParaRPr lang="en-US" sz="2000" dirty="0"/>
          </a:p>
          <a:p>
            <a:r>
              <a:rPr lang="en-US" sz="2800" dirty="0"/>
              <a:t>Once players become accustomed to </a:t>
            </a:r>
            <a:r>
              <a:rPr lang="en-US" sz="2800" b="1" dirty="0"/>
              <a:t>debriefs</a:t>
            </a:r>
            <a:r>
              <a:rPr lang="en-US" sz="2800" dirty="0"/>
              <a:t>, the next step is to incorporate </a:t>
            </a:r>
            <a:r>
              <a:rPr lang="en-US" sz="2800" b="1" dirty="0"/>
              <a:t>pre-briefs</a:t>
            </a:r>
            <a:r>
              <a:rPr lang="en-US" sz="2800" dirty="0"/>
              <a:t>…</a:t>
            </a:r>
          </a:p>
          <a:p>
            <a:endParaRPr lang="en-US" sz="2800" dirty="0"/>
          </a:p>
          <a:p>
            <a:r>
              <a:rPr lang="en-US" sz="2800" dirty="0"/>
              <a:t>Before each D Phase, allow players time to determine which Action they want to execute…</a:t>
            </a:r>
          </a:p>
          <a:p>
            <a:endParaRPr lang="en-US" sz="2800" dirty="0"/>
          </a:p>
          <a:p>
            <a:r>
              <a:rPr lang="en-US" sz="2800" b="1" dirty="0"/>
              <a:t>Debriefs</a:t>
            </a:r>
            <a:r>
              <a:rPr lang="en-US" sz="2800" dirty="0"/>
              <a:t> &amp; </a:t>
            </a:r>
            <a:r>
              <a:rPr lang="en-US" sz="2800" b="1" dirty="0"/>
              <a:t>Pre-briefs</a:t>
            </a:r>
            <a:r>
              <a:rPr lang="en-US" sz="2800" dirty="0"/>
              <a:t> are arguably the number one decision-making tools coaches can utilize to enhance player development &amp; effectiveness…</a:t>
            </a:r>
          </a:p>
        </p:txBody>
      </p:sp>
    </p:spTree>
    <p:extLst>
      <p:ext uri="{BB962C8B-B14F-4D97-AF65-F5344CB8AC3E}">
        <p14:creationId xmlns:p14="http://schemas.microsoft.com/office/powerpoint/2010/main" val="211877266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4C392FD-27C9-D644-98D7-52C9373900CE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0704" y="6175836"/>
            <a:ext cx="1447800" cy="63754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536BF10-E543-D346-A4C7-9422BD98F5AA}"/>
              </a:ext>
            </a:extLst>
          </p:cNvPr>
          <p:cNvSpPr txBox="1"/>
          <p:nvPr/>
        </p:nvSpPr>
        <p:spPr>
          <a:xfrm>
            <a:off x="395536" y="260648"/>
            <a:ext cx="8352928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800" dirty="0"/>
              <a:t>Decision Making Technique</a:t>
            </a:r>
          </a:p>
          <a:p>
            <a:pPr algn="ctr"/>
            <a:r>
              <a:rPr lang="en-US" sz="2800" dirty="0"/>
              <a:t>ABCD Debrief</a:t>
            </a:r>
            <a:endParaRPr lang="en-US" sz="3800" dirty="0"/>
          </a:p>
          <a:p>
            <a:pPr algn="ctr"/>
            <a:endParaRPr lang="en-US" sz="3300" dirty="0"/>
          </a:p>
          <a:p>
            <a:pPr algn="ctr"/>
            <a:r>
              <a:rPr lang="en-US" sz="3800" dirty="0">
                <a:solidFill>
                  <a:srgbClr val="FF0000"/>
                </a:solidFill>
              </a:rPr>
              <a:t>ABCD Teaching Phases</a:t>
            </a:r>
          </a:p>
          <a:p>
            <a:pPr algn="ctr"/>
            <a:r>
              <a:rPr lang="en-US" sz="2800" dirty="0">
                <a:solidFill>
                  <a:srgbClr val="FF0000"/>
                </a:solidFill>
              </a:rPr>
              <a:t>Practice the Way you Play—D Phase</a:t>
            </a:r>
          </a:p>
          <a:p>
            <a:pPr algn="ctr"/>
            <a:endParaRPr lang="en-US" sz="3300" dirty="0"/>
          </a:p>
          <a:p>
            <a:pPr algn="ctr"/>
            <a:r>
              <a:rPr lang="en-US" sz="3800" dirty="0"/>
              <a:t>Train Ugly</a:t>
            </a:r>
          </a:p>
          <a:p>
            <a:pPr algn="ctr"/>
            <a:r>
              <a:rPr lang="en-US" sz="2800" dirty="0"/>
              <a:t>It Happens in D Phase</a:t>
            </a:r>
          </a:p>
          <a:p>
            <a:pPr algn="ctr"/>
            <a:endParaRPr lang="en-US" sz="3300" dirty="0"/>
          </a:p>
          <a:p>
            <a:pPr algn="ctr"/>
            <a:r>
              <a:rPr lang="en-US" sz="3800" dirty="0"/>
              <a:t>Suggestions vs. Requirements</a:t>
            </a:r>
          </a:p>
          <a:p>
            <a:pPr algn="ctr"/>
            <a:r>
              <a:rPr lang="en-US" sz="2800" dirty="0"/>
              <a:t>Non-negotiables</a:t>
            </a:r>
          </a:p>
        </p:txBody>
      </p:sp>
    </p:spTree>
    <p:extLst>
      <p:ext uri="{BB962C8B-B14F-4D97-AF65-F5344CB8AC3E}">
        <p14:creationId xmlns:p14="http://schemas.microsoft.com/office/powerpoint/2010/main" val="346991738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F32234F-C09A-6043-8513-092DF8A356AA}"/>
              </a:ext>
            </a:extLst>
          </p:cNvPr>
          <p:cNvSpPr txBox="1"/>
          <p:nvPr/>
        </p:nvSpPr>
        <p:spPr>
          <a:xfrm>
            <a:off x="395536" y="260648"/>
            <a:ext cx="8352928" cy="56169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800" dirty="0"/>
              <a:t>ABCD Teaching Phases</a:t>
            </a:r>
          </a:p>
          <a:p>
            <a:pPr algn="ctr"/>
            <a:r>
              <a:rPr lang="en-US" sz="2000" dirty="0"/>
              <a:t>Practice the Way you Play—D Phase</a:t>
            </a:r>
          </a:p>
          <a:p>
            <a:pPr algn="ctr"/>
            <a:endParaRPr lang="en-US" sz="3300" dirty="0"/>
          </a:p>
          <a:p>
            <a:r>
              <a:rPr lang="en-US" sz="3300" dirty="0"/>
              <a:t>	A Phase	</a:t>
            </a:r>
            <a:r>
              <a:rPr lang="en-US" sz="2800" dirty="0"/>
              <a:t>On Air—No Defense</a:t>
            </a:r>
          </a:p>
          <a:p>
            <a:endParaRPr lang="en-US" sz="3200" dirty="0"/>
          </a:p>
          <a:p>
            <a:r>
              <a:rPr lang="en-US" sz="3300" dirty="0"/>
              <a:t>	B Phase	</a:t>
            </a:r>
            <a:r>
              <a:rPr lang="en-US" sz="2800" dirty="0"/>
              <a:t>Guided Defense</a:t>
            </a:r>
          </a:p>
          <a:p>
            <a:endParaRPr lang="en-US" sz="3200" dirty="0"/>
          </a:p>
          <a:p>
            <a:r>
              <a:rPr lang="en-US" sz="3300" dirty="0"/>
              <a:t>	C Phase	</a:t>
            </a:r>
            <a:r>
              <a:rPr lang="en-US" sz="2800" dirty="0"/>
              <a:t>Live Breakdowns</a:t>
            </a:r>
          </a:p>
          <a:p>
            <a:endParaRPr lang="en-US" sz="3200" dirty="0"/>
          </a:p>
          <a:p>
            <a:r>
              <a:rPr lang="en-US" sz="3300" dirty="0"/>
              <a:t>	D Phase	</a:t>
            </a:r>
            <a:r>
              <a:rPr lang="en-US" sz="2800" dirty="0"/>
              <a:t>5on5 / Game-like Play</a:t>
            </a:r>
          </a:p>
          <a:p>
            <a:r>
              <a:rPr lang="en-US" sz="2000" dirty="0"/>
              <a:t>			- Let play go for duration / do not interrupt</a:t>
            </a:r>
          </a:p>
          <a:p>
            <a:r>
              <a:rPr lang="en-US" sz="2000" dirty="0"/>
              <a:t>			- </a:t>
            </a:r>
            <a:r>
              <a:rPr lang="en-US" sz="2000" b="1" dirty="0"/>
              <a:t>Train Ugly</a:t>
            </a:r>
            <a:r>
              <a:rPr lang="en-US" sz="2000" dirty="0"/>
              <a:t> / Manage the Chaos </a:t>
            </a:r>
            <a:endParaRPr lang="en-US" sz="2000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DB1D8AB-5DF2-9A42-9B0C-F55405C28C9C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0704" y="6175836"/>
            <a:ext cx="1447800" cy="637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61671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4C392FD-27C9-D644-98D7-52C9373900CE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0704" y="6175836"/>
            <a:ext cx="1447800" cy="63754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536BF10-E543-D346-A4C7-9422BD98F5AA}"/>
              </a:ext>
            </a:extLst>
          </p:cNvPr>
          <p:cNvSpPr txBox="1"/>
          <p:nvPr/>
        </p:nvSpPr>
        <p:spPr>
          <a:xfrm>
            <a:off x="395536" y="260648"/>
            <a:ext cx="8352928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800" dirty="0"/>
              <a:t>Decision Making Technique</a:t>
            </a:r>
          </a:p>
          <a:p>
            <a:pPr algn="ctr"/>
            <a:r>
              <a:rPr lang="en-US" sz="2800" dirty="0"/>
              <a:t>ABCD Debrief</a:t>
            </a:r>
            <a:endParaRPr lang="en-US" sz="3800" dirty="0"/>
          </a:p>
          <a:p>
            <a:pPr algn="ctr"/>
            <a:endParaRPr lang="en-US" sz="3300" dirty="0"/>
          </a:p>
          <a:p>
            <a:pPr algn="ctr"/>
            <a:r>
              <a:rPr lang="en-US" sz="3800" dirty="0"/>
              <a:t>ABCD Teaching Phases</a:t>
            </a:r>
          </a:p>
          <a:p>
            <a:pPr algn="ctr"/>
            <a:r>
              <a:rPr lang="en-US" sz="2800" dirty="0"/>
              <a:t>Practice the Way you Play—D Phase</a:t>
            </a:r>
          </a:p>
          <a:p>
            <a:pPr algn="ctr"/>
            <a:endParaRPr lang="en-US" sz="3300" dirty="0"/>
          </a:p>
          <a:p>
            <a:pPr algn="ctr"/>
            <a:r>
              <a:rPr lang="en-US" sz="3800" dirty="0">
                <a:solidFill>
                  <a:srgbClr val="FF0000"/>
                </a:solidFill>
              </a:rPr>
              <a:t>Train Ugly</a:t>
            </a:r>
          </a:p>
          <a:p>
            <a:pPr algn="ctr"/>
            <a:r>
              <a:rPr lang="en-US" sz="2800" dirty="0">
                <a:solidFill>
                  <a:srgbClr val="FF0000"/>
                </a:solidFill>
              </a:rPr>
              <a:t>It Happens in D Phase</a:t>
            </a:r>
          </a:p>
          <a:p>
            <a:pPr algn="ctr"/>
            <a:endParaRPr lang="en-US" sz="3300" dirty="0"/>
          </a:p>
          <a:p>
            <a:pPr algn="ctr"/>
            <a:r>
              <a:rPr lang="en-US" sz="3800" dirty="0"/>
              <a:t>Suggestions vs. Requirements</a:t>
            </a:r>
          </a:p>
          <a:p>
            <a:pPr algn="ctr"/>
            <a:r>
              <a:rPr lang="en-US" sz="2800" dirty="0"/>
              <a:t>Non-negotiables</a:t>
            </a:r>
          </a:p>
        </p:txBody>
      </p:sp>
    </p:spTree>
    <p:extLst>
      <p:ext uri="{BB962C8B-B14F-4D97-AF65-F5344CB8AC3E}">
        <p14:creationId xmlns:p14="http://schemas.microsoft.com/office/powerpoint/2010/main" val="348932709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4C392FD-27C9-D644-98D7-52C9373900CE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0704" y="6175836"/>
            <a:ext cx="1447800" cy="63754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536BF10-E543-D346-A4C7-9422BD98F5AA}"/>
              </a:ext>
            </a:extLst>
          </p:cNvPr>
          <p:cNvSpPr txBox="1"/>
          <p:nvPr/>
        </p:nvSpPr>
        <p:spPr>
          <a:xfrm>
            <a:off x="395536" y="260648"/>
            <a:ext cx="8352928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800" dirty="0"/>
              <a:t>Decision Making Technique</a:t>
            </a:r>
          </a:p>
          <a:p>
            <a:pPr algn="ctr"/>
            <a:r>
              <a:rPr lang="en-US" sz="2800" dirty="0"/>
              <a:t>ABCD Debrief</a:t>
            </a:r>
            <a:endParaRPr lang="en-US" sz="3800" dirty="0"/>
          </a:p>
          <a:p>
            <a:pPr algn="ctr"/>
            <a:endParaRPr lang="en-US" sz="3300" dirty="0"/>
          </a:p>
          <a:p>
            <a:pPr algn="ctr"/>
            <a:r>
              <a:rPr lang="en-US" sz="3800" dirty="0"/>
              <a:t>ABCD Teaching Phases</a:t>
            </a:r>
          </a:p>
          <a:p>
            <a:pPr algn="ctr"/>
            <a:r>
              <a:rPr lang="en-US" sz="2800" dirty="0"/>
              <a:t>Practice the Way you Play—D Phase</a:t>
            </a:r>
          </a:p>
          <a:p>
            <a:pPr algn="ctr"/>
            <a:endParaRPr lang="en-US" sz="3300" dirty="0"/>
          </a:p>
          <a:p>
            <a:pPr algn="ctr"/>
            <a:r>
              <a:rPr lang="en-US" sz="3800" dirty="0"/>
              <a:t>Train Ugly</a:t>
            </a:r>
          </a:p>
          <a:p>
            <a:pPr algn="ctr"/>
            <a:r>
              <a:rPr lang="en-US" sz="2800" dirty="0"/>
              <a:t>It Happens in D Phase</a:t>
            </a:r>
          </a:p>
          <a:p>
            <a:pPr algn="ctr"/>
            <a:endParaRPr lang="en-US" sz="3300" dirty="0"/>
          </a:p>
          <a:p>
            <a:pPr algn="ctr"/>
            <a:r>
              <a:rPr lang="en-US" sz="3800" dirty="0">
                <a:solidFill>
                  <a:srgbClr val="FF0000"/>
                </a:solidFill>
              </a:rPr>
              <a:t>Suggestions vs. Requirements</a:t>
            </a:r>
          </a:p>
          <a:p>
            <a:pPr algn="ctr"/>
            <a:r>
              <a:rPr lang="en-US" sz="2800" dirty="0">
                <a:solidFill>
                  <a:srgbClr val="FF0000"/>
                </a:solidFill>
              </a:rPr>
              <a:t>Non-negotiables</a:t>
            </a:r>
          </a:p>
        </p:txBody>
      </p:sp>
    </p:spTree>
    <p:extLst>
      <p:ext uri="{BB962C8B-B14F-4D97-AF65-F5344CB8AC3E}">
        <p14:creationId xmlns:p14="http://schemas.microsoft.com/office/powerpoint/2010/main" val="329775354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6391C56-A4EA-BA4A-96B8-DD3613C92FF6}"/>
              </a:ext>
            </a:extLst>
          </p:cNvPr>
          <p:cNvSpPr txBox="1"/>
          <p:nvPr/>
        </p:nvSpPr>
        <p:spPr>
          <a:xfrm>
            <a:off x="395536" y="260648"/>
            <a:ext cx="8352928" cy="587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800" dirty="0"/>
              <a:t>FEEDBACK</a:t>
            </a:r>
          </a:p>
          <a:p>
            <a:pPr algn="ctr"/>
            <a:r>
              <a:rPr lang="en-US" sz="2400" dirty="0"/>
              <a:t>101 | 201 | 301</a:t>
            </a:r>
          </a:p>
          <a:p>
            <a:pPr algn="ctr"/>
            <a:endParaRPr lang="en-US" sz="2800" dirty="0"/>
          </a:p>
          <a:p>
            <a:pPr marL="514350" indent="-514350">
              <a:buAutoNum type="arabicPlain" startAt="101"/>
            </a:pPr>
            <a:r>
              <a:rPr lang="en-US" sz="2800" dirty="0"/>
              <a:t> 	Technical Skill Specific Feedback</a:t>
            </a:r>
          </a:p>
          <a:p>
            <a:endParaRPr lang="en-US" sz="2000" dirty="0"/>
          </a:p>
          <a:p>
            <a:pPr marL="514350" indent="-514350">
              <a:buAutoNum type="arabicPlain" startAt="201"/>
            </a:pPr>
            <a:r>
              <a:rPr lang="en-US" sz="2800" dirty="0"/>
              <a:t> 	What Happens after the Feedback</a:t>
            </a:r>
          </a:p>
          <a:p>
            <a:endParaRPr lang="en-US" sz="2000" dirty="0"/>
          </a:p>
          <a:p>
            <a:pPr marL="514350" indent="-514350">
              <a:buAutoNum type="arabicPlain" startAt="301"/>
            </a:pPr>
            <a:r>
              <a:rPr lang="en-US" sz="2800" dirty="0"/>
              <a:t> 	Decision-making &amp; Problem-solving Feedback</a:t>
            </a:r>
          </a:p>
          <a:p>
            <a:endParaRPr lang="en-US" sz="2800" dirty="0"/>
          </a:p>
          <a:p>
            <a:endParaRPr lang="en-US" sz="3800" dirty="0"/>
          </a:p>
          <a:p>
            <a:endParaRPr lang="en-US" sz="2800" dirty="0"/>
          </a:p>
          <a:p>
            <a:endParaRPr lang="en-US" sz="2000" dirty="0"/>
          </a:p>
          <a:p>
            <a:r>
              <a:rPr lang="en-US" sz="2000" b="1" dirty="0"/>
              <a:t>		   	The Coach’s Guide to Teaching</a:t>
            </a:r>
          </a:p>
          <a:p>
            <a:r>
              <a:rPr lang="en-US" sz="2000" dirty="0"/>
              <a:t>		   	- Doug </a:t>
            </a:r>
            <a:r>
              <a:rPr lang="en-US" sz="2000" dirty="0" err="1"/>
              <a:t>Lemov</a:t>
            </a:r>
            <a:endParaRPr lang="en-US" sz="2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1169306-7631-284A-B035-88DB613BAF60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5" t="29624" r="80259" b="34567"/>
          <a:stretch/>
        </p:blipFill>
        <p:spPr bwMode="auto">
          <a:xfrm>
            <a:off x="1403648" y="3717032"/>
            <a:ext cx="1728192" cy="214514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CD6D2B1-AA68-4948-9C50-BA07E9476307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0704" y="6175836"/>
            <a:ext cx="1447800" cy="637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06616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05F2EB7-8F39-E54B-8BBE-2973EECB2052}"/>
              </a:ext>
            </a:extLst>
          </p:cNvPr>
          <p:cNvSpPr txBox="1"/>
          <p:nvPr/>
        </p:nvSpPr>
        <p:spPr>
          <a:xfrm>
            <a:off x="395536" y="260648"/>
            <a:ext cx="8352928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800" dirty="0"/>
              <a:t>Technical Skill Specific</a:t>
            </a:r>
          </a:p>
          <a:p>
            <a:pPr algn="ctr"/>
            <a:r>
              <a:rPr lang="en-US" sz="4400" dirty="0">
                <a:solidFill>
                  <a:srgbClr val="FF0000"/>
                </a:solidFill>
              </a:rPr>
              <a:t>101</a:t>
            </a:r>
          </a:p>
          <a:p>
            <a:pPr algn="ctr"/>
            <a:endParaRPr lang="en-US" sz="2000" dirty="0">
              <a:solidFill>
                <a:srgbClr val="FF0000"/>
              </a:solidFill>
            </a:endParaRPr>
          </a:p>
          <a:p>
            <a:pPr algn="ctr"/>
            <a:r>
              <a:rPr lang="en-US" sz="2800" dirty="0"/>
              <a:t>Focused Feedback</a:t>
            </a:r>
          </a:p>
          <a:p>
            <a:pPr algn="ctr"/>
            <a:endParaRPr lang="en-US" sz="2800" dirty="0"/>
          </a:p>
          <a:p>
            <a:pPr algn="ctr"/>
            <a:r>
              <a:rPr lang="en-US" sz="2800" dirty="0"/>
              <a:t>Use Stoppages &amp; Apply</a:t>
            </a:r>
          </a:p>
          <a:p>
            <a:pPr algn="ctr"/>
            <a:endParaRPr lang="en-US" sz="2800" dirty="0"/>
          </a:p>
          <a:p>
            <a:pPr algn="ctr"/>
            <a:r>
              <a:rPr lang="en-US" sz="2800" dirty="0"/>
              <a:t>Feedback then Apply Matters (speed)</a:t>
            </a:r>
          </a:p>
          <a:p>
            <a:pPr algn="ctr"/>
            <a:endParaRPr lang="en-US" sz="2800" dirty="0"/>
          </a:p>
          <a:p>
            <a:pPr algn="ctr"/>
            <a:r>
              <a:rPr lang="en-US" sz="2800" dirty="0"/>
              <a:t>Economy of Language—Less is More</a:t>
            </a:r>
          </a:p>
          <a:p>
            <a:pPr algn="ctr"/>
            <a:endParaRPr lang="en-US" sz="2800" dirty="0"/>
          </a:p>
          <a:p>
            <a:pPr algn="ctr"/>
            <a:r>
              <a:rPr lang="en-US" sz="2800" dirty="0"/>
              <a:t>Distinguish the Person from the Action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51E6EDB-E85D-694E-B6F0-3346B7D8E210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0704" y="6175836"/>
            <a:ext cx="1447800" cy="637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87514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81672F3-6038-2D4C-8594-423750D8D555}"/>
              </a:ext>
            </a:extLst>
          </p:cNvPr>
          <p:cNvSpPr txBox="1"/>
          <p:nvPr/>
        </p:nvSpPr>
        <p:spPr>
          <a:xfrm>
            <a:off x="395536" y="260648"/>
            <a:ext cx="8352928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800" dirty="0"/>
              <a:t>What Happens after the Feedback</a:t>
            </a:r>
          </a:p>
          <a:p>
            <a:pPr algn="ctr"/>
            <a:r>
              <a:rPr lang="en-US" sz="4400" dirty="0">
                <a:solidFill>
                  <a:srgbClr val="FF0000"/>
                </a:solidFill>
              </a:rPr>
              <a:t>201</a:t>
            </a:r>
          </a:p>
          <a:p>
            <a:pPr algn="ctr"/>
            <a:endParaRPr lang="en-US" sz="2800" dirty="0"/>
          </a:p>
          <a:p>
            <a:pPr algn="ctr"/>
            <a:r>
              <a:rPr lang="en-US" sz="2800" dirty="0"/>
              <a:t>Be Attentive to Progress</a:t>
            </a:r>
          </a:p>
          <a:p>
            <a:pPr algn="ctr"/>
            <a:endParaRPr lang="en-US" sz="2800" dirty="0"/>
          </a:p>
          <a:p>
            <a:pPr algn="ctr"/>
            <a:r>
              <a:rPr lang="en-US" sz="2800" dirty="0"/>
              <a:t>Feedback must be Timely</a:t>
            </a:r>
          </a:p>
          <a:p>
            <a:pPr algn="ctr"/>
            <a:endParaRPr lang="en-US" sz="2800" dirty="0"/>
          </a:p>
          <a:p>
            <a:pPr algn="ctr"/>
            <a:r>
              <a:rPr lang="en-US" sz="2800" dirty="0"/>
              <a:t>Correct instead of Critique</a:t>
            </a:r>
          </a:p>
          <a:p>
            <a:pPr algn="ctr"/>
            <a:endParaRPr lang="en-US" sz="2800" dirty="0"/>
          </a:p>
          <a:p>
            <a:pPr algn="ctr"/>
            <a:r>
              <a:rPr lang="en-US" sz="2800" dirty="0"/>
              <a:t>Manage the After—Shorten the Loop</a:t>
            </a:r>
          </a:p>
          <a:p>
            <a:pPr algn="ctr"/>
            <a:endParaRPr lang="en-US" sz="2800" dirty="0"/>
          </a:p>
          <a:p>
            <a:pPr algn="ctr"/>
            <a:r>
              <a:rPr lang="en-US" sz="2800" dirty="0"/>
              <a:t>Taking Feedback is different from Using Feedback</a:t>
            </a:r>
          </a:p>
          <a:p>
            <a:pPr algn="ctr"/>
            <a:endParaRPr lang="en-US" sz="2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C7D017F-D43B-7849-8859-A966180CE63D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0704" y="6175836"/>
            <a:ext cx="1447800" cy="637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47414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ABD74DF-D36F-C04B-88EA-8133CB2F8893}"/>
              </a:ext>
            </a:extLst>
          </p:cNvPr>
          <p:cNvSpPr txBox="1"/>
          <p:nvPr/>
        </p:nvSpPr>
        <p:spPr>
          <a:xfrm>
            <a:off x="395536" y="260648"/>
            <a:ext cx="8352928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800" dirty="0"/>
              <a:t>Decision-making &amp; Problem-solving</a:t>
            </a:r>
          </a:p>
          <a:p>
            <a:pPr algn="ctr"/>
            <a:r>
              <a:rPr lang="en-US" sz="4400" dirty="0">
                <a:solidFill>
                  <a:srgbClr val="FF0000"/>
                </a:solidFill>
              </a:rPr>
              <a:t>301</a:t>
            </a:r>
          </a:p>
          <a:p>
            <a:pPr algn="ctr"/>
            <a:endParaRPr lang="en-US" sz="2000" dirty="0">
              <a:solidFill>
                <a:srgbClr val="FF0000"/>
              </a:solidFill>
            </a:endParaRPr>
          </a:p>
          <a:p>
            <a:pPr algn="ctr"/>
            <a:r>
              <a:rPr lang="en-US" sz="2800" dirty="0"/>
              <a:t>Athletes to Make Decisions without being Told</a:t>
            </a:r>
          </a:p>
          <a:p>
            <a:pPr algn="ctr"/>
            <a:endParaRPr lang="en-US" sz="2800" dirty="0"/>
          </a:p>
          <a:p>
            <a:pPr algn="ctr"/>
            <a:r>
              <a:rPr lang="en-US" sz="2800" dirty="0"/>
              <a:t>Rhetorical Questions are disruptive &amp; waste time</a:t>
            </a:r>
          </a:p>
          <a:p>
            <a:pPr algn="ctr"/>
            <a:endParaRPr lang="en-US" sz="2800" dirty="0"/>
          </a:p>
          <a:p>
            <a:pPr algn="ctr"/>
            <a:r>
              <a:rPr lang="en-US" sz="2800" dirty="0"/>
              <a:t>Focus to be on “What do you see?”</a:t>
            </a:r>
          </a:p>
          <a:p>
            <a:pPr algn="ctr"/>
            <a:endParaRPr lang="en-US" sz="2800" dirty="0"/>
          </a:p>
          <a:p>
            <a:pPr algn="ctr"/>
            <a:r>
              <a:rPr lang="en-US" sz="2800" dirty="0"/>
              <a:t>Stoppages and Showing the Problem</a:t>
            </a:r>
          </a:p>
          <a:p>
            <a:pPr algn="ctr"/>
            <a:endParaRPr lang="en-US" sz="2800" dirty="0"/>
          </a:p>
          <a:p>
            <a:pPr algn="ctr"/>
            <a:r>
              <a:rPr lang="en-US" sz="2800" dirty="0"/>
              <a:t>Questions &amp; Showing the Problem Synergy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CD1CA48-11E9-224D-8DD6-61103A768730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0704" y="6175836"/>
            <a:ext cx="1447800" cy="637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9729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2151EB7-C4C4-984A-9F9B-DF028C9B36BE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0704" y="6175836"/>
            <a:ext cx="1447800" cy="63754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8DFEB2D-0A8D-CF4C-867E-3E106CB4FF5B}"/>
              </a:ext>
            </a:extLst>
          </p:cNvPr>
          <p:cNvSpPr txBox="1"/>
          <p:nvPr/>
        </p:nvSpPr>
        <p:spPr>
          <a:xfrm>
            <a:off x="395536" y="332656"/>
            <a:ext cx="8352928" cy="55830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What is an ACTION?</a:t>
            </a:r>
            <a:endParaRPr lang="en-US" sz="3300" dirty="0"/>
          </a:p>
          <a:p>
            <a:pPr algn="ctr"/>
            <a:endParaRPr lang="en-US" sz="2000" dirty="0"/>
          </a:p>
          <a:p>
            <a:pPr algn="ctr"/>
            <a:endParaRPr lang="en-US" sz="1000" dirty="0"/>
          </a:p>
          <a:p>
            <a:pPr>
              <a:lnSpc>
                <a:spcPct val="150000"/>
              </a:lnSpc>
            </a:pPr>
            <a:r>
              <a:rPr lang="en-US" sz="2800" dirty="0"/>
              <a:t>Example:	Pick &amp; Roll</a:t>
            </a:r>
            <a:br>
              <a:rPr lang="en-US" sz="2800" dirty="0"/>
            </a:br>
            <a:r>
              <a:rPr lang="en-US" sz="2800" dirty="0"/>
              <a:t>		Pass &amp; Cut </a:t>
            </a:r>
            <a:r>
              <a:rPr lang="en-US" sz="2000" dirty="0"/>
              <a:t>(Give &amp; Go)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		Post Play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		Dribble Hand-off </a:t>
            </a:r>
            <a:r>
              <a:rPr lang="en-US" sz="2000" dirty="0"/>
              <a:t>(DHO)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		Wave Actions—concurrent Actions </a:t>
            </a:r>
            <a:r>
              <a:rPr lang="en-US" sz="2000" dirty="0"/>
              <a:t>(GDP)</a:t>
            </a:r>
            <a:br>
              <a:rPr lang="en-US" sz="2000" dirty="0"/>
            </a:br>
            <a:endParaRPr lang="en-US" sz="1500" dirty="0"/>
          </a:p>
          <a:p>
            <a:pPr algn="ctr">
              <a:lnSpc>
                <a:spcPct val="150000"/>
              </a:lnSpc>
            </a:pPr>
            <a:r>
              <a:rPr lang="en-US" sz="3800" dirty="0"/>
              <a:t>ACTIONS &amp; DOMINOES</a:t>
            </a:r>
          </a:p>
        </p:txBody>
      </p:sp>
    </p:spTree>
    <p:extLst>
      <p:ext uri="{BB962C8B-B14F-4D97-AF65-F5344CB8AC3E}">
        <p14:creationId xmlns:p14="http://schemas.microsoft.com/office/powerpoint/2010/main" val="294525854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13C4D38-70C8-F244-B7B5-8CC5F7070267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0704" y="6175836"/>
            <a:ext cx="1447800" cy="63754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51A2CC2-F74D-EE46-A2E4-3860DE32A82C}"/>
              </a:ext>
            </a:extLst>
          </p:cNvPr>
          <p:cNvSpPr txBox="1"/>
          <p:nvPr/>
        </p:nvSpPr>
        <p:spPr>
          <a:xfrm>
            <a:off x="395536" y="260648"/>
            <a:ext cx="8352928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800" dirty="0"/>
              <a:t>Gold Medal Model – Canada Basketball</a:t>
            </a:r>
          </a:p>
          <a:p>
            <a:pPr algn="ctr"/>
            <a:r>
              <a:rPr lang="en-US" sz="2400" dirty="0"/>
              <a:t>4 Pillars of Player Development</a:t>
            </a:r>
          </a:p>
          <a:p>
            <a:pPr algn="ctr"/>
            <a:endParaRPr lang="en-US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42F2E70-EDDB-634C-A245-67DA9B26C18E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412776"/>
            <a:ext cx="7049144" cy="4680520"/>
          </a:xfrm>
          <a:prstGeom prst="rect">
            <a:avLst/>
          </a:prstGeom>
          <a:noFill/>
          <a:ln>
            <a:noFill/>
          </a:ln>
          <a:extLst/>
        </p:spPr>
      </p:pic>
    </p:spTree>
    <p:extLst>
      <p:ext uri="{BB962C8B-B14F-4D97-AF65-F5344CB8AC3E}">
        <p14:creationId xmlns:p14="http://schemas.microsoft.com/office/powerpoint/2010/main" val="234598875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A44D860-FA64-6D4E-B6B5-1C4021F6FB1A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0704" y="6175836"/>
            <a:ext cx="1447800" cy="63754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5DDB00D-B922-A142-8658-CFBDC1BEA9DD}"/>
              </a:ext>
            </a:extLst>
          </p:cNvPr>
          <p:cNvSpPr txBox="1"/>
          <p:nvPr/>
        </p:nvSpPr>
        <p:spPr>
          <a:xfrm>
            <a:off x="395536" y="260648"/>
            <a:ext cx="8352928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Take a </a:t>
            </a:r>
            <a:r>
              <a:rPr lang="en-US" sz="4400" dirty="0" err="1"/>
              <a:t>TEMPerature</a:t>
            </a:r>
            <a:r>
              <a:rPr lang="en-US" sz="4400" dirty="0"/>
              <a:t> Reading</a:t>
            </a:r>
          </a:p>
          <a:p>
            <a:pPr algn="ctr"/>
            <a:r>
              <a:rPr lang="en-US" sz="2000" dirty="0"/>
              <a:t>(EDC – Error  Detection  Correction)</a:t>
            </a:r>
          </a:p>
          <a:p>
            <a:pPr algn="ctr"/>
            <a:endParaRPr lang="en-US" sz="2000" dirty="0"/>
          </a:p>
          <a:p>
            <a:r>
              <a:rPr lang="en-US" sz="3800" dirty="0"/>
              <a:t>T	</a:t>
            </a:r>
            <a:r>
              <a:rPr lang="en-US" sz="2800" dirty="0"/>
              <a:t>Technical &amp; Tactical Considerations</a:t>
            </a:r>
            <a:endParaRPr lang="en-US" sz="3800" dirty="0"/>
          </a:p>
          <a:p>
            <a:endParaRPr lang="en-US" sz="3800" dirty="0"/>
          </a:p>
          <a:p>
            <a:r>
              <a:rPr lang="en-US" sz="3800" dirty="0"/>
              <a:t>E	</a:t>
            </a:r>
            <a:r>
              <a:rPr lang="en-US" sz="2800" dirty="0"/>
              <a:t>Emotional/Social Considerations</a:t>
            </a:r>
            <a:endParaRPr lang="en-US" sz="3800" dirty="0"/>
          </a:p>
          <a:p>
            <a:endParaRPr lang="en-US" sz="3800" dirty="0"/>
          </a:p>
          <a:p>
            <a:r>
              <a:rPr lang="en-US" sz="3800" dirty="0"/>
              <a:t>M	</a:t>
            </a:r>
            <a:r>
              <a:rPr lang="en-US" sz="2800" dirty="0"/>
              <a:t>Mental Considerations</a:t>
            </a:r>
            <a:endParaRPr lang="en-US" sz="3800" dirty="0"/>
          </a:p>
          <a:p>
            <a:endParaRPr lang="en-US" sz="3800" dirty="0"/>
          </a:p>
          <a:p>
            <a:r>
              <a:rPr lang="en-US" sz="3800" dirty="0"/>
              <a:t>P	</a:t>
            </a:r>
            <a:r>
              <a:rPr lang="en-US" sz="2800" dirty="0"/>
              <a:t>Physical Considerations</a:t>
            </a:r>
          </a:p>
        </p:txBody>
      </p:sp>
    </p:spTree>
    <p:extLst>
      <p:ext uri="{BB962C8B-B14F-4D97-AF65-F5344CB8AC3E}">
        <p14:creationId xmlns:p14="http://schemas.microsoft.com/office/powerpoint/2010/main" val="60381996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8B4C69F-8F1D-C14F-8F67-1ACA9364F527}"/>
              </a:ext>
            </a:extLst>
          </p:cNvPr>
          <p:cNvSpPr txBox="1"/>
          <p:nvPr/>
        </p:nvSpPr>
        <p:spPr>
          <a:xfrm>
            <a:off x="395536" y="260648"/>
            <a:ext cx="8352928" cy="55245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Individual Performance Plan</a:t>
            </a:r>
          </a:p>
          <a:p>
            <a:pPr algn="ctr"/>
            <a:endParaRPr lang="en-US" sz="2000" dirty="0"/>
          </a:p>
          <a:p>
            <a:pPr algn="ctr"/>
            <a:r>
              <a:rPr lang="en-US" sz="3300" dirty="0"/>
              <a:t>Creating IPP’s for Your Players</a:t>
            </a:r>
          </a:p>
          <a:p>
            <a:pPr algn="ctr"/>
            <a:endParaRPr lang="en-US" sz="2000" dirty="0"/>
          </a:p>
          <a:p>
            <a:pPr algn="ctr"/>
            <a:endParaRPr lang="en-US" sz="2000" dirty="0"/>
          </a:p>
          <a:p>
            <a:pPr marL="342900" indent="-342900">
              <a:buFont typeface="Wingdings" pitchFamily="2" charset="2"/>
              <a:buChar char="q"/>
            </a:pPr>
            <a:r>
              <a:rPr lang="en-US" sz="2400" dirty="0"/>
              <a:t>Gold Medal Model</a:t>
            </a:r>
          </a:p>
          <a:p>
            <a:endParaRPr lang="en-US" sz="2400" dirty="0"/>
          </a:p>
          <a:p>
            <a:pPr marL="342900" indent="-342900">
              <a:buFont typeface="Wingdings" pitchFamily="2" charset="2"/>
              <a:buChar char="q"/>
            </a:pPr>
            <a:r>
              <a:rPr lang="en-US" sz="2400" dirty="0"/>
              <a:t>Planning Your Trip</a:t>
            </a:r>
          </a:p>
          <a:p>
            <a:endParaRPr lang="en-US" sz="2400" dirty="0"/>
          </a:p>
          <a:p>
            <a:pPr marL="342900" indent="-342900">
              <a:buFont typeface="Wingdings" pitchFamily="2" charset="2"/>
              <a:buChar char="q"/>
            </a:pPr>
            <a:r>
              <a:rPr lang="en-US" sz="2400" dirty="0"/>
              <a:t>IPP Worksheet</a:t>
            </a:r>
          </a:p>
          <a:p>
            <a:endParaRPr lang="en-US" sz="2400" dirty="0"/>
          </a:p>
          <a:p>
            <a:pPr marL="342900" indent="-342900">
              <a:buFont typeface="Wingdings" pitchFamily="2" charset="2"/>
              <a:buChar char="q"/>
            </a:pPr>
            <a:r>
              <a:rPr lang="en-US" sz="2400" dirty="0"/>
              <a:t>IPP Instructions</a:t>
            </a:r>
          </a:p>
          <a:p>
            <a:endParaRPr lang="en-US" sz="2400" dirty="0"/>
          </a:p>
          <a:p>
            <a:pPr marL="342900" indent="-342900">
              <a:buFont typeface="Wingdings" pitchFamily="2" charset="2"/>
              <a:buChar char="q"/>
            </a:pPr>
            <a:r>
              <a:rPr lang="en-US" sz="2400" dirty="0"/>
              <a:t>Baseline Meeting / Follow-up Meeting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AA905F2-7756-6E44-B0DC-8FE37F87C2DD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0704" y="6175836"/>
            <a:ext cx="1447800" cy="637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95295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0D290F6-5DB9-E442-9127-E10330CB559D}"/>
              </a:ext>
            </a:extLst>
          </p:cNvPr>
          <p:cNvSpPr txBox="1"/>
          <p:nvPr/>
        </p:nvSpPr>
        <p:spPr>
          <a:xfrm>
            <a:off x="395536" y="260648"/>
            <a:ext cx="8352928" cy="606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800" dirty="0">
                <a:solidFill>
                  <a:srgbClr val="FF0000"/>
                </a:solidFill>
              </a:rPr>
              <a:t>Fundamental Movement Skills</a:t>
            </a:r>
          </a:p>
          <a:p>
            <a:pPr algn="ctr"/>
            <a:r>
              <a:rPr lang="en-US" sz="2800" dirty="0">
                <a:solidFill>
                  <a:srgbClr val="FF0000"/>
                </a:solidFill>
              </a:rPr>
              <a:t>ABC’S</a:t>
            </a:r>
            <a:r>
              <a:rPr lang="en-US" sz="1400" dirty="0">
                <a:solidFill>
                  <a:srgbClr val="FF0000"/>
                </a:solidFill>
              </a:rPr>
              <a:t>5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000" dirty="0">
                <a:solidFill>
                  <a:srgbClr val="FF0000"/>
                </a:solidFill>
              </a:rPr>
              <a:t>– Agility, Balance, Coordination</a:t>
            </a:r>
          </a:p>
          <a:p>
            <a:pPr algn="ctr"/>
            <a:r>
              <a:rPr lang="en-US" sz="2800" dirty="0">
                <a:solidFill>
                  <a:srgbClr val="FF0000"/>
                </a:solidFill>
              </a:rPr>
              <a:t>5S’s </a:t>
            </a:r>
            <a:r>
              <a:rPr lang="en-US" sz="2000" dirty="0">
                <a:solidFill>
                  <a:srgbClr val="FF0000"/>
                </a:solidFill>
              </a:rPr>
              <a:t>– Strength, Speed, Stamina, Suppleness, Skills</a:t>
            </a: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800" dirty="0">
                <a:solidFill>
                  <a:srgbClr val="FF0000"/>
                </a:solidFill>
              </a:rPr>
            </a:br>
            <a:r>
              <a:rPr lang="en-US" sz="2000" dirty="0">
                <a:solidFill>
                  <a:srgbClr val="FF0000"/>
                </a:solidFill>
              </a:rPr>
              <a:t>SAQ Training &amp; SEC Training</a:t>
            </a:r>
          </a:p>
          <a:p>
            <a:pPr algn="ctr"/>
            <a:endParaRPr lang="en-US" sz="2800" dirty="0"/>
          </a:p>
          <a:p>
            <a:pPr algn="ctr"/>
            <a:endParaRPr lang="en-US" sz="3300" dirty="0"/>
          </a:p>
          <a:p>
            <a:pPr algn="ctr"/>
            <a:r>
              <a:rPr lang="en-US" sz="3800" dirty="0"/>
              <a:t>Peak Height Velocity (PHV)</a:t>
            </a:r>
          </a:p>
          <a:p>
            <a:pPr algn="ctr"/>
            <a:r>
              <a:rPr lang="en-US" sz="2800" dirty="0"/>
              <a:t>Know the Windows of Athletic Development</a:t>
            </a:r>
          </a:p>
          <a:p>
            <a:pPr algn="ctr"/>
            <a:endParaRPr lang="en-US" sz="3300" dirty="0"/>
          </a:p>
          <a:p>
            <a:pPr algn="ctr"/>
            <a:endParaRPr lang="en-US" sz="2800" dirty="0"/>
          </a:p>
          <a:p>
            <a:pPr algn="ctr"/>
            <a:r>
              <a:rPr lang="en-US" sz="3800" dirty="0"/>
              <a:t>Combine Skill &amp; Athletic Development</a:t>
            </a:r>
          </a:p>
          <a:p>
            <a:pPr algn="ctr"/>
            <a:r>
              <a:rPr lang="en-US" sz="2800" dirty="0"/>
              <a:t>Every Skill Includes Fundamental Movements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E52634F-E047-5645-B470-82134FF71FB4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0704" y="6175836"/>
            <a:ext cx="1447800" cy="637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84527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0D290F6-5DB9-E442-9127-E10330CB559D}"/>
              </a:ext>
            </a:extLst>
          </p:cNvPr>
          <p:cNvSpPr txBox="1"/>
          <p:nvPr/>
        </p:nvSpPr>
        <p:spPr>
          <a:xfrm>
            <a:off x="395536" y="260648"/>
            <a:ext cx="8352928" cy="58015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800" dirty="0"/>
              <a:t>Fundamental Movement Skills</a:t>
            </a:r>
          </a:p>
          <a:p>
            <a:pPr algn="ctr"/>
            <a:r>
              <a:rPr lang="en-US" sz="2800" dirty="0"/>
              <a:t>ABC’S</a:t>
            </a:r>
            <a:r>
              <a:rPr lang="en-US" sz="1400" dirty="0"/>
              <a:t>5</a:t>
            </a:r>
            <a:r>
              <a:rPr lang="en-US" sz="2800" dirty="0"/>
              <a:t> </a:t>
            </a:r>
            <a:r>
              <a:rPr lang="en-US" sz="2000" dirty="0"/>
              <a:t>– Agility, Balance, Coordination</a:t>
            </a:r>
          </a:p>
          <a:p>
            <a:pPr algn="ctr"/>
            <a:r>
              <a:rPr lang="en-US" sz="2800" dirty="0"/>
              <a:t>5S’s </a:t>
            </a:r>
            <a:r>
              <a:rPr lang="en-US" sz="2000" dirty="0"/>
              <a:t>– Strength, Speed, Stamina, Suppleness, Skills</a:t>
            </a:r>
          </a:p>
          <a:p>
            <a:pPr algn="ctr"/>
            <a:br>
              <a:rPr lang="en-US" sz="800" dirty="0"/>
            </a:br>
            <a:r>
              <a:rPr lang="en-US" sz="2000" dirty="0"/>
              <a:t>SAQ Training &amp; SEC Training</a:t>
            </a:r>
          </a:p>
          <a:p>
            <a:pPr algn="ctr"/>
            <a:endParaRPr lang="en-US" sz="2800" dirty="0"/>
          </a:p>
          <a:p>
            <a:pPr algn="ctr"/>
            <a:endParaRPr lang="en-US" sz="2800" dirty="0"/>
          </a:p>
          <a:p>
            <a:pPr algn="ctr"/>
            <a:r>
              <a:rPr lang="en-US" sz="3800" dirty="0">
                <a:solidFill>
                  <a:srgbClr val="FF0000"/>
                </a:solidFill>
              </a:rPr>
              <a:t>Peak Height Velocity (PHV)</a:t>
            </a:r>
          </a:p>
          <a:p>
            <a:pPr algn="ctr"/>
            <a:r>
              <a:rPr lang="en-US" sz="2800" dirty="0">
                <a:solidFill>
                  <a:srgbClr val="FF0000"/>
                </a:solidFill>
              </a:rPr>
              <a:t>Know the Windows of Athletic Development</a:t>
            </a:r>
          </a:p>
          <a:p>
            <a:pPr algn="ctr"/>
            <a:endParaRPr lang="en-US" sz="2800" dirty="0"/>
          </a:p>
          <a:p>
            <a:pPr algn="ctr"/>
            <a:endParaRPr lang="en-US" sz="3300" dirty="0"/>
          </a:p>
          <a:p>
            <a:pPr algn="ctr"/>
            <a:r>
              <a:rPr lang="en-US" sz="3800" dirty="0"/>
              <a:t>Combine Skill &amp; Athletic Development</a:t>
            </a:r>
          </a:p>
          <a:p>
            <a:pPr algn="ctr"/>
            <a:r>
              <a:rPr lang="en-US" sz="2800" dirty="0"/>
              <a:t>Every Skill Includes Fundamental Movements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E52634F-E047-5645-B470-82134FF71FB4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0704" y="6175836"/>
            <a:ext cx="1447800" cy="637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26421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/Users/markhogan/Desktop/Documents/PHV - Trainability Chart.png">
            <a:extLst>
              <a:ext uri="{FF2B5EF4-FFF2-40B4-BE49-F238E27FC236}">
                <a16:creationId xmlns:a16="http://schemas.microsoft.com/office/drawing/2014/main" id="{1C32B27D-1F10-F247-873E-A0258E8EC8D5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60648"/>
            <a:ext cx="7101090" cy="5760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BF0D1BF-4DAF-874D-9711-033B22D0DB27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0704" y="6175836"/>
            <a:ext cx="1447800" cy="637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91835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0D290F6-5DB9-E442-9127-E10330CB559D}"/>
              </a:ext>
            </a:extLst>
          </p:cNvPr>
          <p:cNvSpPr txBox="1"/>
          <p:nvPr/>
        </p:nvSpPr>
        <p:spPr>
          <a:xfrm>
            <a:off x="395536" y="260648"/>
            <a:ext cx="8352928" cy="58015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800" dirty="0"/>
              <a:t>Fundamental Movement Skills</a:t>
            </a:r>
          </a:p>
          <a:p>
            <a:pPr algn="ctr"/>
            <a:r>
              <a:rPr lang="en-US" sz="2800" dirty="0"/>
              <a:t>ABC’S</a:t>
            </a:r>
            <a:r>
              <a:rPr lang="en-US" sz="1400" dirty="0"/>
              <a:t>5</a:t>
            </a:r>
            <a:r>
              <a:rPr lang="en-US" sz="2800" dirty="0"/>
              <a:t> </a:t>
            </a:r>
            <a:r>
              <a:rPr lang="en-US" sz="2000" dirty="0"/>
              <a:t>– Agility, Balance, Coordination, Speed</a:t>
            </a:r>
          </a:p>
          <a:p>
            <a:pPr algn="ctr"/>
            <a:r>
              <a:rPr lang="en-US" sz="2800" dirty="0"/>
              <a:t>5S’s </a:t>
            </a:r>
            <a:r>
              <a:rPr lang="en-US" sz="2000" dirty="0"/>
              <a:t>– Strength, Speed, Stamina, Suppleness, Skills</a:t>
            </a:r>
          </a:p>
          <a:p>
            <a:pPr algn="ctr"/>
            <a:br>
              <a:rPr lang="en-US" sz="800" dirty="0"/>
            </a:br>
            <a:r>
              <a:rPr lang="en-US" sz="2000" dirty="0"/>
              <a:t>SAQ Training &amp; SEC Training</a:t>
            </a:r>
          </a:p>
          <a:p>
            <a:pPr algn="ctr"/>
            <a:endParaRPr lang="en-US" sz="2800" dirty="0"/>
          </a:p>
          <a:p>
            <a:pPr algn="ctr"/>
            <a:endParaRPr lang="en-US" sz="2800" dirty="0"/>
          </a:p>
          <a:p>
            <a:pPr algn="ctr"/>
            <a:r>
              <a:rPr lang="en-US" sz="3800" dirty="0"/>
              <a:t>Peak Height Velocity (PHV)</a:t>
            </a:r>
          </a:p>
          <a:p>
            <a:pPr algn="ctr"/>
            <a:r>
              <a:rPr lang="en-US" sz="2800" dirty="0"/>
              <a:t>Know the Windows of Athletic Development</a:t>
            </a:r>
          </a:p>
          <a:p>
            <a:pPr algn="ctr"/>
            <a:endParaRPr lang="en-US" sz="3300" dirty="0"/>
          </a:p>
          <a:p>
            <a:pPr algn="ctr"/>
            <a:endParaRPr lang="en-US" sz="2800" dirty="0"/>
          </a:p>
          <a:p>
            <a:pPr algn="ctr"/>
            <a:r>
              <a:rPr lang="en-US" sz="3800" dirty="0">
                <a:solidFill>
                  <a:srgbClr val="FF0000"/>
                </a:solidFill>
              </a:rPr>
              <a:t>Combine Skill &amp; Athletic Development</a:t>
            </a:r>
          </a:p>
          <a:p>
            <a:pPr algn="ctr"/>
            <a:r>
              <a:rPr lang="en-US" sz="2800" dirty="0">
                <a:solidFill>
                  <a:srgbClr val="FF0000"/>
                </a:solidFill>
              </a:rPr>
              <a:t>Every Skill Includes Fundamental Movements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E52634F-E047-5645-B470-82134FF71FB4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0704" y="6175836"/>
            <a:ext cx="1447800" cy="637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94301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29B103F-652B-7A4F-BA87-FCE0D91F3087}"/>
              </a:ext>
            </a:extLst>
          </p:cNvPr>
          <p:cNvSpPr txBox="1"/>
          <p:nvPr/>
        </p:nvSpPr>
        <p:spPr>
          <a:xfrm>
            <a:off x="395536" y="260648"/>
            <a:ext cx="8352928" cy="55245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The Concept of FLOW</a:t>
            </a:r>
          </a:p>
          <a:p>
            <a:pPr algn="ctr"/>
            <a:endParaRPr lang="en-US" sz="3300" dirty="0"/>
          </a:p>
          <a:p>
            <a:pPr algn="ctr"/>
            <a:r>
              <a:rPr lang="en-US" sz="3300" dirty="0"/>
              <a:t>All Coaches Yearn for FLOW</a:t>
            </a:r>
          </a:p>
          <a:p>
            <a:pPr algn="ctr"/>
            <a:endParaRPr lang="en-US" sz="3300" dirty="0"/>
          </a:p>
          <a:p>
            <a:pPr algn="ctr"/>
            <a:r>
              <a:rPr lang="en-US" sz="3300" dirty="0"/>
              <a:t>Effective FLOW Technique</a:t>
            </a:r>
          </a:p>
          <a:p>
            <a:pPr algn="ctr"/>
            <a:r>
              <a:rPr lang="en-US" sz="3300" dirty="0"/>
              <a:t>1-2-3-4-5</a:t>
            </a:r>
          </a:p>
          <a:p>
            <a:endParaRPr lang="en-US" sz="2400" dirty="0"/>
          </a:p>
          <a:p>
            <a:r>
              <a:rPr lang="en-US" sz="2400" dirty="0"/>
              <a:t>1 = Run Our Regular Stuff – Players to Decide Actions </a:t>
            </a:r>
            <a:r>
              <a:rPr lang="en-US" sz="2000" dirty="0"/>
              <a:t>(SG &amp; DG)</a:t>
            </a:r>
          </a:p>
          <a:p>
            <a:r>
              <a:rPr lang="en-US" sz="2400" dirty="0"/>
              <a:t>2 = 2</a:t>
            </a:r>
            <a:r>
              <a:rPr lang="en-US" sz="2400" baseline="30000" dirty="0"/>
              <a:t>nd</a:t>
            </a:r>
            <a:r>
              <a:rPr lang="en-US" sz="2400" dirty="0"/>
              <a:t> Side Series – Must Reverse the Ball </a:t>
            </a:r>
            <a:r>
              <a:rPr lang="en-US" sz="2000" dirty="0"/>
              <a:t>(KPI)</a:t>
            </a:r>
          </a:p>
          <a:p>
            <a:r>
              <a:rPr lang="en-US" sz="2400" dirty="0"/>
              <a:t>3 = Screen – two E’s in Thr</a:t>
            </a:r>
            <a:r>
              <a:rPr lang="en-US" sz="2400" u="sng" dirty="0"/>
              <a:t>ee</a:t>
            </a:r>
            <a:r>
              <a:rPr lang="en-US" sz="2400" dirty="0"/>
              <a:t>, two E’s in Scr</a:t>
            </a:r>
            <a:r>
              <a:rPr lang="en-US" sz="2400" u="sng" dirty="0"/>
              <a:t>ee</a:t>
            </a:r>
            <a:r>
              <a:rPr lang="en-US" sz="2400" dirty="0"/>
              <a:t>n </a:t>
            </a:r>
            <a:r>
              <a:rPr lang="en-US" sz="2000" dirty="0"/>
              <a:t>(more Picks)</a:t>
            </a:r>
          </a:p>
          <a:p>
            <a:r>
              <a:rPr lang="en-US" sz="2400" dirty="0"/>
              <a:t>4 = 4 Down </a:t>
            </a:r>
            <a:r>
              <a:rPr lang="en-US" sz="2400" dirty="0" err="1"/>
              <a:t>Iso</a:t>
            </a:r>
            <a:r>
              <a:rPr lang="en-US" sz="2400" dirty="0"/>
              <a:t> – Best 1on1 Player on Top, Other 4 on Baseline</a:t>
            </a:r>
          </a:p>
          <a:p>
            <a:r>
              <a:rPr lang="en-US" sz="2400" dirty="0"/>
              <a:t>5 = Drive – 5 Rhymes with Drive – Attack the Rim/Paint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98F8B3A-AE89-7943-86DD-AAC698716386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0704" y="6175836"/>
            <a:ext cx="1447800" cy="637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71836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AC96F00-8413-7B4E-B61B-A364EA45AE70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0704" y="6175836"/>
            <a:ext cx="1447800" cy="63754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064063C-69FD-B94C-8BF3-27EB93360291}"/>
              </a:ext>
            </a:extLst>
          </p:cNvPr>
          <p:cNvSpPr txBox="1"/>
          <p:nvPr/>
        </p:nvSpPr>
        <p:spPr>
          <a:xfrm>
            <a:off x="395536" y="260648"/>
            <a:ext cx="8352928" cy="56630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800" dirty="0"/>
              <a:t>Defensive Considerations</a:t>
            </a:r>
          </a:p>
          <a:p>
            <a:pPr algn="ctr"/>
            <a:endParaRPr lang="en-US" sz="3300" dirty="0"/>
          </a:p>
          <a:p>
            <a:pPr algn="ctr"/>
            <a:r>
              <a:rPr lang="en-US" sz="2800" dirty="0">
                <a:solidFill>
                  <a:srgbClr val="FF0000"/>
                </a:solidFill>
              </a:rPr>
              <a:t>10 Commandments of Defense </a:t>
            </a:r>
            <a:r>
              <a:rPr lang="en-US" sz="2000" dirty="0">
                <a:solidFill>
                  <a:srgbClr val="FF0000"/>
                </a:solidFill>
              </a:rPr>
              <a:t>(Hand Out)</a:t>
            </a:r>
          </a:p>
          <a:p>
            <a:pPr algn="ctr"/>
            <a:endParaRPr lang="en-US" sz="3300" dirty="0"/>
          </a:p>
          <a:p>
            <a:pPr algn="ctr"/>
            <a:r>
              <a:rPr lang="en-US" sz="2800" dirty="0"/>
              <a:t>Defense to be Committed to Solving Problems</a:t>
            </a:r>
          </a:p>
          <a:p>
            <a:pPr algn="ctr"/>
            <a:r>
              <a:rPr lang="en-US" sz="2000" dirty="0"/>
              <a:t>Preventer,  Fixer,  Eraser</a:t>
            </a:r>
          </a:p>
          <a:p>
            <a:pPr algn="ctr"/>
            <a:endParaRPr lang="en-US" sz="3300" dirty="0"/>
          </a:p>
          <a:p>
            <a:pPr algn="ctr"/>
            <a:r>
              <a:rPr lang="en-US" sz="2800" dirty="0"/>
              <a:t>3 Defensive Priorities</a:t>
            </a:r>
          </a:p>
          <a:p>
            <a:pPr marL="457200" indent="-457200" algn="ctr">
              <a:buAutoNum type="arabicParenR"/>
            </a:pPr>
            <a:r>
              <a:rPr lang="en-US" sz="2000" dirty="0"/>
              <a:t>Protect the Rim  2) Pressure the Ball  3) Guard 1.5</a:t>
            </a:r>
          </a:p>
          <a:p>
            <a:pPr algn="ctr"/>
            <a:endParaRPr lang="en-US" sz="3300" dirty="0"/>
          </a:p>
          <a:p>
            <a:pPr algn="ctr"/>
            <a:r>
              <a:rPr lang="en-US" sz="2800" dirty="0"/>
              <a:t>Pressure the Ball with </a:t>
            </a:r>
            <a:r>
              <a:rPr lang="en-US" sz="2800" b="1" dirty="0"/>
              <a:t>D21</a:t>
            </a:r>
            <a:r>
              <a:rPr lang="en-US" sz="2800" dirty="0"/>
              <a:t> or </a:t>
            </a:r>
            <a:r>
              <a:rPr lang="en-US" sz="2800" b="1" dirty="0"/>
              <a:t>D9</a:t>
            </a:r>
          </a:p>
          <a:p>
            <a:pPr algn="ctr"/>
            <a:r>
              <a:rPr lang="en-US" sz="2000" dirty="0"/>
              <a:t>7 Angles x 3 Distances = 21 ways to Pressure the Ball (D21)</a:t>
            </a:r>
          </a:p>
          <a:p>
            <a:pPr algn="ctr"/>
            <a:r>
              <a:rPr lang="en-US" sz="2000" dirty="0"/>
              <a:t>3 Angles x 3 Distances = 9 ways to send the ball to a </a:t>
            </a:r>
            <a:r>
              <a:rPr lang="en-US" sz="2000" b="1" dirty="0"/>
              <a:t>Weak Hand</a:t>
            </a:r>
            <a:r>
              <a:rPr lang="en-US" sz="2000" dirty="0"/>
              <a:t> (D9)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60161122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AC96F00-8413-7B4E-B61B-A364EA45AE70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0704" y="6175836"/>
            <a:ext cx="1447800" cy="63754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064063C-69FD-B94C-8BF3-27EB93360291}"/>
              </a:ext>
            </a:extLst>
          </p:cNvPr>
          <p:cNvSpPr txBox="1"/>
          <p:nvPr/>
        </p:nvSpPr>
        <p:spPr>
          <a:xfrm>
            <a:off x="395536" y="260648"/>
            <a:ext cx="8352928" cy="56630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800" dirty="0"/>
              <a:t>Defensive Considerations</a:t>
            </a:r>
          </a:p>
          <a:p>
            <a:pPr algn="ctr"/>
            <a:endParaRPr lang="en-US" sz="3300" dirty="0"/>
          </a:p>
          <a:p>
            <a:pPr algn="ctr"/>
            <a:r>
              <a:rPr lang="en-US" sz="2800" dirty="0"/>
              <a:t>10 Commandments of Defense </a:t>
            </a:r>
            <a:r>
              <a:rPr lang="en-US" sz="2000" dirty="0"/>
              <a:t>(Hand Out)</a:t>
            </a:r>
          </a:p>
          <a:p>
            <a:pPr algn="ctr"/>
            <a:endParaRPr lang="en-US" sz="3300" dirty="0"/>
          </a:p>
          <a:p>
            <a:pPr algn="ctr"/>
            <a:r>
              <a:rPr lang="en-US" sz="2800" dirty="0">
                <a:solidFill>
                  <a:srgbClr val="FF0000"/>
                </a:solidFill>
              </a:rPr>
              <a:t>Defense to be Committed to Solving Problems</a:t>
            </a:r>
          </a:p>
          <a:p>
            <a:pPr algn="ctr"/>
            <a:r>
              <a:rPr lang="en-US" sz="2000" dirty="0"/>
              <a:t>Preventer,  Fixer,  Eraser</a:t>
            </a:r>
          </a:p>
          <a:p>
            <a:pPr algn="ctr"/>
            <a:endParaRPr lang="en-US" sz="3300" dirty="0"/>
          </a:p>
          <a:p>
            <a:pPr algn="ctr"/>
            <a:r>
              <a:rPr lang="en-US" sz="2800" dirty="0"/>
              <a:t>3 Defensive Priorities</a:t>
            </a:r>
          </a:p>
          <a:p>
            <a:pPr marL="457200" indent="-457200" algn="ctr">
              <a:buAutoNum type="arabicParenR"/>
            </a:pPr>
            <a:r>
              <a:rPr lang="en-US" sz="2000" dirty="0"/>
              <a:t>Protect the Rim  2) Pressure the Ball  3) Guard 1.5</a:t>
            </a:r>
          </a:p>
          <a:p>
            <a:pPr algn="ctr"/>
            <a:endParaRPr lang="en-US" sz="3300" dirty="0"/>
          </a:p>
          <a:p>
            <a:pPr algn="ctr"/>
            <a:r>
              <a:rPr lang="en-US" sz="2800" dirty="0"/>
              <a:t>Pressure the Ball with </a:t>
            </a:r>
            <a:r>
              <a:rPr lang="en-US" sz="2800" b="1" dirty="0"/>
              <a:t>D21</a:t>
            </a:r>
            <a:r>
              <a:rPr lang="en-US" sz="2800" dirty="0"/>
              <a:t> or </a:t>
            </a:r>
            <a:r>
              <a:rPr lang="en-US" sz="2800" b="1" dirty="0"/>
              <a:t>D9</a:t>
            </a:r>
          </a:p>
          <a:p>
            <a:pPr algn="ctr"/>
            <a:r>
              <a:rPr lang="en-US" sz="2000" dirty="0"/>
              <a:t>7 Angles x 3 Distances = 21 ways to Pressure the Ball (D21)</a:t>
            </a:r>
          </a:p>
          <a:p>
            <a:pPr algn="ctr"/>
            <a:r>
              <a:rPr lang="en-US" sz="2000" dirty="0"/>
              <a:t>3 Angles x 3 Distances = 9 ways to send the ball to a </a:t>
            </a:r>
            <a:r>
              <a:rPr lang="en-US" sz="2000" b="1" dirty="0"/>
              <a:t>Weak Hand</a:t>
            </a:r>
            <a:r>
              <a:rPr lang="en-US" sz="2000" dirty="0"/>
              <a:t> (D9)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2396849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B1ABD9D-5B8F-FA4F-A1DC-C2939E2B9246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0704" y="6175836"/>
            <a:ext cx="1447800" cy="63754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C2F77A7-84E6-3441-A24F-600185136114}"/>
              </a:ext>
            </a:extLst>
          </p:cNvPr>
          <p:cNvSpPr txBox="1"/>
          <p:nvPr/>
        </p:nvSpPr>
        <p:spPr>
          <a:xfrm>
            <a:off x="395536" y="260648"/>
            <a:ext cx="8352928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dirty="0"/>
              <a:t>ACTIONS &amp; DOMINOES</a:t>
            </a:r>
          </a:p>
          <a:p>
            <a:pPr algn="ctr"/>
            <a:endParaRPr lang="en-US" sz="3300" dirty="0"/>
          </a:p>
          <a:p>
            <a:r>
              <a:rPr lang="en-US" sz="3300" dirty="0"/>
              <a:t>Single Gap Actions &amp; Double Gap Actions</a:t>
            </a:r>
            <a:br>
              <a:rPr lang="en-US" sz="2800" dirty="0"/>
            </a:br>
            <a:endParaRPr lang="en-US" sz="2800" dirty="0"/>
          </a:p>
          <a:p>
            <a:r>
              <a:rPr lang="en-US" sz="3300" dirty="0"/>
              <a:t>Actions create offensive Advantages</a:t>
            </a:r>
            <a:br>
              <a:rPr lang="en-US" sz="2400" dirty="0"/>
            </a:br>
            <a:r>
              <a:rPr lang="en-US" sz="2400" dirty="0"/>
              <a:t>- Small Advantages to Big Advantages</a:t>
            </a:r>
            <a:br>
              <a:rPr lang="en-US" sz="2400" dirty="0"/>
            </a:br>
            <a:r>
              <a:rPr lang="en-US" sz="2400" dirty="0"/>
              <a:t>- Neutral requires an Action to get to gain an Advantage</a:t>
            </a:r>
          </a:p>
          <a:p>
            <a:r>
              <a:rPr lang="en-US" sz="2400" dirty="0"/>
              <a:t>- Actions are designed to fell the Defense (Dominoes to Fall)</a:t>
            </a:r>
          </a:p>
          <a:p>
            <a:endParaRPr lang="en-US" sz="2800" dirty="0"/>
          </a:p>
          <a:p>
            <a:r>
              <a:rPr lang="en-US" sz="3300" dirty="0"/>
              <a:t>Wave Actions designed to create Advantages</a:t>
            </a:r>
            <a:br>
              <a:rPr lang="en-US" sz="2800" dirty="0"/>
            </a:br>
            <a:r>
              <a:rPr lang="en-US" sz="2400" dirty="0"/>
              <a:t>- once Defense scrambles (Dominoes Fall), Advantages result</a:t>
            </a:r>
          </a:p>
        </p:txBody>
      </p:sp>
    </p:spTree>
    <p:extLst>
      <p:ext uri="{BB962C8B-B14F-4D97-AF65-F5344CB8AC3E}">
        <p14:creationId xmlns:p14="http://schemas.microsoft.com/office/powerpoint/2010/main" val="128081138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AC96F00-8413-7B4E-B61B-A364EA45AE70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0704" y="6175836"/>
            <a:ext cx="1447800" cy="63754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064063C-69FD-B94C-8BF3-27EB93360291}"/>
              </a:ext>
            </a:extLst>
          </p:cNvPr>
          <p:cNvSpPr txBox="1"/>
          <p:nvPr/>
        </p:nvSpPr>
        <p:spPr>
          <a:xfrm>
            <a:off x="395536" y="260648"/>
            <a:ext cx="8352928" cy="56630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800" dirty="0"/>
              <a:t>Defensive Considerations</a:t>
            </a:r>
          </a:p>
          <a:p>
            <a:pPr algn="ctr"/>
            <a:endParaRPr lang="en-US" sz="3300" dirty="0"/>
          </a:p>
          <a:p>
            <a:pPr algn="ctr"/>
            <a:r>
              <a:rPr lang="en-US" sz="2800" dirty="0"/>
              <a:t>10 Commandments of Defense </a:t>
            </a:r>
            <a:r>
              <a:rPr lang="en-US" sz="2000" dirty="0"/>
              <a:t>(Hand Out)</a:t>
            </a:r>
          </a:p>
          <a:p>
            <a:pPr algn="ctr"/>
            <a:endParaRPr lang="en-US" sz="3300" dirty="0"/>
          </a:p>
          <a:p>
            <a:pPr algn="ctr"/>
            <a:r>
              <a:rPr lang="en-US" sz="2800" dirty="0"/>
              <a:t>Defense to be Committed to Solving Problems</a:t>
            </a:r>
          </a:p>
          <a:p>
            <a:pPr algn="ctr"/>
            <a:r>
              <a:rPr lang="en-US" sz="2000" dirty="0"/>
              <a:t>Preventer,  Fixer,  Eraser</a:t>
            </a:r>
          </a:p>
          <a:p>
            <a:pPr algn="ctr"/>
            <a:endParaRPr lang="en-US" sz="3300" dirty="0"/>
          </a:p>
          <a:p>
            <a:pPr algn="ctr"/>
            <a:r>
              <a:rPr lang="en-US" sz="2800" dirty="0">
                <a:solidFill>
                  <a:srgbClr val="FF0000"/>
                </a:solidFill>
              </a:rPr>
              <a:t>3 Defensive Priorities</a:t>
            </a:r>
          </a:p>
          <a:p>
            <a:pPr marL="457200" indent="-457200" algn="ctr">
              <a:buAutoNum type="arabicParenR"/>
            </a:pPr>
            <a:r>
              <a:rPr lang="en-US" sz="2000" dirty="0"/>
              <a:t>Protect the Rim  2) Pressure the Ball  3) Guard 1.5</a:t>
            </a:r>
          </a:p>
          <a:p>
            <a:pPr algn="ctr"/>
            <a:endParaRPr lang="en-US" sz="3300" dirty="0"/>
          </a:p>
          <a:p>
            <a:pPr algn="ctr"/>
            <a:r>
              <a:rPr lang="en-US" sz="2800" dirty="0"/>
              <a:t>Pressure the Ball with </a:t>
            </a:r>
            <a:r>
              <a:rPr lang="en-US" sz="2800" b="1" dirty="0"/>
              <a:t>D21</a:t>
            </a:r>
            <a:r>
              <a:rPr lang="en-US" sz="2800" dirty="0"/>
              <a:t> or </a:t>
            </a:r>
            <a:r>
              <a:rPr lang="en-US" sz="2800" b="1" dirty="0"/>
              <a:t>D9</a:t>
            </a:r>
          </a:p>
          <a:p>
            <a:pPr algn="ctr"/>
            <a:r>
              <a:rPr lang="en-US" sz="2000" dirty="0"/>
              <a:t>7 Angles x 3 Distances = 21 ways to Pressure the Ball (D21)</a:t>
            </a:r>
          </a:p>
          <a:p>
            <a:pPr algn="ctr"/>
            <a:r>
              <a:rPr lang="en-US" sz="2000" dirty="0"/>
              <a:t>3 Angles x 3 Distances = 9 ways to send the ball to a </a:t>
            </a:r>
            <a:r>
              <a:rPr lang="en-US" sz="2000" b="1" dirty="0"/>
              <a:t>Weak Hand</a:t>
            </a:r>
            <a:r>
              <a:rPr lang="en-US" sz="2000" dirty="0"/>
              <a:t> (D9)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44823890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AC96F00-8413-7B4E-B61B-A364EA45AE70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0704" y="6175836"/>
            <a:ext cx="1447800" cy="63754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064063C-69FD-B94C-8BF3-27EB93360291}"/>
              </a:ext>
            </a:extLst>
          </p:cNvPr>
          <p:cNvSpPr txBox="1"/>
          <p:nvPr/>
        </p:nvSpPr>
        <p:spPr>
          <a:xfrm>
            <a:off x="395536" y="260648"/>
            <a:ext cx="8352928" cy="56630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800" dirty="0"/>
              <a:t>Defensive Considerations</a:t>
            </a:r>
          </a:p>
          <a:p>
            <a:pPr algn="ctr"/>
            <a:endParaRPr lang="en-US" sz="3300" dirty="0"/>
          </a:p>
          <a:p>
            <a:pPr algn="ctr"/>
            <a:r>
              <a:rPr lang="en-US" sz="2800" dirty="0"/>
              <a:t>10 Commandments of Defense </a:t>
            </a:r>
            <a:r>
              <a:rPr lang="en-US" sz="2000" dirty="0"/>
              <a:t>(Hand Out)</a:t>
            </a:r>
          </a:p>
          <a:p>
            <a:pPr algn="ctr"/>
            <a:endParaRPr lang="en-US" sz="3300" dirty="0"/>
          </a:p>
          <a:p>
            <a:pPr algn="ctr"/>
            <a:r>
              <a:rPr lang="en-US" sz="2800" dirty="0"/>
              <a:t>Defense to be Committed to Solving Problems</a:t>
            </a:r>
          </a:p>
          <a:p>
            <a:pPr algn="ctr"/>
            <a:r>
              <a:rPr lang="en-US" sz="2000" dirty="0"/>
              <a:t>Preventer,  Fixer,  Eraser</a:t>
            </a:r>
          </a:p>
          <a:p>
            <a:pPr algn="ctr"/>
            <a:endParaRPr lang="en-US" sz="3300" dirty="0"/>
          </a:p>
          <a:p>
            <a:pPr algn="ctr"/>
            <a:r>
              <a:rPr lang="en-US" sz="2800" dirty="0"/>
              <a:t>3 Defensive Priorities</a:t>
            </a:r>
          </a:p>
          <a:p>
            <a:pPr marL="457200" indent="-457200" algn="ctr">
              <a:buAutoNum type="arabicParenR"/>
            </a:pPr>
            <a:r>
              <a:rPr lang="en-US" sz="2000" dirty="0"/>
              <a:t>Protect the Rim  2) Pressure the Ball  3) Guard 1.5</a:t>
            </a:r>
          </a:p>
          <a:p>
            <a:pPr algn="ctr"/>
            <a:endParaRPr lang="en-US" sz="3300" dirty="0"/>
          </a:p>
          <a:p>
            <a:pPr algn="ctr"/>
            <a:r>
              <a:rPr lang="en-US" sz="2800" dirty="0">
                <a:solidFill>
                  <a:srgbClr val="FF0000"/>
                </a:solidFill>
              </a:rPr>
              <a:t>Pressure the Ball with </a:t>
            </a:r>
            <a:r>
              <a:rPr lang="en-US" sz="2800" b="1" u="sng" dirty="0">
                <a:solidFill>
                  <a:srgbClr val="FF0000"/>
                </a:solidFill>
              </a:rPr>
              <a:t>D21</a:t>
            </a:r>
            <a:r>
              <a:rPr lang="en-US" sz="2800" dirty="0">
                <a:solidFill>
                  <a:srgbClr val="FF0000"/>
                </a:solidFill>
              </a:rPr>
              <a:t> or </a:t>
            </a:r>
            <a:r>
              <a:rPr lang="en-US" sz="2800" b="1" u="sng" dirty="0">
                <a:solidFill>
                  <a:srgbClr val="FF0000"/>
                </a:solidFill>
              </a:rPr>
              <a:t>D9</a:t>
            </a:r>
          </a:p>
          <a:p>
            <a:pPr algn="ctr"/>
            <a:r>
              <a:rPr lang="en-US" sz="2000" dirty="0"/>
              <a:t>7 Angles x 3 Distances = 21 ways to Pressure the Ball (D21)</a:t>
            </a:r>
          </a:p>
          <a:p>
            <a:pPr algn="ctr"/>
            <a:r>
              <a:rPr lang="en-US" sz="2000" dirty="0"/>
              <a:t>3 Angles x 3 Distances = 9 ways to send the ball to a </a:t>
            </a:r>
            <a:r>
              <a:rPr lang="en-US" sz="2000" b="1" dirty="0"/>
              <a:t>Weak Hand</a:t>
            </a:r>
            <a:r>
              <a:rPr lang="en-US" sz="2000" dirty="0"/>
              <a:t> (D9)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50400478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2BE3E66-5EA3-0345-A32E-DA3A01655A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764704"/>
            <a:ext cx="8496944" cy="504056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96CDCF0-6379-1048-8478-55F5E4914BD3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0704" y="6175836"/>
            <a:ext cx="1447800" cy="6375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67BFC07-A56B-F246-A341-918BC688998D}"/>
              </a:ext>
            </a:extLst>
          </p:cNvPr>
          <p:cNvSpPr txBox="1"/>
          <p:nvPr/>
        </p:nvSpPr>
        <p:spPr>
          <a:xfrm>
            <a:off x="1835696" y="260648"/>
            <a:ext cx="50405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Ball Pressure Actions</a:t>
            </a:r>
          </a:p>
        </p:txBody>
      </p:sp>
    </p:spTree>
    <p:extLst>
      <p:ext uri="{BB962C8B-B14F-4D97-AF65-F5344CB8AC3E}">
        <p14:creationId xmlns:p14="http://schemas.microsoft.com/office/powerpoint/2010/main" val="169938623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208E091-C2C8-2844-9F5C-458AFEE4E68F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0704" y="6175836"/>
            <a:ext cx="1447800" cy="63754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834A796-9B54-304B-8512-422AA3AF38FD}"/>
              </a:ext>
            </a:extLst>
          </p:cNvPr>
          <p:cNvSpPr/>
          <p:nvPr/>
        </p:nvSpPr>
        <p:spPr>
          <a:xfrm>
            <a:off x="323528" y="260648"/>
            <a:ext cx="8496944" cy="59862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dirty="0"/>
              <a:t>Style of Play Coach Education</a:t>
            </a:r>
          </a:p>
          <a:p>
            <a:pPr algn="ctr"/>
            <a:endParaRPr lang="en-US" sz="1300" dirty="0"/>
          </a:p>
          <a:p>
            <a:pPr algn="ctr"/>
            <a:endParaRPr lang="en-US" sz="1300" dirty="0"/>
          </a:p>
          <a:p>
            <a:pPr algn="ctr"/>
            <a:endParaRPr lang="en-US" sz="1300" dirty="0"/>
          </a:p>
          <a:p>
            <a:pPr algn="ctr"/>
            <a:endParaRPr lang="en-US" sz="1300" dirty="0"/>
          </a:p>
          <a:p>
            <a:pPr algn="ctr"/>
            <a:endParaRPr lang="en-US" sz="1300" dirty="0"/>
          </a:p>
          <a:p>
            <a:pPr algn="ctr"/>
            <a:endParaRPr lang="en-US" sz="1300" dirty="0"/>
          </a:p>
          <a:p>
            <a:pPr algn="ctr"/>
            <a:endParaRPr lang="en-US" sz="1300" dirty="0"/>
          </a:p>
          <a:p>
            <a:pPr algn="ctr"/>
            <a:endParaRPr lang="en-US" sz="1300" dirty="0"/>
          </a:p>
          <a:p>
            <a:pPr algn="ctr"/>
            <a:endParaRPr lang="en-US" sz="1300" dirty="0"/>
          </a:p>
          <a:p>
            <a:pPr algn="ctr"/>
            <a:endParaRPr lang="en-US" sz="1300" dirty="0"/>
          </a:p>
          <a:p>
            <a:pPr algn="ctr"/>
            <a:endParaRPr lang="en-US" sz="1300" dirty="0"/>
          </a:p>
          <a:p>
            <a:pPr algn="ctr"/>
            <a:endParaRPr lang="en-US" sz="1300" dirty="0"/>
          </a:p>
          <a:p>
            <a:pPr algn="ctr"/>
            <a:endParaRPr lang="en-US" sz="1300" dirty="0"/>
          </a:p>
          <a:p>
            <a:pPr algn="ctr"/>
            <a:endParaRPr lang="en-US" sz="2000" dirty="0"/>
          </a:p>
          <a:p>
            <a:pPr algn="ctr"/>
            <a:r>
              <a:rPr lang="en-US" sz="4400" dirty="0"/>
              <a:t>THANK YOU!</a:t>
            </a:r>
          </a:p>
          <a:p>
            <a:pPr algn="ctr"/>
            <a:endParaRPr lang="en-US" sz="1300" dirty="0"/>
          </a:p>
          <a:p>
            <a:pPr algn="ctr"/>
            <a:r>
              <a:rPr lang="en-US" sz="2400" dirty="0">
                <a:solidFill>
                  <a:srgbClr val="0070C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markjonhogan@gmail.com</a:t>
            </a:r>
            <a:endParaRPr lang="en-US" sz="2400" dirty="0">
              <a:solidFill>
                <a:srgbClr val="0070C0"/>
              </a:solidFill>
            </a:endParaRPr>
          </a:p>
          <a:p>
            <a:pPr algn="ctr"/>
            <a:endParaRPr lang="en-US" sz="1300" dirty="0"/>
          </a:p>
          <a:p>
            <a:pPr algn="ctr"/>
            <a:endParaRPr lang="en-US" sz="1400" dirty="0"/>
          </a:p>
          <a:p>
            <a:pPr algn="ctr"/>
            <a:endParaRPr lang="en-US" sz="1000" dirty="0"/>
          </a:p>
          <a:p>
            <a:pPr algn="ctr"/>
            <a:r>
              <a:rPr lang="en-US" sz="2600" dirty="0"/>
              <a:t>Mark Hogan, </a:t>
            </a:r>
            <a:r>
              <a:rPr lang="en-US" sz="2000" dirty="0" err="1"/>
              <a:t>ChPC</a:t>
            </a:r>
            <a:endParaRPr lang="en-US" sz="2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B8BF4AD-EC81-C74A-8779-1D7AE763D5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0096" y="1340768"/>
            <a:ext cx="2446040" cy="210631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8926011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267012D-7D53-E04F-A8C1-35223C011F42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0704" y="6175836"/>
            <a:ext cx="1447800" cy="63754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7BC1B92-70B6-1946-8074-5FD063AEF9F5}"/>
              </a:ext>
            </a:extLst>
          </p:cNvPr>
          <p:cNvSpPr/>
          <p:nvPr/>
        </p:nvSpPr>
        <p:spPr>
          <a:xfrm>
            <a:off x="323528" y="260648"/>
            <a:ext cx="8496944" cy="54014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dirty="0"/>
              <a:t>Style of Play Coach Education</a:t>
            </a:r>
          </a:p>
          <a:p>
            <a:pPr algn="ctr"/>
            <a:endParaRPr lang="en-US" sz="1300" dirty="0"/>
          </a:p>
          <a:p>
            <a:pPr algn="ctr"/>
            <a:endParaRPr lang="en-US" sz="1300" dirty="0"/>
          </a:p>
          <a:p>
            <a:pPr algn="ctr"/>
            <a:endParaRPr lang="en-US" sz="1300" dirty="0"/>
          </a:p>
          <a:p>
            <a:pPr algn="ctr"/>
            <a:endParaRPr lang="en-US" sz="1300" dirty="0"/>
          </a:p>
          <a:p>
            <a:pPr algn="ctr"/>
            <a:endParaRPr lang="en-US" sz="1300" dirty="0"/>
          </a:p>
          <a:p>
            <a:pPr algn="ctr"/>
            <a:endParaRPr lang="en-US" sz="1300" dirty="0"/>
          </a:p>
          <a:p>
            <a:pPr algn="ctr"/>
            <a:endParaRPr lang="en-US" sz="1300" dirty="0"/>
          </a:p>
          <a:p>
            <a:pPr algn="ctr"/>
            <a:endParaRPr lang="en-US" sz="1300" dirty="0"/>
          </a:p>
          <a:p>
            <a:pPr algn="ctr"/>
            <a:endParaRPr lang="en-US" sz="1300" dirty="0"/>
          </a:p>
          <a:p>
            <a:pPr algn="ctr"/>
            <a:endParaRPr lang="en-US" sz="1300" dirty="0"/>
          </a:p>
          <a:p>
            <a:pPr algn="ctr"/>
            <a:endParaRPr lang="en-US" sz="1300" dirty="0"/>
          </a:p>
          <a:p>
            <a:pPr algn="ctr"/>
            <a:endParaRPr lang="en-US" sz="1300" dirty="0"/>
          </a:p>
          <a:p>
            <a:pPr algn="ctr"/>
            <a:endParaRPr lang="en-US" sz="1300" dirty="0"/>
          </a:p>
          <a:p>
            <a:pPr algn="ctr"/>
            <a:r>
              <a:rPr lang="en-US" sz="6600" dirty="0"/>
              <a:t>OVERTIME</a:t>
            </a:r>
            <a:br>
              <a:rPr lang="en-US" sz="5500" dirty="0"/>
            </a:br>
            <a:endParaRPr lang="en-US" sz="2000" dirty="0"/>
          </a:p>
          <a:p>
            <a:pPr algn="ctr"/>
            <a:endParaRPr lang="en-US" sz="1300" dirty="0"/>
          </a:p>
          <a:p>
            <a:pPr algn="ctr"/>
            <a:r>
              <a:rPr lang="en-US" sz="3300" dirty="0"/>
              <a:t>BONUS MATERIALS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623E15-E95B-234F-AE97-8BAA18D10A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0096" y="1268760"/>
            <a:ext cx="2446040" cy="210631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5451808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03602B6-7397-5641-9639-DC31F65AA6FB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0704" y="6175836"/>
            <a:ext cx="1447800" cy="63754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BCA5A11-C658-6447-A75A-AEE82845B09F}"/>
              </a:ext>
            </a:extLst>
          </p:cNvPr>
          <p:cNvSpPr txBox="1"/>
          <p:nvPr/>
        </p:nvSpPr>
        <p:spPr>
          <a:xfrm>
            <a:off x="395536" y="260648"/>
            <a:ext cx="8352928" cy="56477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/>
              <a:t>MISTAKES</a:t>
            </a:r>
          </a:p>
          <a:p>
            <a:pPr algn="ctr"/>
            <a:r>
              <a:rPr lang="en-US" sz="3300" dirty="0"/>
              <a:t>are</a:t>
            </a:r>
          </a:p>
          <a:p>
            <a:pPr algn="ctr"/>
            <a:endParaRPr lang="en-US" sz="4400" dirty="0"/>
          </a:p>
          <a:p>
            <a:pPr algn="ctr">
              <a:lnSpc>
                <a:spcPct val="150000"/>
              </a:lnSpc>
            </a:pPr>
            <a:r>
              <a:rPr lang="en-US" sz="4400" dirty="0"/>
              <a:t>Expected</a:t>
            </a:r>
          </a:p>
          <a:p>
            <a:pPr algn="ctr">
              <a:lnSpc>
                <a:spcPct val="150000"/>
              </a:lnSpc>
            </a:pPr>
            <a:r>
              <a:rPr lang="en-US" sz="4400" dirty="0"/>
              <a:t>Respected</a:t>
            </a:r>
          </a:p>
          <a:p>
            <a:pPr algn="ctr">
              <a:lnSpc>
                <a:spcPct val="150000"/>
              </a:lnSpc>
            </a:pPr>
            <a:r>
              <a:rPr lang="en-US" sz="4400" dirty="0"/>
              <a:t>Inspected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08495052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A37C11D-713A-EC4B-A4CF-21543FB7967E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0704" y="6175836"/>
            <a:ext cx="1447800" cy="63754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48574CE-2DCA-0D4C-BFF9-D9902FE535C2}"/>
              </a:ext>
            </a:extLst>
          </p:cNvPr>
          <p:cNvSpPr txBox="1"/>
          <p:nvPr/>
        </p:nvSpPr>
        <p:spPr>
          <a:xfrm>
            <a:off x="395536" y="260648"/>
            <a:ext cx="8352928" cy="51860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Think Before You Speak</a:t>
            </a:r>
          </a:p>
          <a:p>
            <a:pPr algn="ctr"/>
            <a:endParaRPr lang="en-US" sz="3300" dirty="0"/>
          </a:p>
          <a:p>
            <a:pPr algn="ctr"/>
            <a:endParaRPr lang="en-US" sz="3300" dirty="0"/>
          </a:p>
          <a:p>
            <a:pPr algn="ctr"/>
            <a:r>
              <a:rPr lang="en-US" sz="11100" dirty="0"/>
              <a:t>WAIT</a:t>
            </a:r>
          </a:p>
          <a:p>
            <a:pPr algn="ctr"/>
            <a:endParaRPr lang="en-US" sz="3300" dirty="0"/>
          </a:p>
          <a:p>
            <a:pPr algn="ctr"/>
            <a:endParaRPr lang="en-US" sz="3300" dirty="0"/>
          </a:p>
          <a:p>
            <a:pPr algn="ctr"/>
            <a:r>
              <a:rPr lang="en-US" sz="4400" dirty="0"/>
              <a:t>What Am I Thinking?</a:t>
            </a:r>
          </a:p>
        </p:txBody>
      </p:sp>
    </p:spTree>
    <p:extLst>
      <p:ext uri="{BB962C8B-B14F-4D97-AF65-F5344CB8AC3E}">
        <p14:creationId xmlns:p14="http://schemas.microsoft.com/office/powerpoint/2010/main" val="80557732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BF356A7-5DE0-D74A-9E13-157427D9A4D5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0704" y="6175836"/>
            <a:ext cx="1447800" cy="63754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2C6AD28-FC1F-F145-A0C4-E8D45DFC203A}"/>
              </a:ext>
            </a:extLst>
          </p:cNvPr>
          <p:cNvSpPr txBox="1"/>
          <p:nvPr/>
        </p:nvSpPr>
        <p:spPr>
          <a:xfrm>
            <a:off x="395536" y="260648"/>
            <a:ext cx="8352928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The Journey of 1,000 miles </a:t>
            </a:r>
          </a:p>
          <a:p>
            <a:pPr algn="ctr"/>
            <a:r>
              <a:rPr lang="en-US" sz="4400" dirty="0"/>
              <a:t>begins with the first step.</a:t>
            </a:r>
          </a:p>
          <a:p>
            <a:pPr algn="ctr"/>
            <a:endParaRPr lang="en-US" sz="4400" dirty="0"/>
          </a:p>
          <a:p>
            <a:pPr algn="ctr"/>
            <a:endParaRPr lang="en-US" sz="4400" dirty="0"/>
          </a:p>
          <a:p>
            <a:pPr algn="ctr"/>
            <a:r>
              <a:rPr lang="en-US" sz="6600" dirty="0"/>
              <a:t>ALL STEPS COUNT!</a:t>
            </a:r>
          </a:p>
        </p:txBody>
      </p:sp>
    </p:spTree>
    <p:extLst>
      <p:ext uri="{BB962C8B-B14F-4D97-AF65-F5344CB8AC3E}">
        <p14:creationId xmlns:p14="http://schemas.microsoft.com/office/powerpoint/2010/main" val="362030777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9CC9BB4-8AA9-B24D-827E-03EFF8E07F74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0704" y="6175836"/>
            <a:ext cx="1447800" cy="63754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9A8DCD2-5900-C142-984D-B48D1E02FE23}"/>
              </a:ext>
            </a:extLst>
          </p:cNvPr>
          <p:cNvSpPr txBox="1"/>
          <p:nvPr/>
        </p:nvSpPr>
        <p:spPr>
          <a:xfrm>
            <a:off x="395536" y="260648"/>
            <a:ext cx="8352928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500" dirty="0"/>
              <a:t>Team Culture</a:t>
            </a:r>
          </a:p>
          <a:p>
            <a:pPr algn="ctr"/>
            <a:r>
              <a:rPr lang="en-US" sz="4000" dirty="0"/>
              <a:t>Canada Basketball</a:t>
            </a:r>
          </a:p>
          <a:p>
            <a:pPr algn="ctr"/>
            <a:endParaRPr lang="en-US" sz="3300" dirty="0"/>
          </a:p>
          <a:p>
            <a:pPr algn="ctr"/>
            <a:endParaRPr lang="en-US" sz="3300" dirty="0"/>
          </a:p>
          <a:p>
            <a:pPr algn="ctr"/>
            <a:r>
              <a:rPr lang="en-US" sz="10000" dirty="0" err="1"/>
              <a:t>REPing</a:t>
            </a:r>
            <a:endParaRPr lang="en-US" sz="10000" dirty="0"/>
          </a:p>
          <a:p>
            <a:pPr algn="ctr"/>
            <a:endParaRPr lang="en-US" sz="2000" dirty="0"/>
          </a:p>
          <a:p>
            <a:pPr algn="ctr"/>
            <a:r>
              <a:rPr lang="en-US" sz="3300" dirty="0"/>
              <a:t>Reminders * Encouragement * Praise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18309203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D9FF86B-1353-214D-8AC4-1428E6CC2460}"/>
              </a:ext>
            </a:extLst>
          </p:cNvPr>
          <p:cNvSpPr txBox="1"/>
          <p:nvPr/>
        </p:nvSpPr>
        <p:spPr>
          <a:xfrm>
            <a:off x="395536" y="260648"/>
            <a:ext cx="8352928" cy="55245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dirty="0"/>
              <a:t>Every Practice Needs a Little</a:t>
            </a:r>
          </a:p>
          <a:p>
            <a:pPr algn="ctr"/>
            <a:endParaRPr lang="en-US" sz="3300" dirty="0"/>
          </a:p>
          <a:p>
            <a:pPr algn="ctr"/>
            <a:r>
              <a:rPr lang="en-US" sz="13800" dirty="0"/>
              <a:t>T L C</a:t>
            </a:r>
          </a:p>
          <a:p>
            <a:pPr algn="ctr"/>
            <a:endParaRPr lang="en-US" sz="3300" dirty="0"/>
          </a:p>
          <a:p>
            <a:pPr algn="ctr"/>
            <a:r>
              <a:rPr lang="en-US" sz="3300" dirty="0"/>
              <a:t>Teaching</a:t>
            </a:r>
          </a:p>
          <a:p>
            <a:pPr algn="ctr"/>
            <a:r>
              <a:rPr lang="en-US" sz="3300" dirty="0"/>
              <a:t>Learning</a:t>
            </a:r>
          </a:p>
          <a:p>
            <a:pPr algn="ctr"/>
            <a:r>
              <a:rPr lang="en-US" sz="3300" dirty="0"/>
              <a:t>Competition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20FB311-531E-164A-91EE-CFFFDE7185C1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0704" y="6175836"/>
            <a:ext cx="1447800" cy="637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9731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3DD0E1C-7219-2346-9748-B034EFAF8E66}"/>
              </a:ext>
            </a:extLst>
          </p:cNvPr>
          <p:cNvSpPr txBox="1"/>
          <p:nvPr/>
        </p:nvSpPr>
        <p:spPr>
          <a:xfrm>
            <a:off x="395536" y="260648"/>
            <a:ext cx="8352928" cy="45704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dirty="0"/>
              <a:t>POSITIONS &amp; SPACING</a:t>
            </a:r>
          </a:p>
          <a:p>
            <a:pPr algn="ctr"/>
            <a:endParaRPr lang="en-US" sz="2000" dirty="0"/>
          </a:p>
          <a:p>
            <a:pPr algn="ctr"/>
            <a:endParaRPr lang="en-US" sz="2000" dirty="0"/>
          </a:p>
          <a:p>
            <a:pPr algn="ctr"/>
            <a:endParaRPr lang="en-US" sz="2000" dirty="0"/>
          </a:p>
          <a:p>
            <a:pPr algn="ctr"/>
            <a:r>
              <a:rPr lang="en-US" sz="3300" dirty="0"/>
              <a:t>Six (6) Perimeter Positions</a:t>
            </a:r>
          </a:p>
          <a:p>
            <a:pPr algn="ctr"/>
            <a:endParaRPr lang="en-US" sz="3300" dirty="0"/>
          </a:p>
          <a:p>
            <a:pPr algn="ctr"/>
            <a:r>
              <a:rPr lang="en-US" sz="3300" dirty="0"/>
              <a:t>Use of Single Gaps &amp; Double Gaps</a:t>
            </a:r>
          </a:p>
          <a:p>
            <a:pPr algn="ctr"/>
            <a:endParaRPr lang="en-US" sz="3300" dirty="0"/>
          </a:p>
          <a:p>
            <a:pPr algn="ctr"/>
            <a:r>
              <a:rPr lang="en-US" sz="3300" dirty="0"/>
              <a:t>Five (5) Out Offensive Spacing to Execute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F4A05C8-D190-4340-8CE1-8B45547FC4DC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0704" y="6175836"/>
            <a:ext cx="1447800" cy="637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6104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8E2355B-2D98-D842-97F2-C7F6F71C3B7D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0704" y="6175836"/>
            <a:ext cx="1447800" cy="63754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58E7630D-399F-A74F-993B-7FC09BC9DE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9757" y="404664"/>
            <a:ext cx="7886699" cy="1728192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700" cap="none" dirty="0">
                <a:latin typeface="Calibri" panose="020F0502020204030204" pitchFamily="34" charset="0"/>
                <a:cs typeface="Calibri" panose="020F0502020204030204" pitchFamily="34" charset="0"/>
              </a:rPr>
              <a:t>Style of Play Coach Education</a:t>
            </a:r>
            <a:br>
              <a:rPr lang="en-CA" sz="2800" cap="none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CA" sz="1800" cap="none" dirty="0">
                <a:latin typeface="Calibri" panose="020F0502020204030204" pitchFamily="34" charset="0"/>
                <a:cs typeface="Calibri" panose="020F0502020204030204" pitchFamily="34" charset="0"/>
              </a:rPr>
              <a:t>Good Offense Starts with Good Spacing</a:t>
            </a:r>
            <a:br>
              <a:rPr lang="en-CA" sz="1600" i="1" cap="none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CA" sz="2200" i="1" cap="none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CA" sz="600" i="1" cap="none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CA" sz="2900" cap="none" dirty="0">
                <a:latin typeface="Calibri" panose="020F0502020204030204" pitchFamily="34" charset="0"/>
                <a:cs typeface="Calibri" panose="020F0502020204030204" pitchFamily="34" charset="0"/>
              </a:rPr>
              <a:t>SPACING—a vital Concept</a:t>
            </a:r>
            <a:br>
              <a:rPr lang="en-CA" sz="2600" cap="none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CA" sz="1600" cap="none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CA" sz="1600" cap="none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CA" sz="2200" cap="non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94722DD-7066-8C46-BFB6-1F1C1980D142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84" r="34844"/>
          <a:stretch/>
        </p:blipFill>
        <p:spPr bwMode="auto">
          <a:xfrm>
            <a:off x="2003410" y="2097404"/>
            <a:ext cx="5448910" cy="392388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5544420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8E2355B-2D98-D842-97F2-C7F6F71C3B7D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0704" y="6175836"/>
            <a:ext cx="1447800" cy="63754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58E7630D-399F-A74F-993B-7FC09BC9DE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9757" y="404664"/>
            <a:ext cx="7886699" cy="1728192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700" cap="none" dirty="0">
                <a:latin typeface="Calibri" panose="020F0502020204030204" pitchFamily="34" charset="0"/>
                <a:cs typeface="Calibri" panose="020F0502020204030204" pitchFamily="34" charset="0"/>
              </a:rPr>
              <a:t>Style of Play Coach Education</a:t>
            </a:r>
            <a:br>
              <a:rPr lang="en-CA" sz="2800" cap="none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CA" sz="1800" cap="none" dirty="0">
                <a:latin typeface="Calibri" panose="020F0502020204030204" pitchFamily="34" charset="0"/>
                <a:cs typeface="Calibri" panose="020F0502020204030204" pitchFamily="34" charset="0"/>
              </a:rPr>
              <a:t>Good Offense Starts with Good Spacing</a:t>
            </a:r>
            <a:br>
              <a:rPr lang="en-CA" sz="1600" i="1" cap="none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CA" sz="2200" i="1" cap="none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CA" sz="600" i="1" cap="none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CA" sz="2900" cap="none" dirty="0">
                <a:latin typeface="Calibri" panose="020F0502020204030204" pitchFamily="34" charset="0"/>
                <a:cs typeface="Calibri" panose="020F0502020204030204" pitchFamily="34" charset="0"/>
              </a:rPr>
              <a:t>SPACING—a vital Concept</a:t>
            </a:r>
            <a:br>
              <a:rPr lang="en-CA" sz="2600" cap="none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CA" sz="1600" cap="none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CA" sz="1600" cap="none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CA" sz="2200" cap="non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63AA1E6-B2FE-FF45-85BE-5B27D58EF923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2138486"/>
            <a:ext cx="4586312" cy="3666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3693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B7A4B8-5816-D540-AA5B-EC882EF04D7F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0704" y="6175836"/>
            <a:ext cx="1447800" cy="63754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83D82D9-4797-2842-A8E3-4CA90FD79651}"/>
              </a:ext>
            </a:extLst>
          </p:cNvPr>
          <p:cNvSpPr txBox="1"/>
          <p:nvPr/>
        </p:nvSpPr>
        <p:spPr>
          <a:xfrm>
            <a:off x="2123728" y="548680"/>
            <a:ext cx="48965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Concepts – Actions – Decisions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4722DD-7066-8C46-BFB6-1F1C1980D1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1010345"/>
            <a:ext cx="8496944" cy="5082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399145"/>
      </p:ext>
    </p:extLst>
  </p:cSld>
  <p:clrMapOvr>
    <a:masterClrMapping/>
  </p:clrMapOvr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3236</TotalTime>
  <Words>2469</Words>
  <Application>Microsoft Macintosh PowerPoint</Application>
  <PresentationFormat>On-screen Show (4:3)</PresentationFormat>
  <Paragraphs>573</Paragraphs>
  <Slides>59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64" baseType="lpstr">
      <vt:lpstr>Arial</vt:lpstr>
      <vt:lpstr>Calibri</vt:lpstr>
      <vt:lpstr>Gill Sans MT</vt:lpstr>
      <vt:lpstr>Wingdings</vt:lpstr>
      <vt:lpstr>Gallery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Style of Play Coach Education Good Offense Starts with Good Spacing   SPACING—a vital Concept   </vt:lpstr>
      <vt:lpstr>Style of Play Coach Education Good Offense Starts with Good Spacing   SPACING—a vital Concept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Mark Hogan</dc:creator>
  <cp:lastModifiedBy>Mark Hogan</cp:lastModifiedBy>
  <cp:revision>515</cp:revision>
  <dcterms:created xsi:type="dcterms:W3CDTF">2015-09-03T21:37:35Z</dcterms:created>
  <dcterms:modified xsi:type="dcterms:W3CDTF">2021-12-03T06:59:01Z</dcterms:modified>
</cp:coreProperties>
</file>