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1"/>
  </p:notesMasterIdLst>
  <p:sldIdLst>
    <p:sldId id="282" r:id="rId2"/>
    <p:sldId id="284" r:id="rId3"/>
    <p:sldId id="342" r:id="rId4"/>
    <p:sldId id="335" r:id="rId5"/>
    <p:sldId id="336" r:id="rId6"/>
    <p:sldId id="339" r:id="rId7"/>
    <p:sldId id="340" r:id="rId8"/>
    <p:sldId id="341" r:id="rId9"/>
    <p:sldId id="295" r:id="rId10"/>
    <p:sldId id="346" r:id="rId11"/>
    <p:sldId id="347" r:id="rId12"/>
    <p:sldId id="329" r:id="rId13"/>
    <p:sldId id="343" r:id="rId14"/>
    <p:sldId id="286" r:id="rId15"/>
    <p:sldId id="287" r:id="rId16"/>
    <p:sldId id="301" r:id="rId17"/>
    <p:sldId id="302" r:id="rId18"/>
    <p:sldId id="305" r:id="rId19"/>
    <p:sldId id="306" r:id="rId20"/>
    <p:sldId id="300" r:id="rId21"/>
    <p:sldId id="344" r:id="rId22"/>
    <p:sldId id="303" r:id="rId23"/>
    <p:sldId id="307" r:id="rId24"/>
    <p:sldId id="321" r:id="rId25"/>
    <p:sldId id="308" r:id="rId26"/>
    <p:sldId id="320" r:id="rId27"/>
    <p:sldId id="299" r:id="rId28"/>
    <p:sldId id="290" r:id="rId29"/>
    <p:sldId id="297" r:id="rId30"/>
    <p:sldId id="345" r:id="rId31"/>
    <p:sldId id="309" r:id="rId32"/>
    <p:sldId id="298" r:id="rId33"/>
    <p:sldId id="310" r:id="rId34"/>
    <p:sldId id="311" r:id="rId35"/>
    <p:sldId id="348" r:id="rId36"/>
    <p:sldId id="316" r:id="rId37"/>
    <p:sldId id="317" r:id="rId38"/>
    <p:sldId id="318" r:id="rId39"/>
    <p:sldId id="319" r:id="rId40"/>
    <p:sldId id="289" r:id="rId41"/>
    <p:sldId id="288" r:id="rId42"/>
    <p:sldId id="326" r:id="rId43"/>
    <p:sldId id="291" r:id="rId44"/>
    <p:sldId id="312" r:id="rId45"/>
    <p:sldId id="296" r:id="rId46"/>
    <p:sldId id="313" r:id="rId47"/>
    <p:sldId id="294" r:id="rId48"/>
    <p:sldId id="292" r:id="rId49"/>
    <p:sldId id="322" r:id="rId50"/>
    <p:sldId id="323" r:id="rId51"/>
    <p:sldId id="324" r:id="rId52"/>
    <p:sldId id="304" r:id="rId53"/>
    <p:sldId id="283" r:id="rId54"/>
    <p:sldId id="328" r:id="rId55"/>
    <p:sldId id="330" r:id="rId56"/>
    <p:sldId id="331" r:id="rId57"/>
    <p:sldId id="332" r:id="rId58"/>
    <p:sldId id="333" r:id="rId59"/>
    <p:sldId id="338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C14F"/>
    <a:srgbClr val="EC93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24"/>
    <p:restoredTop sz="92330"/>
  </p:normalViewPr>
  <p:slideViewPr>
    <p:cSldViewPr>
      <p:cViewPr varScale="1">
        <p:scale>
          <a:sx n="52" d="100"/>
          <a:sy n="52" d="100"/>
        </p:scale>
        <p:origin x="132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6D2DA-D184-254F-ADFD-4BA6891CEC9B}" type="datetimeFigureOut">
              <a:rPr lang="en-US" smtClean="0"/>
              <a:t>1/22/25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806C1-7C5C-1F4E-AF63-0AF7FE48B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48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2025-01-22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2025-01-22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2025-01-22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2025-01-22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2025-01-22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2025-01-22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2025-01-22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2025-01-22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2025-01-22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96E-FCB3-414E-B24F-CE346207336C}" type="datetimeFigureOut">
              <a:rPr lang="en-CA" smtClean="0"/>
              <a:t>2025-01-22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E86C496E-FCB3-414E-B24F-CE346207336C}" type="datetimeFigureOut">
              <a:rPr lang="en-CA" smtClean="0"/>
              <a:t>2025-01-22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accent6">
                <a:lumMod val="35000"/>
                <a:lumOff val="65000"/>
              </a:schemeClr>
            </a:gs>
            <a:gs pos="93000">
              <a:schemeClr val="bg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C496E-FCB3-414E-B24F-CE346207336C}" type="datetimeFigureOut">
              <a:rPr lang="en-CA" smtClean="0"/>
              <a:t>2025-01-22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C6079EE-3E06-46D8-8C0A-95E34142FD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582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markjonathanhogan@gmail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1920EF-9832-9343-8BEA-FF20150D0674}"/>
              </a:ext>
            </a:extLst>
          </p:cNvPr>
          <p:cNvSpPr txBox="1"/>
          <p:nvPr/>
        </p:nvSpPr>
        <p:spPr>
          <a:xfrm>
            <a:off x="323528" y="286772"/>
            <a:ext cx="849694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‘Style of Play’ Coach Education</a:t>
            </a:r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r>
              <a:rPr lang="en-US" sz="3300" dirty="0"/>
              <a:t>Establishing Style of Play</a:t>
            </a:r>
          </a:p>
          <a:p>
            <a:pPr algn="ctr"/>
            <a:endParaRPr lang="en-US" sz="1300" dirty="0"/>
          </a:p>
          <a:p>
            <a:pPr algn="ctr"/>
            <a:r>
              <a:rPr lang="en-US" sz="2500" dirty="0"/>
              <a:t>Concepts, Actions &amp; Decision-Making</a:t>
            </a:r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r>
              <a:rPr lang="en-US" sz="2600" dirty="0"/>
              <a:t>Mark Hogan, </a:t>
            </a:r>
            <a:r>
              <a:rPr lang="en-US" sz="2000" dirty="0" err="1"/>
              <a:t>ChPC</a:t>
            </a:r>
            <a:br>
              <a:rPr lang="en-US" sz="2000" dirty="0"/>
            </a:br>
            <a:r>
              <a:rPr lang="en-US" sz="2000" dirty="0"/>
              <a:t>Chartered Professional Coach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B3B31-FBA0-B74B-AFE7-3C59B7CB8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66"/>
          <a:stretch/>
        </p:blipFill>
        <p:spPr>
          <a:xfrm>
            <a:off x="3419872" y="1118096"/>
            <a:ext cx="2382912" cy="21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80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085B2-FC82-EE49-8E45-C84725A2F96B}"/>
              </a:ext>
            </a:extLst>
          </p:cNvPr>
          <p:cNvSpPr txBox="1"/>
          <p:nvPr/>
        </p:nvSpPr>
        <p:spPr>
          <a:xfrm>
            <a:off x="395536" y="490602"/>
            <a:ext cx="8352928" cy="500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Good to Great Shots</a:t>
            </a:r>
          </a:p>
          <a:p>
            <a:pPr algn="ctr"/>
            <a:endParaRPr lang="en-US" sz="2800" dirty="0"/>
          </a:p>
          <a:p>
            <a:r>
              <a:rPr lang="en-US" sz="2800" dirty="0"/>
              <a:t>Shot Spectrum / Shot Priorities </a:t>
            </a:r>
            <a:r>
              <a:rPr lang="en-US" sz="2000" dirty="0"/>
              <a:t>(after 2012)</a:t>
            </a:r>
          </a:p>
          <a:p>
            <a:pPr>
              <a:lnSpc>
                <a:spcPct val="200000"/>
              </a:lnSpc>
            </a:pPr>
            <a:endParaRPr lang="en-US" sz="1000" dirty="0"/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300" dirty="0"/>
              <a:t>Attack the Rim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300" dirty="0"/>
              <a:t>3 Point Shot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300" dirty="0"/>
              <a:t>Free Throw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300" dirty="0"/>
              <a:t>Mid-Range Shot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BFAA1-5C35-3C4F-8A9F-104985E44E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89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085B2-FC82-EE49-8E45-C84725A2F96B}"/>
              </a:ext>
            </a:extLst>
          </p:cNvPr>
          <p:cNvSpPr txBox="1"/>
          <p:nvPr/>
        </p:nvSpPr>
        <p:spPr>
          <a:xfrm>
            <a:off x="395536" y="490602"/>
            <a:ext cx="8352928" cy="540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Good to Great Shots</a:t>
            </a:r>
          </a:p>
          <a:p>
            <a:pPr algn="ctr"/>
            <a:endParaRPr lang="en-US" sz="2800" dirty="0"/>
          </a:p>
          <a:p>
            <a:r>
              <a:rPr lang="en-US" sz="2800" dirty="0"/>
              <a:t>Shot Spectrum / Shot Priorities </a:t>
            </a:r>
            <a:r>
              <a:rPr lang="en-US" sz="2000" dirty="0"/>
              <a:t>(after 2016)</a:t>
            </a:r>
            <a:br>
              <a:rPr lang="en-US" sz="2000" dirty="0"/>
            </a:br>
            <a:endParaRPr lang="en-US" sz="2000" dirty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300" dirty="0"/>
              <a:t>Attack the Rim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300" dirty="0"/>
              <a:t>Attack the Paint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300" dirty="0"/>
              <a:t>Free Throw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300" dirty="0"/>
              <a:t>3 Point Shot from Corner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300" dirty="0"/>
              <a:t>3 Point Shot from Top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300" dirty="0"/>
              <a:t>Mid-Range Shot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BFAA1-5C35-3C4F-8A9F-104985E44E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26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7D9151-A0D7-C247-A34B-358760005DB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E21D0F-7053-754F-9A5B-0BCA07180730}"/>
              </a:ext>
            </a:extLst>
          </p:cNvPr>
          <p:cNvSpPr txBox="1"/>
          <p:nvPr/>
        </p:nvSpPr>
        <p:spPr>
          <a:xfrm>
            <a:off x="395536" y="260648"/>
            <a:ext cx="8352928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/>
              <a:t>Two Types of Shots</a:t>
            </a: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3300" dirty="0"/>
              <a:t>ROB Shot </a:t>
            </a:r>
            <a:r>
              <a:rPr lang="en-US" sz="2000" dirty="0"/>
              <a:t>(Decision)</a:t>
            </a:r>
          </a:p>
          <a:p>
            <a:r>
              <a:rPr lang="en-US" sz="2800" dirty="0"/>
              <a:t>				</a:t>
            </a:r>
            <a:r>
              <a:rPr lang="en-US" sz="2400" dirty="0"/>
              <a:t>Range</a:t>
            </a:r>
          </a:p>
          <a:p>
            <a:r>
              <a:rPr lang="en-US" sz="2400" dirty="0"/>
              <a:t>				Open</a:t>
            </a:r>
          </a:p>
          <a:p>
            <a:r>
              <a:rPr lang="en-US" sz="2400" dirty="0"/>
              <a:t>				Balanced</a:t>
            </a:r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pPr algn="ctr"/>
            <a:r>
              <a:rPr lang="en-US" sz="3300" dirty="0"/>
              <a:t>BRAD Shot </a:t>
            </a:r>
            <a:r>
              <a:rPr lang="en-US" sz="2000" dirty="0"/>
              <a:t>(Technical)</a:t>
            </a:r>
          </a:p>
          <a:p>
            <a:pPr lvl="8"/>
            <a:r>
              <a:rPr lang="en-US" sz="2400" dirty="0"/>
              <a:t>Back</a:t>
            </a:r>
          </a:p>
          <a:p>
            <a:pPr lvl="8"/>
            <a:r>
              <a:rPr lang="en-US" sz="2400" dirty="0"/>
              <a:t>Rim</a:t>
            </a:r>
          </a:p>
          <a:p>
            <a:pPr lvl="8"/>
            <a:r>
              <a:rPr lang="en-US" sz="2400" dirty="0"/>
              <a:t>And</a:t>
            </a:r>
          </a:p>
          <a:p>
            <a:pPr lvl="8"/>
            <a:r>
              <a:rPr lang="en-US" sz="2400" dirty="0"/>
              <a:t>Down</a:t>
            </a:r>
          </a:p>
        </p:txBody>
      </p:sp>
    </p:spTree>
    <p:extLst>
      <p:ext uri="{BB962C8B-B14F-4D97-AF65-F5344CB8AC3E}">
        <p14:creationId xmlns:p14="http://schemas.microsoft.com/office/powerpoint/2010/main" val="274478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085B2-FC82-EE49-8E45-C84725A2F96B}"/>
              </a:ext>
            </a:extLst>
          </p:cNvPr>
          <p:cNvSpPr txBox="1"/>
          <p:nvPr/>
        </p:nvSpPr>
        <p:spPr>
          <a:xfrm>
            <a:off x="395536" y="260648"/>
            <a:ext cx="835292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Explode</a:t>
            </a:r>
          </a:p>
          <a:p>
            <a:pPr algn="ctr"/>
            <a:r>
              <a:rPr lang="en-US" sz="2000" dirty="0"/>
              <a:t>(Immediately)</a:t>
            </a:r>
          </a:p>
          <a:p>
            <a:pPr algn="ctr"/>
            <a:endParaRPr lang="en-US" sz="2000" dirty="0"/>
          </a:p>
          <a:p>
            <a:pPr algn="ctr"/>
            <a:r>
              <a:rPr lang="en-US" sz="2400" dirty="0"/>
              <a:t>Pace (FB)</a:t>
            </a:r>
          </a:p>
          <a:p>
            <a:pPr algn="ctr"/>
            <a:endParaRPr lang="en-US" sz="1400" dirty="0"/>
          </a:p>
          <a:p>
            <a:pPr algn="ctr"/>
            <a:r>
              <a:rPr lang="en-US" sz="2400" dirty="0"/>
              <a:t>Rebound &amp; Go</a:t>
            </a:r>
          </a:p>
          <a:p>
            <a:pPr algn="ctr"/>
            <a:endParaRPr lang="en-US" sz="1400" dirty="0"/>
          </a:p>
          <a:p>
            <a:pPr algn="ctr"/>
            <a:r>
              <a:rPr lang="en-US" sz="2400" dirty="0"/>
              <a:t>Rebounder Dribbles (B1)</a:t>
            </a:r>
          </a:p>
          <a:p>
            <a:pPr algn="ctr"/>
            <a:endParaRPr lang="en-US" sz="1400" dirty="0"/>
          </a:p>
          <a:p>
            <a:pPr algn="ctr"/>
            <a:r>
              <a:rPr lang="en-US" sz="2400" dirty="0"/>
              <a:t>Attack the Alley (Spacing &amp; Seams)</a:t>
            </a:r>
          </a:p>
          <a:p>
            <a:pPr algn="ctr"/>
            <a:endParaRPr lang="en-US" sz="1400" dirty="0"/>
          </a:p>
          <a:p>
            <a:pPr algn="ctr"/>
            <a:r>
              <a:rPr lang="en-US" sz="2400" dirty="0"/>
              <a:t>Pass Up-court to an Open Teammate (E2)</a:t>
            </a:r>
          </a:p>
          <a:p>
            <a:pPr algn="ctr"/>
            <a:endParaRPr lang="en-US" sz="1400" dirty="0"/>
          </a:p>
          <a:p>
            <a:pPr algn="ctr"/>
            <a:r>
              <a:rPr lang="en-US" sz="2400" dirty="0"/>
              <a:t>Non-rebounders are to </a:t>
            </a:r>
            <a:r>
              <a:rPr lang="en-US" sz="2400" b="1" dirty="0"/>
              <a:t>Explode</a:t>
            </a:r>
            <a:r>
              <a:rPr lang="en-US" sz="2400" dirty="0"/>
              <a:t> &amp; </a:t>
            </a:r>
            <a:r>
              <a:rPr lang="en-US" sz="2400" b="1" dirty="0"/>
              <a:t>Create Actions</a:t>
            </a:r>
          </a:p>
          <a:p>
            <a:pPr algn="ctr"/>
            <a:r>
              <a:rPr lang="en-US" sz="2000" dirty="0"/>
              <a:t>Rim Runner,  Corner Three,  Trail Three, Trail Drive, </a:t>
            </a:r>
            <a:r>
              <a:rPr lang="en-US" sz="2000" dirty="0" err="1"/>
              <a:t>etc</a:t>
            </a:r>
            <a:r>
              <a:rPr lang="en-US" sz="2000" dirty="0"/>
              <a:t>…,</a:t>
            </a:r>
          </a:p>
          <a:p>
            <a:pPr algn="ctr"/>
            <a:r>
              <a:rPr lang="en-US" sz="2000" dirty="0"/>
              <a:t>Bounce Baseline, Slash to Hoop/Duck-in, Create Double Gaps,</a:t>
            </a:r>
          </a:p>
          <a:p>
            <a:pPr algn="ctr"/>
            <a:r>
              <a:rPr lang="en-US" sz="2000" dirty="0"/>
              <a:t>Recognize Single Gaps, Screen/Pick for a Teammate, </a:t>
            </a:r>
            <a:r>
              <a:rPr lang="en-US" sz="2000" b="1" dirty="0"/>
              <a:t>CHOICES</a:t>
            </a:r>
            <a:r>
              <a:rPr lang="en-US" sz="2000" dirty="0"/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BFAA1-5C35-3C4F-8A9F-104985E44E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57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694AF0-ADFA-0B44-97CA-6802ED25A10F}"/>
              </a:ext>
            </a:extLst>
          </p:cNvPr>
          <p:cNvSpPr txBox="1"/>
          <p:nvPr/>
        </p:nvSpPr>
        <p:spPr>
          <a:xfrm>
            <a:off x="395536" y="260648"/>
            <a:ext cx="835292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Explore</a:t>
            </a:r>
          </a:p>
          <a:p>
            <a:pPr algn="ctr"/>
            <a:r>
              <a:rPr lang="en-US" sz="2000" dirty="0"/>
              <a:t>(up to 6 seconds)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800" dirty="0"/>
              <a:t>Read the Defense</a:t>
            </a:r>
          </a:p>
          <a:p>
            <a:pPr algn="ctr"/>
            <a:r>
              <a:rPr lang="en-US" sz="2800" dirty="0"/>
              <a:t>		</a:t>
            </a:r>
          </a:p>
          <a:p>
            <a:pPr algn="ctr"/>
            <a:r>
              <a:rPr lang="en-US" sz="2800" dirty="0"/>
              <a:t>What is the Best Early Shot?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Players to Make Explore Decisions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Players to Communicate Available Actions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Provide Reminders that Reinforce </a:t>
            </a:r>
            <a:r>
              <a:rPr lang="en-US" sz="2800" b="1" dirty="0"/>
              <a:t>Action Choices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C123DB-704A-AA48-974C-9D07E09654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15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63992-3151-A344-9892-A3E3221A5F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20753F-FB60-5345-A543-08E2887274E4}"/>
              </a:ext>
            </a:extLst>
          </p:cNvPr>
          <p:cNvSpPr txBox="1"/>
          <p:nvPr/>
        </p:nvSpPr>
        <p:spPr>
          <a:xfrm>
            <a:off x="395536" y="260648"/>
            <a:ext cx="835292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Execute</a:t>
            </a:r>
            <a:endParaRPr lang="en-US" sz="2000" dirty="0"/>
          </a:p>
          <a:p>
            <a:pPr algn="ctr"/>
            <a:r>
              <a:rPr lang="en-US" sz="2000" dirty="0"/>
              <a:t>(next 12 seconds—avoid the Danger Zone—last 6 seconds)</a:t>
            </a:r>
          </a:p>
          <a:p>
            <a:pPr algn="ctr"/>
            <a:endParaRPr lang="en-US" sz="2000" dirty="0"/>
          </a:p>
          <a:p>
            <a:r>
              <a:rPr lang="en-US" sz="2400" dirty="0">
                <a:solidFill>
                  <a:srgbClr val="FF0000"/>
                </a:solidFill>
              </a:rPr>
              <a:t>Single Gap Actions</a:t>
            </a:r>
            <a:r>
              <a:rPr lang="en-US" sz="2400" dirty="0"/>
              <a:t>	</a:t>
            </a:r>
            <a:r>
              <a:rPr lang="en-US" dirty="0"/>
              <a:t>- Pass &amp; Cut, Pass &amp; Pick, Pass &amp; Slip, Gets, Dribble-At,</a:t>
            </a:r>
          </a:p>
          <a:p>
            <a:r>
              <a:rPr lang="en-US" dirty="0"/>
              <a:t>			  Dribble-At to Post-up, Dribble-At Post-up to Laker Cut,</a:t>
            </a:r>
          </a:p>
          <a:p>
            <a:r>
              <a:rPr lang="en-US" dirty="0"/>
              <a:t>			  / Replace, Dribble-At to Draft Drive, Ball Screen </a:t>
            </a:r>
            <a:r>
              <a:rPr lang="en-US" sz="1400" dirty="0"/>
              <a:t>(Pick)</a:t>
            </a:r>
            <a:r>
              <a:rPr lang="en-US" dirty="0"/>
              <a:t>,…</a:t>
            </a:r>
          </a:p>
          <a:p>
            <a:endParaRPr lang="en-US" dirty="0"/>
          </a:p>
          <a:p>
            <a:r>
              <a:rPr lang="en-US" sz="2400" dirty="0"/>
              <a:t>Double Gap Actions	</a:t>
            </a:r>
            <a:r>
              <a:rPr lang="en-US" dirty="0"/>
              <a:t>- Attack the Rim, Dribble Hand-off </a:t>
            </a:r>
            <a:r>
              <a:rPr lang="en-US" sz="1400" dirty="0"/>
              <a:t>(DHO)</a:t>
            </a:r>
            <a:r>
              <a:rPr lang="en-US" dirty="0"/>
              <a:t>,  DHO Slip,</a:t>
            </a:r>
            <a:endParaRPr lang="en-US" sz="2400" dirty="0"/>
          </a:p>
          <a:p>
            <a:r>
              <a:rPr lang="en-US" dirty="0"/>
              <a:t>			  DHO Pick, Combo, Pass-Cut-Pause-Fill,…</a:t>
            </a:r>
          </a:p>
          <a:p>
            <a:endParaRPr lang="en-US" dirty="0"/>
          </a:p>
          <a:p>
            <a:r>
              <a:rPr lang="en-US" sz="2400" dirty="0"/>
              <a:t>KPI’s </a:t>
            </a:r>
            <a:r>
              <a:rPr lang="en-US" sz="1600" dirty="0"/>
              <a:t>(non-traditional stats) 	</a:t>
            </a:r>
            <a:r>
              <a:rPr lang="en-US" dirty="0"/>
              <a:t>- Key Performance Indicators </a:t>
            </a:r>
            <a:r>
              <a:rPr lang="en-US" sz="1400" dirty="0"/>
              <a:t>(KPI)</a:t>
            </a:r>
            <a:r>
              <a:rPr lang="en-US" dirty="0"/>
              <a:t>, Ball Reversal, </a:t>
            </a:r>
          </a:p>
          <a:p>
            <a:r>
              <a:rPr lang="en-US" dirty="0"/>
              <a:t>			  Post-up (U of M), Attack Rim/Key, Two Foot Stop,…</a:t>
            </a:r>
          </a:p>
          <a:p>
            <a:endParaRPr lang="en-US" dirty="0"/>
          </a:p>
          <a:p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Side Series		</a:t>
            </a:r>
            <a:r>
              <a:rPr lang="en-US" dirty="0"/>
              <a:t>- Reverse Ball to 2</a:t>
            </a:r>
            <a:r>
              <a:rPr lang="en-US" baseline="30000" dirty="0"/>
              <a:t>nd</a:t>
            </a:r>
            <a:r>
              <a:rPr lang="en-US" dirty="0"/>
              <a:t> Side </a:t>
            </a:r>
            <a:r>
              <a:rPr lang="en-US" sz="1400" dirty="0"/>
              <a:t>(Why?)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Side + Post Play </a:t>
            </a:r>
            <a:r>
              <a:rPr lang="en-US" sz="1400" dirty="0"/>
              <a:t>(Why?)</a:t>
            </a:r>
          </a:p>
          <a:p>
            <a:r>
              <a:rPr lang="en-US" dirty="0"/>
              <a:t>			  Verbal Cues: 2 = ___ / 2.3 = ___ / 2.4 = ___ / 2.5 = ___</a:t>
            </a:r>
          </a:p>
          <a:p>
            <a:endParaRPr lang="en-US" sz="2400" dirty="0"/>
          </a:p>
          <a:p>
            <a:pPr algn="ctr"/>
            <a:r>
              <a:rPr lang="en-US" sz="2800" dirty="0"/>
              <a:t>Provide Reminders that Reinforce </a:t>
            </a:r>
            <a:r>
              <a:rPr lang="en-US" sz="2800" b="1" dirty="0"/>
              <a:t>Action Choices</a:t>
            </a:r>
          </a:p>
        </p:txBody>
      </p:sp>
    </p:spTree>
    <p:extLst>
      <p:ext uri="{BB962C8B-B14F-4D97-AF65-F5344CB8AC3E}">
        <p14:creationId xmlns:p14="http://schemas.microsoft.com/office/powerpoint/2010/main" val="1890037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9AF88A-C7F7-E24E-AB74-CF33AD302B7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7A21B7-60B4-8045-B14E-DD94BD584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313018"/>
            <a:ext cx="8496944" cy="47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59BF70-1F79-AE48-991F-8F3CFBE00E62}"/>
              </a:ext>
            </a:extLst>
          </p:cNvPr>
          <p:cNvSpPr txBox="1"/>
          <p:nvPr/>
        </p:nvSpPr>
        <p:spPr>
          <a:xfrm>
            <a:off x="2123728" y="26064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Single Gap Actions</a:t>
            </a:r>
          </a:p>
        </p:txBody>
      </p:sp>
    </p:spTree>
    <p:extLst>
      <p:ext uri="{BB962C8B-B14F-4D97-AF65-F5344CB8AC3E}">
        <p14:creationId xmlns:p14="http://schemas.microsoft.com/office/powerpoint/2010/main" val="769156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724E22-D8EB-C443-B91E-F7EF3BAC441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ECB0CA-1CB2-5545-A68F-499DC53F35F0}"/>
              </a:ext>
            </a:extLst>
          </p:cNvPr>
          <p:cNvSpPr txBox="1"/>
          <p:nvPr/>
        </p:nvSpPr>
        <p:spPr>
          <a:xfrm>
            <a:off x="2123728" y="26064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Single Gap 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74E35C-0901-424D-8CAE-409B52D98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59" y="1000864"/>
            <a:ext cx="8467813" cy="509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19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A4C7-B5D4-B143-B751-463A7B83203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731320-2005-4C4C-BD23-37F1FC880EAF}"/>
              </a:ext>
            </a:extLst>
          </p:cNvPr>
          <p:cNvSpPr txBox="1"/>
          <p:nvPr/>
        </p:nvSpPr>
        <p:spPr>
          <a:xfrm>
            <a:off x="2339752" y="26064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Single Gap 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BF9AFA-11C9-FC4D-B529-D603B6BF5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59" y="1030088"/>
            <a:ext cx="8467813" cy="506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38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964B90-31CF-1348-BDA4-75292DD3A13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7A1034-92E5-E74C-8876-919DCC3896C7}"/>
              </a:ext>
            </a:extLst>
          </p:cNvPr>
          <p:cNvSpPr txBox="1"/>
          <p:nvPr/>
        </p:nvSpPr>
        <p:spPr>
          <a:xfrm>
            <a:off x="2411760" y="26064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Single Gap 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3AAFD-57B2-C24D-A5A6-49961563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51" y="1030088"/>
            <a:ext cx="8539821" cy="506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84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ACD47-5E2B-BF4C-9788-B9CB1B52AD31}"/>
              </a:ext>
            </a:extLst>
          </p:cNvPr>
          <p:cNvSpPr txBox="1"/>
          <p:nvPr/>
        </p:nvSpPr>
        <p:spPr>
          <a:xfrm>
            <a:off x="395536" y="332656"/>
            <a:ext cx="8352928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Explode—Explore—Execute</a:t>
            </a:r>
            <a:endParaRPr lang="en-US" sz="3300" dirty="0"/>
          </a:p>
          <a:p>
            <a:pPr algn="ctr"/>
            <a:r>
              <a:rPr lang="en-US" sz="2000" dirty="0"/>
              <a:t>(Canada Basketball Article)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3300" dirty="0"/>
              <a:t>Pace</a:t>
            </a:r>
          </a:p>
          <a:p>
            <a:pPr algn="ctr"/>
            <a:endParaRPr lang="en-US" sz="2000" dirty="0"/>
          </a:p>
          <a:p>
            <a:pPr algn="ctr"/>
            <a:r>
              <a:rPr lang="en-US" sz="3300" dirty="0"/>
              <a:t>B1-E2-C4</a:t>
            </a:r>
          </a:p>
          <a:p>
            <a:pPr algn="ctr"/>
            <a:endParaRPr lang="en-US" sz="2000" dirty="0"/>
          </a:p>
          <a:p>
            <a:pPr algn="ctr"/>
            <a:r>
              <a:rPr lang="en-US" sz="3300" dirty="0"/>
              <a:t>Single Gap Actions</a:t>
            </a:r>
          </a:p>
          <a:p>
            <a:pPr algn="ctr"/>
            <a:endParaRPr lang="en-US" sz="2000" dirty="0"/>
          </a:p>
          <a:p>
            <a:pPr algn="ctr"/>
            <a:r>
              <a:rPr lang="en-US" sz="3300" dirty="0"/>
              <a:t>Double Gap Actions</a:t>
            </a:r>
          </a:p>
          <a:p>
            <a:pPr algn="ctr"/>
            <a:endParaRPr lang="en-US" sz="2000" dirty="0"/>
          </a:p>
          <a:p>
            <a:pPr algn="ctr"/>
            <a:r>
              <a:rPr lang="en-US" sz="3300" dirty="0"/>
              <a:t>Decision Making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BB70F-B50D-1045-BF16-561C27DAC0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73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63992-3151-A344-9892-A3E3221A5F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20753F-FB60-5345-A543-08E2887274E4}"/>
              </a:ext>
            </a:extLst>
          </p:cNvPr>
          <p:cNvSpPr txBox="1"/>
          <p:nvPr/>
        </p:nvSpPr>
        <p:spPr>
          <a:xfrm>
            <a:off x="395536" y="260648"/>
            <a:ext cx="835292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Execute</a:t>
            </a:r>
            <a:endParaRPr lang="en-US" sz="2000" dirty="0"/>
          </a:p>
          <a:p>
            <a:pPr algn="ctr"/>
            <a:r>
              <a:rPr lang="en-US" sz="2000" dirty="0"/>
              <a:t>(next 12 seconds—avoid the Danger Zone—last 6 seconds)</a:t>
            </a:r>
          </a:p>
          <a:p>
            <a:pPr algn="ctr"/>
            <a:endParaRPr lang="en-US" sz="2000" dirty="0"/>
          </a:p>
          <a:p>
            <a:r>
              <a:rPr lang="en-US" sz="2400" dirty="0"/>
              <a:t>Single Gap Actions	</a:t>
            </a:r>
            <a:r>
              <a:rPr lang="en-US" dirty="0"/>
              <a:t>- Pass &amp; Cut, Pass &amp; Pick, Pass &amp; Slip, Gets, Dribble At,</a:t>
            </a:r>
          </a:p>
          <a:p>
            <a:r>
              <a:rPr lang="en-US" dirty="0"/>
              <a:t>			  Dribble At to Post-up, Dribble At Post-up to Laker Cut,</a:t>
            </a:r>
          </a:p>
          <a:p>
            <a:r>
              <a:rPr lang="en-US" dirty="0"/>
              <a:t>			  Dribble At to Draft Drive, Live Ball Screen </a:t>
            </a:r>
            <a:r>
              <a:rPr lang="en-US" sz="1400" dirty="0"/>
              <a:t>(Pick)</a:t>
            </a:r>
            <a:r>
              <a:rPr lang="en-US" dirty="0"/>
              <a:t>,…</a:t>
            </a:r>
          </a:p>
          <a:p>
            <a:endParaRPr lang="en-US" dirty="0"/>
          </a:p>
          <a:p>
            <a:r>
              <a:rPr lang="en-US" sz="2400" dirty="0">
                <a:solidFill>
                  <a:srgbClr val="FF0000"/>
                </a:solidFill>
              </a:rPr>
              <a:t>Double Gap Actions</a:t>
            </a:r>
            <a:r>
              <a:rPr lang="en-US" sz="2400" dirty="0"/>
              <a:t>	</a:t>
            </a:r>
            <a:r>
              <a:rPr lang="en-US" dirty="0"/>
              <a:t>- Attack the Rim, Dribble Hand-off </a:t>
            </a:r>
            <a:r>
              <a:rPr lang="en-US" sz="1400" dirty="0"/>
              <a:t>(DHO)</a:t>
            </a:r>
            <a:r>
              <a:rPr lang="en-US" dirty="0"/>
              <a:t>,  DHO Slip,</a:t>
            </a:r>
            <a:endParaRPr lang="en-US" sz="2400" dirty="0"/>
          </a:p>
          <a:p>
            <a:r>
              <a:rPr lang="en-US" dirty="0"/>
              <a:t>			  DHO Pick, Combo, Pass-Cut-</a:t>
            </a:r>
            <a:r>
              <a:rPr lang="en-US" i="1" u="sng" dirty="0"/>
              <a:t>Pause</a:t>
            </a:r>
            <a:r>
              <a:rPr lang="en-US" dirty="0"/>
              <a:t>-Fill,…</a:t>
            </a:r>
          </a:p>
          <a:p>
            <a:endParaRPr lang="en-US" dirty="0"/>
          </a:p>
          <a:p>
            <a:r>
              <a:rPr lang="en-US" sz="2400" dirty="0"/>
              <a:t>KPI’s </a:t>
            </a:r>
            <a:r>
              <a:rPr lang="en-US" sz="1600" dirty="0"/>
              <a:t>(non-traditional stats)</a:t>
            </a:r>
            <a:r>
              <a:rPr lang="en-US" sz="2400" dirty="0"/>
              <a:t>	</a:t>
            </a:r>
            <a:r>
              <a:rPr lang="en-US" dirty="0"/>
              <a:t>- Key Performance Indicators </a:t>
            </a:r>
            <a:r>
              <a:rPr lang="en-US" sz="1400" dirty="0"/>
              <a:t>(KPI)</a:t>
            </a:r>
            <a:r>
              <a:rPr lang="en-US" dirty="0"/>
              <a:t>, Ball Reversal, </a:t>
            </a:r>
          </a:p>
          <a:p>
            <a:r>
              <a:rPr lang="en-US" dirty="0"/>
              <a:t>			  Post-up (U of M), Attack Rim/Key, Two Foot Stop,…</a:t>
            </a:r>
          </a:p>
          <a:p>
            <a:endParaRPr lang="en-US" dirty="0"/>
          </a:p>
          <a:p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Side Series		</a:t>
            </a:r>
            <a:r>
              <a:rPr lang="en-US" dirty="0"/>
              <a:t>- Reverse Ball to 2</a:t>
            </a:r>
            <a:r>
              <a:rPr lang="en-US" baseline="30000" dirty="0"/>
              <a:t>nd</a:t>
            </a:r>
            <a:r>
              <a:rPr lang="en-US" dirty="0"/>
              <a:t> Side </a:t>
            </a:r>
            <a:r>
              <a:rPr lang="en-US" sz="1400" dirty="0"/>
              <a:t>(Why?)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Side + Post Play </a:t>
            </a:r>
            <a:r>
              <a:rPr lang="en-US" sz="1400" dirty="0"/>
              <a:t>(Why?)</a:t>
            </a:r>
          </a:p>
          <a:p>
            <a:r>
              <a:rPr lang="en-US" dirty="0"/>
              <a:t>			  Verbal Cues: 2 = ___ / 2.3 = ___ / 2.4 = ___ / 2.5 = ___</a:t>
            </a:r>
          </a:p>
          <a:p>
            <a:endParaRPr lang="en-US" sz="2400" dirty="0"/>
          </a:p>
          <a:p>
            <a:pPr algn="ctr"/>
            <a:r>
              <a:rPr lang="en-US" sz="2800" dirty="0"/>
              <a:t>Provide Reminders that Reinforce </a:t>
            </a:r>
            <a:r>
              <a:rPr lang="en-US" sz="2800" b="1" dirty="0"/>
              <a:t>Action Choices</a:t>
            </a:r>
          </a:p>
        </p:txBody>
      </p:sp>
    </p:spTree>
    <p:extLst>
      <p:ext uri="{BB962C8B-B14F-4D97-AF65-F5344CB8AC3E}">
        <p14:creationId xmlns:p14="http://schemas.microsoft.com/office/powerpoint/2010/main" val="3187897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E085B2-FC82-EE49-8E45-C84725A2F96B}"/>
              </a:ext>
            </a:extLst>
          </p:cNvPr>
          <p:cNvSpPr txBox="1"/>
          <p:nvPr/>
        </p:nvSpPr>
        <p:spPr>
          <a:xfrm>
            <a:off x="395536" y="490602"/>
            <a:ext cx="8352928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Style of Play Coach Education</a:t>
            </a:r>
          </a:p>
          <a:p>
            <a:pPr algn="ctr"/>
            <a:endParaRPr lang="en-US" sz="3300" dirty="0"/>
          </a:p>
          <a:p>
            <a:pPr algn="ctr"/>
            <a:endParaRPr lang="en-US" sz="1000" dirty="0"/>
          </a:p>
          <a:p>
            <a:pPr algn="ctr"/>
            <a:endParaRPr lang="en-US" sz="1000" dirty="0"/>
          </a:p>
          <a:p>
            <a:pPr algn="ctr"/>
            <a:endParaRPr lang="en-US" sz="1000" dirty="0"/>
          </a:p>
          <a:p>
            <a:pPr algn="ctr"/>
            <a:endParaRPr lang="en-US" sz="1000" dirty="0"/>
          </a:p>
          <a:p>
            <a:pPr algn="ctr"/>
            <a:endParaRPr lang="en-US" sz="1000" dirty="0"/>
          </a:p>
          <a:p>
            <a:pPr algn="ctr"/>
            <a:r>
              <a:rPr lang="en-US" sz="3300" dirty="0"/>
              <a:t>Pass—Cut—Fill </a:t>
            </a:r>
          </a:p>
          <a:p>
            <a:pPr algn="ctr"/>
            <a:r>
              <a:rPr lang="en-US" sz="2600" dirty="0"/>
              <a:t>(old approach)</a:t>
            </a:r>
          </a:p>
          <a:p>
            <a:pPr algn="ctr"/>
            <a:endParaRPr lang="en-US" sz="4400" dirty="0"/>
          </a:p>
          <a:p>
            <a:pPr algn="ctr"/>
            <a:r>
              <a:rPr lang="en-US" sz="3300" dirty="0"/>
              <a:t>Pass, Cut, </a:t>
            </a:r>
            <a:r>
              <a:rPr lang="en-US" sz="3300" i="1" dirty="0">
                <a:solidFill>
                  <a:srgbClr val="FF0000"/>
                </a:solidFill>
              </a:rPr>
              <a:t>Pause</a:t>
            </a:r>
            <a:r>
              <a:rPr lang="en-US" sz="3300" dirty="0"/>
              <a:t>, Fill</a:t>
            </a:r>
          </a:p>
          <a:p>
            <a:pPr algn="ctr"/>
            <a:r>
              <a:rPr lang="en-US" sz="2600" dirty="0"/>
              <a:t>(new approach—Why?)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BFAA1-5C35-3C4F-8A9F-104985E44E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59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17FB0B-5EBE-DE4E-8A3D-991BAD1D8B1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011E61-986F-2C4D-8EB5-575FAF3E7965}"/>
              </a:ext>
            </a:extLst>
          </p:cNvPr>
          <p:cNvSpPr txBox="1"/>
          <p:nvPr/>
        </p:nvSpPr>
        <p:spPr>
          <a:xfrm>
            <a:off x="2123728" y="26064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Double Gap 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2C7D2-7DA5-2146-B66B-8D6D47500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59" y="1030088"/>
            <a:ext cx="8467813" cy="504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21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63992-3151-A344-9892-A3E3221A5F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20753F-FB60-5345-A543-08E2887274E4}"/>
              </a:ext>
            </a:extLst>
          </p:cNvPr>
          <p:cNvSpPr txBox="1"/>
          <p:nvPr/>
        </p:nvSpPr>
        <p:spPr>
          <a:xfrm>
            <a:off x="395536" y="260648"/>
            <a:ext cx="835292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Execute</a:t>
            </a:r>
            <a:endParaRPr lang="en-US" sz="2000" dirty="0"/>
          </a:p>
          <a:p>
            <a:pPr algn="ctr"/>
            <a:r>
              <a:rPr lang="en-US" sz="2000" dirty="0"/>
              <a:t>(next 12 seconds—avoid the Danger Zone—last 6 seconds)</a:t>
            </a:r>
          </a:p>
          <a:p>
            <a:pPr algn="ctr"/>
            <a:endParaRPr lang="en-US" sz="2000" dirty="0"/>
          </a:p>
          <a:p>
            <a:r>
              <a:rPr lang="en-US" sz="2400" dirty="0"/>
              <a:t>Single Gap Actions	</a:t>
            </a:r>
            <a:r>
              <a:rPr lang="en-US" dirty="0"/>
              <a:t>- Pass &amp; Cut, Pass &amp; Pick, Pass &amp; Slip, Gets, Dribble At,</a:t>
            </a:r>
          </a:p>
          <a:p>
            <a:r>
              <a:rPr lang="en-US" dirty="0"/>
              <a:t>			  Dribble At to Post-up, Dribble At Post-up to Laker Cut,</a:t>
            </a:r>
          </a:p>
          <a:p>
            <a:r>
              <a:rPr lang="en-US" dirty="0"/>
              <a:t>			  Dribble At to Draft Drive, Live Ball Screen </a:t>
            </a:r>
            <a:r>
              <a:rPr lang="en-US" sz="1400" dirty="0"/>
              <a:t>(Pick)</a:t>
            </a:r>
            <a:r>
              <a:rPr lang="en-US" dirty="0"/>
              <a:t>,…</a:t>
            </a:r>
          </a:p>
          <a:p>
            <a:endParaRPr lang="en-US" dirty="0"/>
          </a:p>
          <a:p>
            <a:r>
              <a:rPr lang="en-US" sz="2400" dirty="0"/>
              <a:t>Double Gap Actions	</a:t>
            </a:r>
            <a:r>
              <a:rPr lang="en-US" dirty="0"/>
              <a:t>- Attack the Rim, Dribble Hand-off </a:t>
            </a:r>
            <a:r>
              <a:rPr lang="en-US" sz="1400" dirty="0"/>
              <a:t>(DHO)</a:t>
            </a:r>
            <a:r>
              <a:rPr lang="en-US" dirty="0"/>
              <a:t>,  DHO Slip,</a:t>
            </a:r>
            <a:endParaRPr lang="en-US" sz="2400" dirty="0"/>
          </a:p>
          <a:p>
            <a:r>
              <a:rPr lang="en-US" dirty="0"/>
              <a:t>			  DHO Pick, Combo, Pass-Cut-Pause-Fill,…</a:t>
            </a:r>
          </a:p>
          <a:p>
            <a:endParaRPr lang="en-US" dirty="0"/>
          </a:p>
          <a:p>
            <a:r>
              <a:rPr lang="en-US" sz="2400" dirty="0">
                <a:solidFill>
                  <a:srgbClr val="FF0000"/>
                </a:solidFill>
              </a:rPr>
              <a:t>KPI’s </a:t>
            </a:r>
            <a:r>
              <a:rPr lang="en-US" sz="1600" dirty="0"/>
              <a:t>(non-traditional stats)</a:t>
            </a:r>
            <a:r>
              <a:rPr lang="en-US" sz="2400" dirty="0"/>
              <a:t>	</a:t>
            </a:r>
            <a:r>
              <a:rPr lang="en-US" dirty="0"/>
              <a:t>- Key Performance Indicators, Ball Reversal, </a:t>
            </a:r>
          </a:p>
          <a:p>
            <a:r>
              <a:rPr lang="en-US" dirty="0"/>
              <a:t>			  Post-up (U of M), Attack Rim/Key, Two Foot Stop,…</a:t>
            </a:r>
          </a:p>
          <a:p>
            <a:endParaRPr lang="en-US" dirty="0"/>
          </a:p>
          <a:p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Side Series		</a:t>
            </a:r>
            <a:r>
              <a:rPr lang="en-US" dirty="0"/>
              <a:t>- Reverse Ball to 2</a:t>
            </a:r>
            <a:r>
              <a:rPr lang="en-US" baseline="30000" dirty="0"/>
              <a:t>nd</a:t>
            </a:r>
            <a:r>
              <a:rPr lang="en-US" dirty="0"/>
              <a:t> Side </a:t>
            </a:r>
            <a:r>
              <a:rPr lang="en-US" sz="1400" dirty="0"/>
              <a:t>(Why?)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Side + Post Play </a:t>
            </a:r>
            <a:r>
              <a:rPr lang="en-US" sz="1400" dirty="0"/>
              <a:t>(Why?)</a:t>
            </a:r>
          </a:p>
          <a:p>
            <a:r>
              <a:rPr lang="en-US" dirty="0"/>
              <a:t>			  Verbal Cues: 2 = ___ / 2.3 = ___ / 2.4 = ___ / 2.5 = ___</a:t>
            </a:r>
          </a:p>
          <a:p>
            <a:endParaRPr lang="en-US" sz="2400" dirty="0"/>
          </a:p>
          <a:p>
            <a:pPr algn="ctr"/>
            <a:r>
              <a:rPr lang="en-US" sz="2800" dirty="0"/>
              <a:t>Provide Reminders that Reinforce </a:t>
            </a:r>
            <a:r>
              <a:rPr lang="en-US" sz="2800" b="1" dirty="0"/>
              <a:t>Action Choices</a:t>
            </a:r>
          </a:p>
        </p:txBody>
      </p:sp>
    </p:spTree>
    <p:extLst>
      <p:ext uri="{BB962C8B-B14F-4D97-AF65-F5344CB8AC3E}">
        <p14:creationId xmlns:p14="http://schemas.microsoft.com/office/powerpoint/2010/main" val="1207717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AEBFA4-F06D-EE43-9B6F-674A5AAC6495}"/>
              </a:ext>
            </a:extLst>
          </p:cNvPr>
          <p:cNvSpPr txBox="1"/>
          <p:nvPr/>
        </p:nvSpPr>
        <p:spPr>
          <a:xfrm>
            <a:off x="395536" y="439499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/>
              <a:t>KPI’s</a:t>
            </a:r>
            <a:r>
              <a:rPr lang="en-CA" sz="2000" dirty="0"/>
              <a:t> </a:t>
            </a:r>
            <a:r>
              <a:rPr lang="en-CA" sz="2800" dirty="0"/>
              <a:t>– Key Performance Indicators</a:t>
            </a:r>
            <a:endParaRPr lang="en-US" sz="2800" dirty="0"/>
          </a:p>
          <a:p>
            <a:pPr algn="ctr"/>
            <a:r>
              <a:rPr lang="en-CA" sz="2000" dirty="0"/>
              <a:t> </a:t>
            </a:r>
            <a:endParaRPr lang="en-US" sz="2000" dirty="0"/>
          </a:p>
          <a:p>
            <a:pPr algn="ctr"/>
            <a:r>
              <a:rPr lang="en-CA" sz="2000" dirty="0"/>
              <a:t> </a:t>
            </a:r>
            <a:endParaRPr lang="en-US" sz="2000" dirty="0"/>
          </a:p>
          <a:p>
            <a:pPr algn="ctr"/>
            <a:r>
              <a:rPr lang="en-CA" sz="2400" dirty="0"/>
              <a:t>KPI Starts with a Hunch</a:t>
            </a:r>
            <a:endParaRPr lang="en-US" sz="2400" dirty="0"/>
          </a:p>
          <a:p>
            <a:pPr algn="ctr"/>
            <a:r>
              <a:rPr lang="en-CA" sz="2400" dirty="0"/>
              <a:t> </a:t>
            </a:r>
            <a:endParaRPr lang="en-US" sz="2400" dirty="0"/>
          </a:p>
          <a:p>
            <a:pPr algn="ctr"/>
            <a:r>
              <a:rPr lang="en-CA" sz="2400" dirty="0"/>
              <a:t>Attacking the Key | One Foot Take-off vs. Two Foot Stop</a:t>
            </a:r>
            <a:endParaRPr lang="en-US" sz="2400" dirty="0"/>
          </a:p>
          <a:p>
            <a:pPr algn="ctr"/>
            <a:r>
              <a:rPr lang="en-CA" sz="2400" dirty="0"/>
              <a:t> </a:t>
            </a:r>
            <a:endParaRPr lang="en-US" sz="2400" dirty="0"/>
          </a:p>
          <a:p>
            <a:pPr algn="ctr"/>
            <a:r>
              <a:rPr lang="en-CA" sz="2400" dirty="0"/>
              <a:t>Canada vs. China Series 2016</a:t>
            </a:r>
            <a:endParaRPr lang="en-US" sz="2400" dirty="0"/>
          </a:p>
          <a:p>
            <a:pPr algn="ctr"/>
            <a:r>
              <a:rPr lang="en-CA" sz="2400" dirty="0"/>
              <a:t> </a:t>
            </a:r>
            <a:endParaRPr lang="en-US" sz="2400" dirty="0"/>
          </a:p>
          <a:p>
            <a:pPr algn="ctr"/>
            <a:r>
              <a:rPr lang="en-CA" sz="2400" dirty="0"/>
              <a:t>2nd Side &amp; Inside Efficiency | KPI Statistics </a:t>
            </a:r>
            <a:br>
              <a:rPr lang="en-CA" sz="2400" dirty="0"/>
            </a:br>
            <a:r>
              <a:rPr lang="en-CA" sz="2400" dirty="0"/>
              <a:t>(U of M practice)</a:t>
            </a:r>
            <a:endParaRPr lang="en-US" sz="2400" dirty="0"/>
          </a:p>
          <a:p>
            <a:pPr algn="ctr"/>
            <a:r>
              <a:rPr lang="en-CA" sz="2400" dirty="0"/>
              <a:t> </a:t>
            </a:r>
            <a:endParaRPr lang="en-US" sz="2400" dirty="0"/>
          </a:p>
          <a:p>
            <a:pPr algn="ctr"/>
            <a:r>
              <a:rPr lang="en-CA" sz="2400" dirty="0"/>
              <a:t>Create your own Hunch for a KPI to improve your game! 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00CA1-5DDE-DF4E-A117-18F2E761C1C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76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63992-3151-A344-9892-A3E3221A5F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20753F-FB60-5345-A543-08E2887274E4}"/>
              </a:ext>
            </a:extLst>
          </p:cNvPr>
          <p:cNvSpPr txBox="1"/>
          <p:nvPr/>
        </p:nvSpPr>
        <p:spPr>
          <a:xfrm>
            <a:off x="395536" y="260648"/>
            <a:ext cx="835292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Execute</a:t>
            </a:r>
            <a:endParaRPr lang="en-US" sz="2000" dirty="0"/>
          </a:p>
          <a:p>
            <a:pPr algn="ctr"/>
            <a:r>
              <a:rPr lang="en-US" sz="2000" dirty="0"/>
              <a:t>(next 12 seconds—avoid the Danger Zone—last 6 seconds)</a:t>
            </a:r>
          </a:p>
          <a:p>
            <a:pPr algn="ctr"/>
            <a:endParaRPr lang="en-US" sz="2000" dirty="0"/>
          </a:p>
          <a:p>
            <a:r>
              <a:rPr lang="en-US" sz="2400" dirty="0"/>
              <a:t>Single Gap Actions	</a:t>
            </a:r>
            <a:r>
              <a:rPr lang="en-US" dirty="0"/>
              <a:t>- Pass &amp; Cut, Pass &amp; Pick, Pass &amp; Slip, Gets, Dribble At,</a:t>
            </a:r>
          </a:p>
          <a:p>
            <a:r>
              <a:rPr lang="en-US" dirty="0"/>
              <a:t>			  Dribble At to Post-up, Dribble At Post-up to Laker Cut,</a:t>
            </a:r>
          </a:p>
          <a:p>
            <a:r>
              <a:rPr lang="en-US" dirty="0"/>
              <a:t>			  Dribble At to Draft Drive, Live Ball Screen </a:t>
            </a:r>
            <a:r>
              <a:rPr lang="en-US" sz="1400" dirty="0"/>
              <a:t>(Pick)</a:t>
            </a:r>
            <a:r>
              <a:rPr lang="en-US" dirty="0"/>
              <a:t>,…</a:t>
            </a:r>
          </a:p>
          <a:p>
            <a:endParaRPr lang="en-US" dirty="0"/>
          </a:p>
          <a:p>
            <a:r>
              <a:rPr lang="en-US" sz="2400" dirty="0"/>
              <a:t>Double Gap Actions	</a:t>
            </a:r>
            <a:r>
              <a:rPr lang="en-US" dirty="0"/>
              <a:t>- Attack the Rim, Dribble Hand-off </a:t>
            </a:r>
            <a:r>
              <a:rPr lang="en-US" sz="1400" dirty="0"/>
              <a:t>(DHO)</a:t>
            </a:r>
            <a:r>
              <a:rPr lang="en-US" dirty="0"/>
              <a:t>,  DHO Slip,</a:t>
            </a:r>
            <a:endParaRPr lang="en-US" sz="2400" dirty="0"/>
          </a:p>
          <a:p>
            <a:r>
              <a:rPr lang="en-US" dirty="0"/>
              <a:t>			  DHO Pick, Combo, Pass-Cut-Pause-Fill,…</a:t>
            </a:r>
          </a:p>
          <a:p>
            <a:endParaRPr lang="en-US" dirty="0"/>
          </a:p>
          <a:p>
            <a:r>
              <a:rPr lang="en-US" sz="2400" dirty="0"/>
              <a:t>KPI’s </a:t>
            </a:r>
            <a:r>
              <a:rPr lang="en-US" sz="1600" dirty="0"/>
              <a:t>(non-traditional stats)</a:t>
            </a:r>
            <a:r>
              <a:rPr lang="en-US" dirty="0"/>
              <a:t> 	- Key Performance Indicators </a:t>
            </a:r>
            <a:r>
              <a:rPr lang="en-US" sz="1400" dirty="0"/>
              <a:t>(KPI)</a:t>
            </a:r>
            <a:r>
              <a:rPr lang="en-US" dirty="0"/>
              <a:t>, Ball Reversal, </a:t>
            </a:r>
          </a:p>
          <a:p>
            <a:r>
              <a:rPr lang="en-US" dirty="0"/>
              <a:t>			  Paint Touch </a:t>
            </a:r>
            <a:r>
              <a:rPr lang="en-US" sz="1400" dirty="0"/>
              <a:t>(U of M)</a:t>
            </a:r>
            <a:r>
              <a:rPr lang="en-US" dirty="0"/>
              <a:t>, Attack Rim/Key, Two Foot Stop,…</a:t>
            </a:r>
          </a:p>
          <a:p>
            <a:endParaRPr lang="en-US" dirty="0"/>
          </a:p>
          <a:p>
            <a:r>
              <a:rPr lang="en-US" sz="2400" dirty="0">
                <a:solidFill>
                  <a:srgbClr val="FF0000"/>
                </a:solidFill>
              </a:rPr>
              <a:t>2</a:t>
            </a:r>
            <a:r>
              <a:rPr lang="en-US" sz="2400" baseline="30000" dirty="0">
                <a:solidFill>
                  <a:srgbClr val="FF0000"/>
                </a:solidFill>
              </a:rPr>
              <a:t>nd</a:t>
            </a:r>
            <a:r>
              <a:rPr lang="en-US" sz="2400" dirty="0">
                <a:solidFill>
                  <a:srgbClr val="FF0000"/>
                </a:solidFill>
              </a:rPr>
              <a:t> Side Series</a:t>
            </a:r>
            <a:r>
              <a:rPr lang="en-US" sz="2400" dirty="0"/>
              <a:t>		</a:t>
            </a:r>
            <a:r>
              <a:rPr lang="en-US" dirty="0"/>
              <a:t>- Reverse Ball to 2</a:t>
            </a:r>
            <a:r>
              <a:rPr lang="en-US" baseline="30000" dirty="0"/>
              <a:t>nd</a:t>
            </a:r>
            <a:r>
              <a:rPr lang="en-US" dirty="0"/>
              <a:t> Side </a:t>
            </a:r>
            <a:r>
              <a:rPr lang="en-US" sz="1400" dirty="0"/>
              <a:t>(KPI)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Side + Paint Touch </a:t>
            </a:r>
            <a:r>
              <a:rPr lang="en-US" sz="1400" dirty="0"/>
              <a:t>(KPI)</a:t>
            </a:r>
          </a:p>
          <a:p>
            <a:r>
              <a:rPr lang="en-US" dirty="0"/>
              <a:t>			  Verbal Cues: 2 = ___ / 2.3 = ___ / 2.4 = ___ / 2.5 = ___</a:t>
            </a:r>
          </a:p>
          <a:p>
            <a:endParaRPr lang="en-US" sz="2400" dirty="0"/>
          </a:p>
          <a:p>
            <a:pPr algn="ctr"/>
            <a:r>
              <a:rPr lang="en-US" sz="2800" dirty="0"/>
              <a:t>Provide Cues/Reminders to Reinforce </a:t>
            </a:r>
            <a:r>
              <a:rPr lang="en-US" sz="2800" b="1" dirty="0"/>
              <a:t>Actions</a:t>
            </a:r>
          </a:p>
        </p:txBody>
      </p:sp>
    </p:spTree>
    <p:extLst>
      <p:ext uri="{BB962C8B-B14F-4D97-AF65-F5344CB8AC3E}">
        <p14:creationId xmlns:p14="http://schemas.microsoft.com/office/powerpoint/2010/main" val="346600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8FEDB5-571C-F74C-A9E6-3E00A5CDB0D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FFE558-609C-E845-BCFD-6FE1F449098F}"/>
              </a:ext>
            </a:extLst>
          </p:cNvPr>
          <p:cNvSpPr/>
          <p:nvPr/>
        </p:nvSpPr>
        <p:spPr>
          <a:xfrm>
            <a:off x="395536" y="260648"/>
            <a:ext cx="8352928" cy="535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2</a:t>
            </a:r>
            <a:r>
              <a:rPr lang="en-US" sz="4400" baseline="30000" dirty="0"/>
              <a:t>nd</a:t>
            </a:r>
            <a:r>
              <a:rPr lang="en-US" sz="4400" dirty="0"/>
              <a:t> Side Series </a:t>
            </a:r>
            <a:r>
              <a:rPr lang="en-US" sz="3300" dirty="0"/>
              <a:t>(KPI)</a:t>
            </a:r>
            <a:r>
              <a:rPr lang="en-US" sz="2400" dirty="0"/>
              <a:t>	</a:t>
            </a:r>
          </a:p>
          <a:p>
            <a:endParaRPr lang="en-US" sz="1100" dirty="0"/>
          </a:p>
          <a:p>
            <a:r>
              <a:rPr lang="en-US" sz="3300" dirty="0"/>
              <a:t>Verbal Cue: </a:t>
            </a:r>
            <a:br>
              <a:rPr lang="en-US" sz="3300" dirty="0"/>
            </a:br>
            <a:br>
              <a:rPr lang="en-US" sz="3300" dirty="0"/>
            </a:br>
            <a:r>
              <a:rPr lang="en-US" sz="3300" dirty="0"/>
              <a:t>2.0 =		Reverse Ball</a:t>
            </a:r>
          </a:p>
          <a:p>
            <a:pPr>
              <a:lnSpc>
                <a:spcPct val="200000"/>
              </a:lnSpc>
            </a:pPr>
            <a:r>
              <a:rPr lang="en-US" sz="3300" dirty="0"/>
              <a:t>2.3 =		Reverse Ball + Screen</a:t>
            </a:r>
            <a:br>
              <a:rPr lang="en-US" sz="3300" dirty="0"/>
            </a:br>
            <a:r>
              <a:rPr lang="en-US" sz="3300" dirty="0"/>
              <a:t>2.4 =		Reverse Ball + 4 Down</a:t>
            </a:r>
          </a:p>
          <a:p>
            <a:pPr>
              <a:lnSpc>
                <a:spcPct val="200000"/>
              </a:lnSpc>
            </a:pPr>
            <a:r>
              <a:rPr lang="en-US" sz="3300" dirty="0"/>
              <a:t>2.5 =		Reverse Ball + Drive</a:t>
            </a:r>
          </a:p>
        </p:txBody>
      </p:sp>
    </p:spTree>
    <p:extLst>
      <p:ext uri="{BB962C8B-B14F-4D97-AF65-F5344CB8AC3E}">
        <p14:creationId xmlns:p14="http://schemas.microsoft.com/office/powerpoint/2010/main" val="3049773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BF228-834D-614D-82DD-10D0BCB6BCD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591101-A94C-8F40-A27C-CB5DBCB65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59" y="404664"/>
            <a:ext cx="846781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04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392FD-27C9-D644-98D7-52C9373900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36BF10-E543-D346-A4C7-9422BD98F5AA}"/>
              </a:ext>
            </a:extLst>
          </p:cNvPr>
          <p:cNvSpPr txBox="1"/>
          <p:nvPr/>
        </p:nvSpPr>
        <p:spPr>
          <a:xfrm>
            <a:off x="395536" y="260648"/>
            <a:ext cx="83529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FF0000"/>
                </a:solidFill>
              </a:rPr>
              <a:t>Decision Making / </a:t>
            </a:r>
            <a:r>
              <a:rPr lang="en-US" sz="3800" dirty="0" err="1">
                <a:solidFill>
                  <a:srgbClr val="FF0000"/>
                </a:solidFill>
              </a:rPr>
              <a:t>Bball</a:t>
            </a:r>
            <a:r>
              <a:rPr lang="en-US" sz="3800" dirty="0">
                <a:solidFill>
                  <a:srgbClr val="FF0000"/>
                </a:solidFill>
              </a:rPr>
              <a:t> IQ Technique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ABCD Debrief</a:t>
            </a:r>
            <a:endParaRPr lang="en-US" sz="3800" dirty="0">
              <a:solidFill>
                <a:srgbClr val="FF0000"/>
              </a:solidFill>
            </a:endParaRPr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ABCD Teaching Phases</a:t>
            </a:r>
          </a:p>
          <a:p>
            <a:pPr algn="ctr"/>
            <a:r>
              <a:rPr lang="en-US" sz="2800" dirty="0"/>
              <a:t>Practice the Way you Play—D Phase</a:t>
            </a:r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Train Ugly</a:t>
            </a:r>
          </a:p>
          <a:p>
            <a:pPr algn="ctr"/>
            <a:r>
              <a:rPr lang="en-US" sz="2800" dirty="0"/>
              <a:t>It Happens in D Phase</a:t>
            </a:r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Suggestions vs. Requirements</a:t>
            </a:r>
          </a:p>
          <a:p>
            <a:pPr algn="ctr"/>
            <a:r>
              <a:rPr lang="en-US" sz="2800" dirty="0"/>
              <a:t>Non-negotiables</a:t>
            </a:r>
          </a:p>
        </p:txBody>
      </p:sp>
    </p:spTree>
    <p:extLst>
      <p:ext uri="{BB962C8B-B14F-4D97-AF65-F5344CB8AC3E}">
        <p14:creationId xmlns:p14="http://schemas.microsoft.com/office/powerpoint/2010/main" val="2329850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DD2B99-1A7F-914B-9F70-D85F68DF575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2260FB-2332-7E44-B0F0-BAC737D911C3}"/>
              </a:ext>
            </a:extLst>
          </p:cNvPr>
          <p:cNvSpPr txBox="1"/>
          <p:nvPr/>
        </p:nvSpPr>
        <p:spPr>
          <a:xfrm>
            <a:off x="395536" y="260648"/>
            <a:ext cx="835292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ABCD Debrief</a:t>
            </a:r>
          </a:p>
          <a:p>
            <a:pPr algn="ctr"/>
            <a:endParaRPr lang="en-US" sz="2000" dirty="0"/>
          </a:p>
          <a:p>
            <a:r>
              <a:rPr lang="en-US" sz="4400" dirty="0"/>
              <a:t>	A	</a:t>
            </a:r>
            <a:r>
              <a:rPr lang="en-US" sz="3300" dirty="0"/>
              <a:t>Agree—What worked well?</a:t>
            </a:r>
          </a:p>
          <a:p>
            <a:r>
              <a:rPr lang="en-US" sz="2000" dirty="0"/>
              <a:t>		- has to be something positive…</a:t>
            </a:r>
          </a:p>
          <a:p>
            <a:endParaRPr lang="en-US" sz="2000" dirty="0"/>
          </a:p>
          <a:p>
            <a:r>
              <a:rPr lang="en-US" sz="4400" dirty="0"/>
              <a:t>	B	</a:t>
            </a:r>
            <a:r>
              <a:rPr lang="en-US" sz="3300" dirty="0"/>
              <a:t>Build—teammates discuss </a:t>
            </a:r>
            <a:r>
              <a:rPr lang="en-US" sz="4400" dirty="0"/>
              <a:t>A</a:t>
            </a:r>
          </a:p>
          <a:p>
            <a:r>
              <a:rPr lang="en-US" sz="2000" dirty="0"/>
              <a:t>		- most often Why did something go well?</a:t>
            </a:r>
          </a:p>
          <a:p>
            <a:endParaRPr lang="en-US" sz="2000" dirty="0"/>
          </a:p>
          <a:p>
            <a:r>
              <a:rPr lang="en-US" sz="4400" dirty="0"/>
              <a:t>	C	</a:t>
            </a:r>
            <a:r>
              <a:rPr lang="en-US" sz="3300" dirty="0"/>
              <a:t>Challenge—What went wrong?</a:t>
            </a:r>
          </a:p>
          <a:p>
            <a:r>
              <a:rPr lang="en-US" sz="2000" dirty="0"/>
              <a:t>		- What needs to be </a:t>
            </a:r>
            <a:r>
              <a:rPr lang="en-US" sz="2000" u="sng" dirty="0"/>
              <a:t>corrected</a:t>
            </a:r>
            <a:r>
              <a:rPr lang="en-US" sz="2000" dirty="0"/>
              <a:t> &amp;/or How to Fix it!</a:t>
            </a:r>
          </a:p>
          <a:p>
            <a:endParaRPr lang="en-US" sz="2000" dirty="0"/>
          </a:p>
          <a:p>
            <a:r>
              <a:rPr lang="en-US" sz="4400" dirty="0"/>
              <a:t>	D	</a:t>
            </a:r>
            <a:r>
              <a:rPr lang="en-US" sz="3300" dirty="0"/>
              <a:t>Deeper—usually for the coach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5200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151EB7-C4C4-984A-9F9B-DF028C9B36B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DFEB2D-0A8D-CF4C-867E-3E106CB4FF5B}"/>
              </a:ext>
            </a:extLst>
          </p:cNvPr>
          <p:cNvSpPr txBox="1"/>
          <p:nvPr/>
        </p:nvSpPr>
        <p:spPr>
          <a:xfrm>
            <a:off x="395536" y="332656"/>
            <a:ext cx="835292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Style of Play Coach Education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4400" dirty="0"/>
              <a:t>Actions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vs.</a:t>
            </a:r>
          </a:p>
          <a:p>
            <a:pPr algn="ctr"/>
            <a:endParaRPr lang="en-US" sz="2000" dirty="0"/>
          </a:p>
          <a:p>
            <a:pPr algn="ctr"/>
            <a:r>
              <a:rPr lang="en-US" sz="4400" dirty="0"/>
              <a:t>Quick Hitters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&amp;</a:t>
            </a:r>
          </a:p>
          <a:p>
            <a:pPr algn="ctr"/>
            <a:endParaRPr lang="en-US" sz="2000" dirty="0"/>
          </a:p>
          <a:p>
            <a:pPr algn="ctr"/>
            <a:r>
              <a:rPr lang="en-US" sz="4400" dirty="0"/>
              <a:t>Set Plays</a:t>
            </a:r>
          </a:p>
        </p:txBody>
      </p:sp>
    </p:spTree>
    <p:extLst>
      <p:ext uri="{BB962C8B-B14F-4D97-AF65-F5344CB8AC3E}">
        <p14:creationId xmlns:p14="http://schemas.microsoft.com/office/powerpoint/2010/main" val="1579523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DD2B99-1A7F-914B-9F70-D85F68DF575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2260FB-2332-7E44-B0F0-BAC737D911C3}"/>
              </a:ext>
            </a:extLst>
          </p:cNvPr>
          <p:cNvSpPr txBox="1"/>
          <p:nvPr/>
        </p:nvSpPr>
        <p:spPr>
          <a:xfrm>
            <a:off x="395536" y="260648"/>
            <a:ext cx="835292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Pre-brief Technique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r>
              <a:rPr lang="en-US" sz="2800" dirty="0"/>
              <a:t>Once players become accustomed to </a:t>
            </a:r>
            <a:r>
              <a:rPr lang="en-US" sz="2800" b="1" dirty="0"/>
              <a:t>debriefs</a:t>
            </a:r>
            <a:r>
              <a:rPr lang="en-US" sz="2800" dirty="0"/>
              <a:t>, the next step is to incorporate </a:t>
            </a:r>
            <a:r>
              <a:rPr lang="en-US" sz="2800" b="1" dirty="0"/>
              <a:t>pre-briefs</a:t>
            </a:r>
            <a:r>
              <a:rPr lang="en-US" sz="2800" dirty="0"/>
              <a:t>…</a:t>
            </a:r>
          </a:p>
          <a:p>
            <a:endParaRPr lang="en-US" sz="2800" dirty="0"/>
          </a:p>
          <a:p>
            <a:r>
              <a:rPr lang="en-US" sz="2800" dirty="0"/>
              <a:t>Before each D Phase, allow players time to determine which Action</a:t>
            </a:r>
            <a:r>
              <a:rPr lang="en-US" sz="2000" dirty="0"/>
              <a:t>(s)</a:t>
            </a:r>
            <a:r>
              <a:rPr lang="en-US" sz="2800" dirty="0"/>
              <a:t> they want to execute…</a:t>
            </a:r>
          </a:p>
          <a:p>
            <a:endParaRPr lang="en-US" sz="2800" dirty="0"/>
          </a:p>
          <a:p>
            <a:r>
              <a:rPr lang="en-US" sz="2800" b="1" dirty="0"/>
              <a:t>Debriefs</a:t>
            </a:r>
            <a:r>
              <a:rPr lang="en-US" sz="2800" dirty="0"/>
              <a:t> &amp; </a:t>
            </a:r>
            <a:r>
              <a:rPr lang="en-US" sz="2800" b="1" dirty="0"/>
              <a:t>Pre-briefs</a:t>
            </a:r>
            <a:r>
              <a:rPr lang="en-US" sz="2800" dirty="0"/>
              <a:t> are arguably the number one decision-making tools coaches can utilize to enhance player development &amp; effectiveness…</a:t>
            </a:r>
          </a:p>
        </p:txBody>
      </p:sp>
    </p:spTree>
    <p:extLst>
      <p:ext uri="{BB962C8B-B14F-4D97-AF65-F5344CB8AC3E}">
        <p14:creationId xmlns:p14="http://schemas.microsoft.com/office/powerpoint/2010/main" val="2118772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392FD-27C9-D644-98D7-52C9373900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36BF10-E543-D346-A4C7-9422BD98F5AA}"/>
              </a:ext>
            </a:extLst>
          </p:cNvPr>
          <p:cNvSpPr txBox="1"/>
          <p:nvPr/>
        </p:nvSpPr>
        <p:spPr>
          <a:xfrm>
            <a:off x="395536" y="260648"/>
            <a:ext cx="83529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Decision Making Technique</a:t>
            </a:r>
          </a:p>
          <a:p>
            <a:pPr algn="ctr"/>
            <a:r>
              <a:rPr lang="en-US" sz="2800" dirty="0"/>
              <a:t>ABCD Debrief</a:t>
            </a:r>
            <a:endParaRPr lang="en-US" sz="3800" dirty="0"/>
          </a:p>
          <a:p>
            <a:pPr algn="ctr"/>
            <a:endParaRPr lang="en-US" sz="3300" dirty="0"/>
          </a:p>
          <a:p>
            <a:pPr algn="ctr"/>
            <a:r>
              <a:rPr lang="en-US" sz="3800" dirty="0">
                <a:solidFill>
                  <a:srgbClr val="FF0000"/>
                </a:solidFill>
              </a:rPr>
              <a:t>ABCD Teaching Phases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Practice the Way you Play—D Phase</a:t>
            </a:r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Train Ugly</a:t>
            </a:r>
          </a:p>
          <a:p>
            <a:pPr algn="ctr"/>
            <a:r>
              <a:rPr lang="en-US" sz="2800" dirty="0"/>
              <a:t>It Happens in D Phase</a:t>
            </a:r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Suggestions vs. Requirements</a:t>
            </a:r>
          </a:p>
          <a:p>
            <a:pPr algn="ctr"/>
            <a:r>
              <a:rPr lang="en-US" sz="2800" dirty="0"/>
              <a:t>Non-negotiables</a:t>
            </a:r>
          </a:p>
        </p:txBody>
      </p:sp>
    </p:spTree>
    <p:extLst>
      <p:ext uri="{BB962C8B-B14F-4D97-AF65-F5344CB8AC3E}">
        <p14:creationId xmlns:p14="http://schemas.microsoft.com/office/powerpoint/2010/main" val="3469917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32234F-C09A-6043-8513-092DF8A356AA}"/>
              </a:ext>
            </a:extLst>
          </p:cNvPr>
          <p:cNvSpPr txBox="1"/>
          <p:nvPr/>
        </p:nvSpPr>
        <p:spPr>
          <a:xfrm>
            <a:off x="395536" y="260648"/>
            <a:ext cx="8352928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ABCD Teaching Phases</a:t>
            </a:r>
          </a:p>
          <a:p>
            <a:pPr algn="ctr"/>
            <a:r>
              <a:rPr lang="en-US" sz="2000" dirty="0"/>
              <a:t>Practice the Way you Play—D Phase</a:t>
            </a:r>
          </a:p>
          <a:p>
            <a:pPr algn="ctr"/>
            <a:endParaRPr lang="en-US" sz="3300" dirty="0"/>
          </a:p>
          <a:p>
            <a:r>
              <a:rPr lang="en-US" sz="3300" dirty="0"/>
              <a:t>	A Phase	</a:t>
            </a:r>
            <a:r>
              <a:rPr lang="en-US" sz="2800" dirty="0"/>
              <a:t>On Air—No Defense</a:t>
            </a:r>
          </a:p>
          <a:p>
            <a:endParaRPr lang="en-US" sz="3200" dirty="0"/>
          </a:p>
          <a:p>
            <a:r>
              <a:rPr lang="en-US" sz="3300" dirty="0"/>
              <a:t>	B Phase	</a:t>
            </a:r>
            <a:r>
              <a:rPr lang="en-US" sz="2800" dirty="0"/>
              <a:t>Guided Defense</a:t>
            </a:r>
          </a:p>
          <a:p>
            <a:endParaRPr lang="en-US" sz="3200" dirty="0"/>
          </a:p>
          <a:p>
            <a:r>
              <a:rPr lang="en-US" sz="3300" dirty="0"/>
              <a:t>	C Phase	</a:t>
            </a:r>
            <a:r>
              <a:rPr lang="en-US" sz="2800" dirty="0"/>
              <a:t>Live Breakdowns</a:t>
            </a:r>
          </a:p>
          <a:p>
            <a:endParaRPr lang="en-US" sz="3200" dirty="0"/>
          </a:p>
          <a:p>
            <a:r>
              <a:rPr lang="en-US" sz="3300" dirty="0"/>
              <a:t>	D Phase	</a:t>
            </a:r>
            <a:r>
              <a:rPr lang="en-US" sz="2800" dirty="0"/>
              <a:t>5on5 / Game-like Play</a:t>
            </a:r>
          </a:p>
          <a:p>
            <a:r>
              <a:rPr lang="en-US" sz="2000" dirty="0"/>
              <a:t>			- Let play go for duration / do not interrupt</a:t>
            </a:r>
          </a:p>
          <a:p>
            <a:r>
              <a:rPr lang="en-US" sz="2000" dirty="0"/>
              <a:t>			- </a:t>
            </a:r>
            <a:r>
              <a:rPr lang="en-US" sz="2000" b="1" dirty="0"/>
              <a:t>Train Ugly</a:t>
            </a:r>
            <a:r>
              <a:rPr lang="en-US" sz="2000" dirty="0"/>
              <a:t> / Manage the Chaos </a:t>
            </a:r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B1D8AB-5DF2-9A42-9B0C-F55405C28C9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16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392FD-27C9-D644-98D7-52C9373900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36BF10-E543-D346-A4C7-9422BD98F5AA}"/>
              </a:ext>
            </a:extLst>
          </p:cNvPr>
          <p:cNvSpPr txBox="1"/>
          <p:nvPr/>
        </p:nvSpPr>
        <p:spPr>
          <a:xfrm>
            <a:off x="395536" y="260648"/>
            <a:ext cx="83529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Decision Making Technique</a:t>
            </a:r>
          </a:p>
          <a:p>
            <a:pPr algn="ctr"/>
            <a:r>
              <a:rPr lang="en-US" sz="2800" dirty="0"/>
              <a:t>ABCD Debrief</a:t>
            </a:r>
            <a:endParaRPr lang="en-US" sz="3800" dirty="0"/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ABCD Teaching Phases</a:t>
            </a:r>
          </a:p>
          <a:p>
            <a:pPr algn="ctr"/>
            <a:r>
              <a:rPr lang="en-US" sz="2800" dirty="0"/>
              <a:t>Practice the Way you Play—D Phase</a:t>
            </a:r>
          </a:p>
          <a:p>
            <a:pPr algn="ctr"/>
            <a:endParaRPr lang="en-US" sz="3300" dirty="0"/>
          </a:p>
          <a:p>
            <a:pPr algn="ctr"/>
            <a:r>
              <a:rPr lang="en-US" sz="3800" dirty="0">
                <a:solidFill>
                  <a:srgbClr val="FF0000"/>
                </a:solidFill>
              </a:rPr>
              <a:t>Train Ugly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It Happens in D Phase</a:t>
            </a:r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Suggestions vs. Requirements</a:t>
            </a:r>
          </a:p>
          <a:p>
            <a:pPr algn="ctr"/>
            <a:r>
              <a:rPr lang="en-US" sz="2800" dirty="0"/>
              <a:t>Non-negotiables</a:t>
            </a:r>
          </a:p>
        </p:txBody>
      </p:sp>
    </p:spTree>
    <p:extLst>
      <p:ext uri="{BB962C8B-B14F-4D97-AF65-F5344CB8AC3E}">
        <p14:creationId xmlns:p14="http://schemas.microsoft.com/office/powerpoint/2010/main" val="3489327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392FD-27C9-D644-98D7-52C9373900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36BF10-E543-D346-A4C7-9422BD98F5AA}"/>
              </a:ext>
            </a:extLst>
          </p:cNvPr>
          <p:cNvSpPr txBox="1"/>
          <p:nvPr/>
        </p:nvSpPr>
        <p:spPr>
          <a:xfrm>
            <a:off x="395536" y="260648"/>
            <a:ext cx="83529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Decision Making Technique</a:t>
            </a:r>
          </a:p>
          <a:p>
            <a:pPr algn="ctr"/>
            <a:r>
              <a:rPr lang="en-US" sz="2800" dirty="0"/>
              <a:t>ABCD Debrief</a:t>
            </a:r>
            <a:endParaRPr lang="en-US" sz="3800" dirty="0"/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ABCD Teaching Phases</a:t>
            </a:r>
          </a:p>
          <a:p>
            <a:pPr algn="ctr"/>
            <a:r>
              <a:rPr lang="en-US" sz="2800" dirty="0"/>
              <a:t>Practice the Way you Play—D Phase</a:t>
            </a:r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Train Ugly</a:t>
            </a:r>
          </a:p>
          <a:p>
            <a:pPr algn="ctr"/>
            <a:r>
              <a:rPr lang="en-US" sz="2800" dirty="0"/>
              <a:t>It Happens in D Phase</a:t>
            </a:r>
          </a:p>
          <a:p>
            <a:pPr algn="ctr"/>
            <a:endParaRPr lang="en-US" sz="3300" dirty="0"/>
          </a:p>
          <a:p>
            <a:pPr algn="ctr"/>
            <a:r>
              <a:rPr lang="en-US" sz="3800" dirty="0">
                <a:solidFill>
                  <a:srgbClr val="FF0000"/>
                </a:solidFill>
              </a:rPr>
              <a:t>Suggestions vs. Requirements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Non-negotiables</a:t>
            </a:r>
          </a:p>
        </p:txBody>
      </p:sp>
    </p:spTree>
    <p:extLst>
      <p:ext uri="{BB962C8B-B14F-4D97-AF65-F5344CB8AC3E}">
        <p14:creationId xmlns:p14="http://schemas.microsoft.com/office/powerpoint/2010/main" val="3297753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9FF86B-1353-214D-8AC4-1428E6CC2460}"/>
              </a:ext>
            </a:extLst>
          </p:cNvPr>
          <p:cNvSpPr txBox="1"/>
          <p:nvPr/>
        </p:nvSpPr>
        <p:spPr>
          <a:xfrm>
            <a:off x="395536" y="260648"/>
            <a:ext cx="8352928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Two Coaching Approaches</a:t>
            </a:r>
          </a:p>
          <a:p>
            <a:pPr algn="ctr"/>
            <a:endParaRPr lang="en-US" sz="3300" dirty="0"/>
          </a:p>
          <a:p>
            <a:pPr algn="ctr"/>
            <a:r>
              <a:rPr lang="en-US" sz="10000" dirty="0"/>
              <a:t>Random</a:t>
            </a:r>
            <a:br>
              <a:rPr lang="en-US" sz="10000" dirty="0"/>
            </a:br>
            <a:r>
              <a:rPr lang="en-US" sz="5000" dirty="0"/>
              <a:t>&amp;</a:t>
            </a:r>
          </a:p>
          <a:p>
            <a:pPr algn="ctr"/>
            <a:r>
              <a:rPr lang="en-US" sz="10000" dirty="0"/>
              <a:t>Block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FB311-531E-164A-91EE-CFFFDE7185C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03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391C56-A4EA-BA4A-96B8-DD3613C92FF6}"/>
              </a:ext>
            </a:extLst>
          </p:cNvPr>
          <p:cNvSpPr txBox="1"/>
          <p:nvPr/>
        </p:nvSpPr>
        <p:spPr>
          <a:xfrm>
            <a:off x="395536" y="260648"/>
            <a:ext cx="835292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FEEDBACK</a:t>
            </a:r>
          </a:p>
          <a:p>
            <a:pPr algn="ctr"/>
            <a:r>
              <a:rPr lang="en-US" sz="2400" dirty="0"/>
              <a:t>101 | 201 | 301</a:t>
            </a:r>
          </a:p>
          <a:p>
            <a:pPr algn="ctr"/>
            <a:endParaRPr lang="en-US" sz="2800" dirty="0"/>
          </a:p>
          <a:p>
            <a:pPr marL="514350" indent="-514350">
              <a:buAutoNum type="arabicPlain" startAt="101"/>
            </a:pPr>
            <a:r>
              <a:rPr lang="en-US" sz="2800" dirty="0"/>
              <a:t> 	Technical Skill Specific Feedback</a:t>
            </a:r>
          </a:p>
          <a:p>
            <a:endParaRPr lang="en-US" sz="2000" dirty="0"/>
          </a:p>
          <a:p>
            <a:pPr marL="514350" indent="-514350">
              <a:buAutoNum type="arabicPlain" startAt="201"/>
            </a:pPr>
            <a:r>
              <a:rPr lang="en-US" sz="2800" dirty="0"/>
              <a:t> 	What Happens after the Feedback</a:t>
            </a:r>
          </a:p>
          <a:p>
            <a:endParaRPr lang="en-US" sz="2000" dirty="0"/>
          </a:p>
          <a:p>
            <a:pPr marL="514350" indent="-514350">
              <a:buAutoNum type="arabicPlain" startAt="301"/>
            </a:pPr>
            <a:r>
              <a:rPr lang="en-US" sz="2800" dirty="0"/>
              <a:t> 	Decision-making &amp; Problem-solving Feedback</a:t>
            </a:r>
          </a:p>
          <a:p>
            <a:endParaRPr lang="en-US" sz="2800" dirty="0"/>
          </a:p>
          <a:p>
            <a:endParaRPr lang="en-US" sz="3800" dirty="0"/>
          </a:p>
          <a:p>
            <a:endParaRPr lang="en-US" sz="2800" dirty="0"/>
          </a:p>
          <a:p>
            <a:endParaRPr lang="en-US" sz="2000" dirty="0"/>
          </a:p>
          <a:p>
            <a:r>
              <a:rPr lang="en-US" sz="2000" b="1" dirty="0"/>
              <a:t>		   	The Coach’s Guide to Teaching</a:t>
            </a:r>
          </a:p>
          <a:p>
            <a:r>
              <a:rPr lang="en-US" sz="2000" dirty="0"/>
              <a:t>		   	- Doug </a:t>
            </a:r>
            <a:r>
              <a:rPr lang="en-US" sz="2000" dirty="0" err="1"/>
              <a:t>Lemov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69306-7631-284A-B035-88DB613BAF6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29624" r="80259" b="34567"/>
          <a:stretch/>
        </p:blipFill>
        <p:spPr bwMode="auto">
          <a:xfrm>
            <a:off x="1403648" y="3717032"/>
            <a:ext cx="1728192" cy="21451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D6D2B1-AA68-4948-9C50-BA07E947630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66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5F2EB7-8F39-E54B-8BBE-2973EECB2052}"/>
              </a:ext>
            </a:extLst>
          </p:cNvPr>
          <p:cNvSpPr txBox="1"/>
          <p:nvPr/>
        </p:nvSpPr>
        <p:spPr>
          <a:xfrm>
            <a:off x="395536" y="260648"/>
            <a:ext cx="835292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Technical Skill Specific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101</a:t>
            </a: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800" dirty="0"/>
              <a:t>Focused Feedback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Use Stoppages &amp; Apply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Feedback then Apply (speed)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Economy of Language—Less is More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Distinguish the Person from the 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E6EDB-E85D-694E-B6F0-3346B7D8E2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75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1672F3-6038-2D4C-8594-423750D8D555}"/>
              </a:ext>
            </a:extLst>
          </p:cNvPr>
          <p:cNvSpPr txBox="1"/>
          <p:nvPr/>
        </p:nvSpPr>
        <p:spPr>
          <a:xfrm>
            <a:off x="395536" y="260648"/>
            <a:ext cx="835292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What Happens after the Feedback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201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Be Attentive to Progress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Feedback must be Timely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Correct instead of Critique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Manage the After—Shorten the Loop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Taking Feedback is different from Using Feedback</a:t>
            </a:r>
          </a:p>
          <a:p>
            <a:pPr algn="ctr"/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7D017F-D43B-7849-8859-A966180CE63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741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BD74DF-D36F-C04B-88EA-8133CB2F8893}"/>
              </a:ext>
            </a:extLst>
          </p:cNvPr>
          <p:cNvSpPr txBox="1"/>
          <p:nvPr/>
        </p:nvSpPr>
        <p:spPr>
          <a:xfrm>
            <a:off x="395536" y="260648"/>
            <a:ext cx="835292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Decision-making &amp; Problem-solving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301</a:t>
            </a: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800" dirty="0"/>
              <a:t>Athletes to Make Decisions without being Told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Rhetorical Questions are disruptive &amp; waste time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Focus to be on “What do you see?”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Stoppages and Showing the Problem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Questions &amp; Showing the Problem Synergy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1CA48-11E9-224D-8DD6-61103A7687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7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151EB7-C4C4-984A-9F9B-DF028C9B36B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DFEB2D-0A8D-CF4C-867E-3E106CB4FF5B}"/>
              </a:ext>
            </a:extLst>
          </p:cNvPr>
          <p:cNvSpPr txBox="1"/>
          <p:nvPr/>
        </p:nvSpPr>
        <p:spPr>
          <a:xfrm>
            <a:off x="395536" y="332656"/>
            <a:ext cx="8352928" cy="5583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What is an ACTION?</a:t>
            </a:r>
            <a:endParaRPr lang="en-US" sz="3300" dirty="0"/>
          </a:p>
          <a:p>
            <a:pPr algn="ctr"/>
            <a:endParaRPr lang="en-US" sz="2000" dirty="0"/>
          </a:p>
          <a:p>
            <a:pPr algn="ctr"/>
            <a:endParaRPr lang="en-US" sz="1000" dirty="0"/>
          </a:p>
          <a:p>
            <a:pPr>
              <a:lnSpc>
                <a:spcPct val="150000"/>
              </a:lnSpc>
            </a:pPr>
            <a:r>
              <a:rPr lang="en-US" sz="2800" dirty="0"/>
              <a:t>Example:	Pick &amp; Roll</a:t>
            </a:r>
            <a:br>
              <a:rPr lang="en-US" sz="2800" dirty="0"/>
            </a:br>
            <a:r>
              <a:rPr lang="en-US" sz="2800" dirty="0"/>
              <a:t>		Pass &amp; Cut </a:t>
            </a:r>
            <a:r>
              <a:rPr lang="en-US" sz="2000" dirty="0"/>
              <a:t>(Give &amp; Go)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		Post Play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		Dribble Hand-off </a:t>
            </a:r>
            <a:r>
              <a:rPr lang="en-US" sz="2000" dirty="0"/>
              <a:t>(DHO)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		Wave Actions—concurrent Actions </a:t>
            </a:r>
            <a:r>
              <a:rPr lang="en-US" sz="2000" dirty="0"/>
              <a:t>(GDP)</a:t>
            </a:r>
            <a:br>
              <a:rPr lang="en-US" sz="2000" dirty="0"/>
            </a:br>
            <a:endParaRPr lang="en-US" sz="1500" dirty="0"/>
          </a:p>
          <a:p>
            <a:pPr algn="ctr">
              <a:lnSpc>
                <a:spcPct val="150000"/>
              </a:lnSpc>
            </a:pPr>
            <a:r>
              <a:rPr lang="en-US" sz="3800" dirty="0"/>
              <a:t>ACTIONS &amp; DOMINOES</a:t>
            </a:r>
          </a:p>
        </p:txBody>
      </p:sp>
    </p:spTree>
    <p:extLst>
      <p:ext uri="{BB962C8B-B14F-4D97-AF65-F5344CB8AC3E}">
        <p14:creationId xmlns:p14="http://schemas.microsoft.com/office/powerpoint/2010/main" val="2945258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C4D38-70C8-F244-B7B5-8CC5F707026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1A2CC2-F74D-EE46-A2E4-3860DE32A82C}"/>
              </a:ext>
            </a:extLst>
          </p:cNvPr>
          <p:cNvSpPr txBox="1"/>
          <p:nvPr/>
        </p:nvSpPr>
        <p:spPr>
          <a:xfrm>
            <a:off x="395536" y="260648"/>
            <a:ext cx="83529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Gold Medal Model – Canada Basketball</a:t>
            </a:r>
          </a:p>
          <a:p>
            <a:pPr algn="ctr"/>
            <a:r>
              <a:rPr lang="en-US" sz="2400" dirty="0"/>
              <a:t>4 Pillars of Player Development</a:t>
            </a:r>
          </a:p>
          <a:p>
            <a:pPr algn="ctr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F2E70-EDDB-634C-A245-67DA9B26C18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049144" cy="468052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345988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44D860-FA64-6D4E-B6B5-1C4021F6FB1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DDB00D-B922-A142-8658-CFBDC1BEA9DD}"/>
              </a:ext>
            </a:extLst>
          </p:cNvPr>
          <p:cNvSpPr txBox="1"/>
          <p:nvPr/>
        </p:nvSpPr>
        <p:spPr>
          <a:xfrm>
            <a:off x="395536" y="260648"/>
            <a:ext cx="835292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Take a </a:t>
            </a:r>
            <a:r>
              <a:rPr lang="en-US" sz="4400" dirty="0" err="1"/>
              <a:t>TEMPerature</a:t>
            </a:r>
            <a:r>
              <a:rPr lang="en-US" sz="4400" dirty="0"/>
              <a:t> Reading</a:t>
            </a:r>
          </a:p>
          <a:p>
            <a:pPr algn="ctr"/>
            <a:r>
              <a:rPr lang="en-US" sz="2000" dirty="0"/>
              <a:t>(EDC – Error  Detection  Correction)</a:t>
            </a:r>
          </a:p>
          <a:p>
            <a:pPr algn="ctr"/>
            <a:endParaRPr lang="en-US" sz="2000" dirty="0"/>
          </a:p>
          <a:p>
            <a:r>
              <a:rPr lang="en-US" sz="3800" dirty="0"/>
              <a:t>T	</a:t>
            </a:r>
            <a:r>
              <a:rPr lang="en-US" sz="2800" dirty="0"/>
              <a:t>Technical &amp; Tactical Considerations</a:t>
            </a:r>
            <a:endParaRPr lang="en-US" sz="3800" dirty="0"/>
          </a:p>
          <a:p>
            <a:endParaRPr lang="en-US" sz="3800" dirty="0"/>
          </a:p>
          <a:p>
            <a:r>
              <a:rPr lang="en-US" sz="3800" dirty="0"/>
              <a:t>E	</a:t>
            </a:r>
            <a:r>
              <a:rPr lang="en-US" sz="2800" dirty="0"/>
              <a:t>Emotional/Social Considerations</a:t>
            </a:r>
            <a:endParaRPr lang="en-US" sz="3800" dirty="0"/>
          </a:p>
          <a:p>
            <a:endParaRPr lang="en-US" sz="3800" dirty="0"/>
          </a:p>
          <a:p>
            <a:r>
              <a:rPr lang="en-US" sz="3800" dirty="0"/>
              <a:t>M	</a:t>
            </a:r>
            <a:r>
              <a:rPr lang="en-US" sz="2800" dirty="0"/>
              <a:t>Mental Considerations</a:t>
            </a:r>
            <a:endParaRPr lang="en-US" sz="3800" dirty="0"/>
          </a:p>
          <a:p>
            <a:endParaRPr lang="en-US" sz="3800" dirty="0"/>
          </a:p>
          <a:p>
            <a:r>
              <a:rPr lang="en-US" sz="3800" dirty="0"/>
              <a:t>P	</a:t>
            </a:r>
            <a:r>
              <a:rPr lang="en-US" sz="2800" dirty="0"/>
              <a:t>Physical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603819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B4C69F-8F1D-C14F-8F67-1ACA9364F527}"/>
              </a:ext>
            </a:extLst>
          </p:cNvPr>
          <p:cNvSpPr txBox="1"/>
          <p:nvPr/>
        </p:nvSpPr>
        <p:spPr>
          <a:xfrm>
            <a:off x="395536" y="260648"/>
            <a:ext cx="8352928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Individual Performance Plan</a:t>
            </a:r>
          </a:p>
          <a:p>
            <a:pPr algn="ctr"/>
            <a:endParaRPr lang="en-US" sz="2000" dirty="0"/>
          </a:p>
          <a:p>
            <a:pPr algn="ctr"/>
            <a:r>
              <a:rPr lang="en-US" sz="3300" dirty="0"/>
              <a:t>Creating IPP’s for Your Players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Gold Medal Model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Planning Your Trip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IPP Worksheet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IPP Instructions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Baseline Meeting / Follow-up Meeting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905F2-7756-6E44-B0DC-8FE37F87C2D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52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D290F6-5DB9-E442-9127-E10330CB559D}"/>
              </a:ext>
            </a:extLst>
          </p:cNvPr>
          <p:cNvSpPr txBox="1"/>
          <p:nvPr/>
        </p:nvSpPr>
        <p:spPr>
          <a:xfrm>
            <a:off x="395536" y="260648"/>
            <a:ext cx="835292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FF0000"/>
                </a:solidFill>
              </a:rPr>
              <a:t>Fundamental Movement Skills </a:t>
            </a:r>
            <a:r>
              <a:rPr lang="en-US" sz="2000" dirty="0">
                <a:solidFill>
                  <a:srgbClr val="FF0000"/>
                </a:solidFill>
              </a:rPr>
              <a:t>(LTAD)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ABC’S</a:t>
            </a:r>
            <a:r>
              <a:rPr lang="en-US" sz="1400" dirty="0">
                <a:solidFill>
                  <a:srgbClr val="FF0000"/>
                </a:solidFill>
              </a:rPr>
              <a:t>5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– Agility, Balance, Coordination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5S’s </a:t>
            </a:r>
            <a:r>
              <a:rPr lang="en-US" sz="2000" dirty="0">
                <a:solidFill>
                  <a:srgbClr val="FF0000"/>
                </a:solidFill>
              </a:rPr>
              <a:t>– Strength, Speed, Stamina, Suppleness, Skills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8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SAQ Training &amp; SEC Training</a:t>
            </a:r>
          </a:p>
          <a:p>
            <a:pPr algn="ctr"/>
            <a:endParaRPr lang="en-US" sz="2800" dirty="0"/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Peak Height Velocity (PHV)</a:t>
            </a:r>
          </a:p>
          <a:p>
            <a:pPr algn="ctr"/>
            <a:r>
              <a:rPr lang="en-US" sz="2800" dirty="0"/>
              <a:t>Know the Windows of Athletic Development</a:t>
            </a:r>
          </a:p>
          <a:p>
            <a:pPr algn="ctr"/>
            <a:endParaRPr lang="en-US" sz="3300" dirty="0"/>
          </a:p>
          <a:p>
            <a:pPr algn="ctr"/>
            <a:endParaRPr lang="en-US" sz="2800" dirty="0"/>
          </a:p>
          <a:p>
            <a:pPr algn="ctr"/>
            <a:r>
              <a:rPr lang="en-US" sz="3800" dirty="0"/>
              <a:t>Combine Skill &amp; Athletic Development</a:t>
            </a:r>
          </a:p>
          <a:p>
            <a:pPr algn="ctr"/>
            <a:r>
              <a:rPr lang="en-US" sz="2800" dirty="0"/>
              <a:t>Every Skill Includes Fundamental Movements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2634F-E047-5645-B470-82134FF71FB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45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D290F6-5DB9-E442-9127-E10330CB559D}"/>
              </a:ext>
            </a:extLst>
          </p:cNvPr>
          <p:cNvSpPr txBox="1"/>
          <p:nvPr/>
        </p:nvSpPr>
        <p:spPr>
          <a:xfrm>
            <a:off x="395536" y="260648"/>
            <a:ext cx="8352928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Fundamental Movement Skills</a:t>
            </a:r>
          </a:p>
          <a:p>
            <a:pPr algn="ctr"/>
            <a:r>
              <a:rPr lang="en-US" sz="2800" dirty="0"/>
              <a:t>ABC’S</a:t>
            </a:r>
            <a:r>
              <a:rPr lang="en-US" sz="1400" dirty="0"/>
              <a:t>5</a:t>
            </a:r>
            <a:r>
              <a:rPr lang="en-US" sz="2800" dirty="0"/>
              <a:t> </a:t>
            </a:r>
            <a:r>
              <a:rPr lang="en-US" sz="2000" dirty="0"/>
              <a:t>– Agility, Balance, Coordination</a:t>
            </a:r>
          </a:p>
          <a:p>
            <a:pPr algn="ctr"/>
            <a:r>
              <a:rPr lang="en-US" sz="2800" dirty="0"/>
              <a:t>5S’s </a:t>
            </a:r>
            <a:r>
              <a:rPr lang="en-US" sz="2000" dirty="0"/>
              <a:t>– Strength, Speed, Stamina, Suppleness, Skills</a:t>
            </a:r>
          </a:p>
          <a:p>
            <a:pPr algn="ctr"/>
            <a:br>
              <a:rPr lang="en-US" sz="800" dirty="0"/>
            </a:br>
            <a:r>
              <a:rPr lang="en-US" sz="2000" dirty="0"/>
              <a:t>SAQ Training &amp; SEC Training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3800" dirty="0">
                <a:solidFill>
                  <a:srgbClr val="FF0000"/>
                </a:solidFill>
              </a:rPr>
              <a:t>Peak Height Velocity (PHV)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Know the Windows of Athletic Development</a:t>
            </a:r>
          </a:p>
          <a:p>
            <a:pPr algn="ctr"/>
            <a:endParaRPr lang="en-US" sz="2800" dirty="0"/>
          </a:p>
          <a:p>
            <a:pPr algn="ctr"/>
            <a:endParaRPr lang="en-US" sz="3300" dirty="0"/>
          </a:p>
          <a:p>
            <a:pPr algn="ctr"/>
            <a:r>
              <a:rPr lang="en-US" sz="3800" dirty="0"/>
              <a:t>Combine Skill &amp; Athletic Development</a:t>
            </a:r>
          </a:p>
          <a:p>
            <a:pPr algn="ctr"/>
            <a:r>
              <a:rPr lang="en-US" sz="2800" dirty="0"/>
              <a:t>Every Skill Includes Fundamental Movements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2634F-E047-5645-B470-82134FF71FB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642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/Users/markhogan/Desktop/Documents/PHV - Trainability Chart.png">
            <a:extLst>
              <a:ext uri="{FF2B5EF4-FFF2-40B4-BE49-F238E27FC236}">
                <a16:creationId xmlns:a16="http://schemas.microsoft.com/office/drawing/2014/main" id="{1C32B27D-1F10-F247-873E-A0258E8EC8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7101090" cy="576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F0D1BF-4DAF-874D-9711-033B22D0DB2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18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D290F6-5DB9-E442-9127-E10330CB559D}"/>
              </a:ext>
            </a:extLst>
          </p:cNvPr>
          <p:cNvSpPr txBox="1"/>
          <p:nvPr/>
        </p:nvSpPr>
        <p:spPr>
          <a:xfrm>
            <a:off x="395536" y="260648"/>
            <a:ext cx="8352928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Fundamental Movement Skills</a:t>
            </a:r>
          </a:p>
          <a:p>
            <a:pPr algn="ctr"/>
            <a:r>
              <a:rPr lang="en-US" sz="2800" dirty="0"/>
              <a:t>ABC’S</a:t>
            </a:r>
            <a:r>
              <a:rPr lang="en-US" sz="1400" dirty="0"/>
              <a:t>5</a:t>
            </a:r>
            <a:r>
              <a:rPr lang="en-US" sz="2800" dirty="0"/>
              <a:t> </a:t>
            </a:r>
            <a:r>
              <a:rPr lang="en-US" sz="2000" dirty="0"/>
              <a:t>– Agility, Balance, Coordination, Speed</a:t>
            </a:r>
          </a:p>
          <a:p>
            <a:pPr algn="ctr"/>
            <a:r>
              <a:rPr lang="en-US" sz="2800" dirty="0"/>
              <a:t>5S’s </a:t>
            </a:r>
            <a:r>
              <a:rPr lang="en-US" sz="2000" dirty="0"/>
              <a:t>– Strength, Speed, Stamina, Suppleness, Skills</a:t>
            </a:r>
          </a:p>
          <a:p>
            <a:pPr algn="ctr"/>
            <a:br>
              <a:rPr lang="en-US" sz="800" dirty="0"/>
            </a:br>
            <a:r>
              <a:rPr lang="en-US" sz="2000" dirty="0"/>
              <a:t>SAQ Training &amp; SEC Training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3800" dirty="0"/>
              <a:t>Peak Height Velocity (PHV)</a:t>
            </a:r>
          </a:p>
          <a:p>
            <a:pPr algn="ctr"/>
            <a:r>
              <a:rPr lang="en-US" sz="2800" dirty="0"/>
              <a:t>Know the Windows of Athletic Development</a:t>
            </a:r>
          </a:p>
          <a:p>
            <a:pPr algn="ctr"/>
            <a:endParaRPr lang="en-US" sz="3300" dirty="0"/>
          </a:p>
          <a:p>
            <a:pPr algn="ctr"/>
            <a:endParaRPr lang="en-US" sz="2800" dirty="0"/>
          </a:p>
          <a:p>
            <a:pPr algn="ctr"/>
            <a:r>
              <a:rPr lang="en-US" sz="3800" dirty="0">
                <a:solidFill>
                  <a:srgbClr val="FF0000"/>
                </a:solidFill>
              </a:rPr>
              <a:t>Combine Skill &amp; Athletic Development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Every Skill Includes Fundamental Movements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2634F-E047-5645-B470-82134FF71FB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430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9B103F-652B-7A4F-BA87-FCE0D91F3087}"/>
              </a:ext>
            </a:extLst>
          </p:cNvPr>
          <p:cNvSpPr txBox="1"/>
          <p:nvPr/>
        </p:nvSpPr>
        <p:spPr>
          <a:xfrm>
            <a:off x="395536" y="260648"/>
            <a:ext cx="8352928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The Concept of FLOW</a:t>
            </a:r>
          </a:p>
          <a:p>
            <a:pPr algn="ctr"/>
            <a:endParaRPr lang="en-US" sz="3300" dirty="0"/>
          </a:p>
          <a:p>
            <a:pPr algn="ctr"/>
            <a:r>
              <a:rPr lang="en-US" sz="3300" dirty="0"/>
              <a:t>All Coaches Yearn for FLOW</a:t>
            </a:r>
          </a:p>
          <a:p>
            <a:pPr algn="ctr"/>
            <a:endParaRPr lang="en-US" sz="3300" dirty="0"/>
          </a:p>
          <a:p>
            <a:pPr algn="ctr"/>
            <a:r>
              <a:rPr lang="en-US" sz="3300" dirty="0"/>
              <a:t>Effective FLOW Technique</a:t>
            </a:r>
          </a:p>
          <a:p>
            <a:pPr algn="ctr"/>
            <a:r>
              <a:rPr lang="en-US" sz="3300" dirty="0"/>
              <a:t>1-2-3-4-5</a:t>
            </a:r>
          </a:p>
          <a:p>
            <a:endParaRPr lang="en-US" sz="2400" dirty="0"/>
          </a:p>
          <a:p>
            <a:r>
              <a:rPr lang="en-US" sz="2400" dirty="0"/>
              <a:t>1 = Run Our Regular Stuff – Players to Decide Actions </a:t>
            </a:r>
            <a:r>
              <a:rPr lang="en-US" sz="2000" dirty="0"/>
              <a:t>(SG &amp; DG)</a:t>
            </a:r>
          </a:p>
          <a:p>
            <a:r>
              <a:rPr lang="en-US" sz="2400" dirty="0"/>
              <a:t>2 = 2</a:t>
            </a:r>
            <a:r>
              <a:rPr lang="en-US" sz="2400" baseline="30000" dirty="0"/>
              <a:t>nd</a:t>
            </a:r>
            <a:r>
              <a:rPr lang="en-US" sz="2400" dirty="0"/>
              <a:t> Side Series – Must Reverse the Ball </a:t>
            </a:r>
            <a:r>
              <a:rPr lang="en-US" sz="2000" dirty="0"/>
              <a:t>(KPI)</a:t>
            </a:r>
          </a:p>
          <a:p>
            <a:r>
              <a:rPr lang="en-US" sz="2400" dirty="0"/>
              <a:t>3 = Screen – two E’s in Thr</a:t>
            </a:r>
            <a:r>
              <a:rPr lang="en-US" sz="2400" u="sng" dirty="0"/>
              <a:t>ee</a:t>
            </a:r>
            <a:r>
              <a:rPr lang="en-US" sz="2400" dirty="0"/>
              <a:t>, two E’s in Scr</a:t>
            </a:r>
            <a:r>
              <a:rPr lang="en-US" sz="2400" u="sng" dirty="0"/>
              <a:t>ee</a:t>
            </a:r>
            <a:r>
              <a:rPr lang="en-US" sz="2400" dirty="0"/>
              <a:t>n </a:t>
            </a:r>
            <a:r>
              <a:rPr lang="en-US" sz="2000" dirty="0"/>
              <a:t>(more Picks)</a:t>
            </a:r>
          </a:p>
          <a:p>
            <a:r>
              <a:rPr lang="en-US" sz="2400" dirty="0"/>
              <a:t>4 = 4 Down </a:t>
            </a:r>
            <a:r>
              <a:rPr lang="en-US" sz="2400" dirty="0" err="1"/>
              <a:t>Iso</a:t>
            </a:r>
            <a:r>
              <a:rPr lang="en-US" sz="2400" dirty="0"/>
              <a:t> – Best 1on1 Player on Top, Other 4 on Baseline</a:t>
            </a:r>
          </a:p>
          <a:p>
            <a:r>
              <a:rPr lang="en-US" sz="2400" dirty="0"/>
              <a:t>5 = Drive – 5 Rhymes with Drive – Attack the Rim/Paint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8F8B3A-AE89-7943-86DD-AAC69871638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183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96F00-8413-7B4E-B61B-A364EA45AE7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4063C-69FD-B94C-8BF3-27EB93360291}"/>
              </a:ext>
            </a:extLst>
          </p:cNvPr>
          <p:cNvSpPr txBox="1"/>
          <p:nvPr/>
        </p:nvSpPr>
        <p:spPr>
          <a:xfrm>
            <a:off x="395536" y="260648"/>
            <a:ext cx="8352928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Defensive Considerations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10 Commandments of Defense </a:t>
            </a:r>
            <a:r>
              <a:rPr lang="en-US" sz="2000" dirty="0">
                <a:solidFill>
                  <a:srgbClr val="FF0000"/>
                </a:solidFill>
              </a:rPr>
              <a:t>(Hand Out)</a:t>
            </a:r>
          </a:p>
          <a:p>
            <a:pPr algn="ctr"/>
            <a:endParaRPr lang="en-US" sz="2000" dirty="0"/>
          </a:p>
          <a:p>
            <a:pPr algn="ctr"/>
            <a:r>
              <a:rPr lang="en-US" sz="2800" dirty="0"/>
              <a:t>Defense to be Committed to Solving Problems</a:t>
            </a:r>
          </a:p>
          <a:p>
            <a:pPr algn="ctr"/>
            <a:r>
              <a:rPr lang="en-US" sz="2000" dirty="0"/>
              <a:t>Preventer,  Fixer,  Eraser</a:t>
            </a:r>
          </a:p>
          <a:p>
            <a:pPr algn="ctr"/>
            <a:endParaRPr lang="en-US" sz="2000" dirty="0"/>
          </a:p>
          <a:p>
            <a:pPr algn="ctr"/>
            <a:r>
              <a:rPr lang="en-US" sz="2800" dirty="0"/>
              <a:t>3 Defensive Priorities</a:t>
            </a:r>
          </a:p>
          <a:p>
            <a:pPr marL="457200" indent="-457200" algn="ctr">
              <a:buAutoNum type="arabicParenR"/>
            </a:pPr>
            <a:r>
              <a:rPr lang="en-US" sz="2000" dirty="0"/>
              <a:t>Protect the Rim  2) Pressure the Ball  3) Guard 1.5</a:t>
            </a:r>
          </a:p>
          <a:p>
            <a:pPr algn="ctr"/>
            <a:r>
              <a:rPr lang="en-US" sz="2000" dirty="0"/>
              <a:t>1) Disruptive  2) Deceptive  3) Deflective</a:t>
            </a:r>
          </a:p>
          <a:p>
            <a:pPr algn="ctr"/>
            <a:endParaRPr lang="en-US" sz="2000" dirty="0"/>
          </a:p>
          <a:p>
            <a:pPr algn="ctr"/>
            <a:r>
              <a:rPr lang="en-US" sz="2800" dirty="0"/>
              <a:t>Pressure the Ball with </a:t>
            </a:r>
            <a:r>
              <a:rPr lang="en-US" sz="2800" b="1" dirty="0"/>
              <a:t>D21</a:t>
            </a:r>
            <a:r>
              <a:rPr lang="en-US" sz="2800" dirty="0"/>
              <a:t> or </a:t>
            </a:r>
            <a:r>
              <a:rPr lang="en-US" sz="2800" b="1" dirty="0"/>
              <a:t>D9</a:t>
            </a:r>
          </a:p>
          <a:p>
            <a:pPr algn="ctr"/>
            <a:r>
              <a:rPr lang="en-US" sz="2000" dirty="0"/>
              <a:t>7 Angles x 3 Distances = 21 ways to Pressure the Ball (D21)</a:t>
            </a:r>
          </a:p>
          <a:p>
            <a:pPr algn="ctr"/>
            <a:r>
              <a:rPr lang="en-US" sz="2000" dirty="0"/>
              <a:t>3 Angles x 3 Distances = 9 ways to send the ball to a </a:t>
            </a:r>
            <a:r>
              <a:rPr lang="en-US" sz="2000" b="1" dirty="0"/>
              <a:t>Weak Hand</a:t>
            </a:r>
            <a:r>
              <a:rPr lang="en-US" sz="2000" dirty="0"/>
              <a:t> (D9)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016112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96F00-8413-7B4E-B61B-A364EA45AE7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4063C-69FD-B94C-8BF3-27EB93360291}"/>
              </a:ext>
            </a:extLst>
          </p:cNvPr>
          <p:cNvSpPr txBox="1"/>
          <p:nvPr/>
        </p:nvSpPr>
        <p:spPr>
          <a:xfrm>
            <a:off x="395536" y="260648"/>
            <a:ext cx="8352928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Defensive Considerations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/>
              <a:t>10 Commandments of Defense </a:t>
            </a:r>
            <a:r>
              <a:rPr lang="en-US" sz="2000" dirty="0"/>
              <a:t>(Player Hand Out)</a:t>
            </a:r>
          </a:p>
          <a:p>
            <a:pPr algn="ctr"/>
            <a:endParaRPr lang="en-US" sz="2000" dirty="0"/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Defense to be Committed to Solving Problems</a:t>
            </a:r>
          </a:p>
          <a:p>
            <a:pPr algn="ctr"/>
            <a:r>
              <a:rPr lang="en-US" sz="2000" dirty="0"/>
              <a:t>Preventer,  Fixer,  Eraser</a:t>
            </a:r>
          </a:p>
          <a:p>
            <a:pPr algn="ctr"/>
            <a:endParaRPr lang="en-US" sz="2000" dirty="0"/>
          </a:p>
          <a:p>
            <a:pPr algn="ctr"/>
            <a:r>
              <a:rPr lang="en-US" sz="2800" dirty="0"/>
              <a:t>3 Defensive Priorities</a:t>
            </a:r>
          </a:p>
          <a:p>
            <a:pPr marL="457200" indent="-457200" algn="ctr">
              <a:buAutoNum type="arabicParenR"/>
            </a:pPr>
            <a:r>
              <a:rPr lang="en-US" sz="2000" dirty="0"/>
              <a:t>Protect the Rim  2) Pressure the Ball  3) Guard 1.5</a:t>
            </a:r>
          </a:p>
          <a:p>
            <a:pPr algn="ctr"/>
            <a:r>
              <a:rPr lang="en-US" sz="2000" dirty="0"/>
              <a:t>1) Disruptive  2) Deceptive  3) Deflective</a:t>
            </a:r>
          </a:p>
          <a:p>
            <a:pPr algn="ctr"/>
            <a:endParaRPr lang="en-US" sz="2000" dirty="0"/>
          </a:p>
          <a:p>
            <a:pPr algn="ctr"/>
            <a:r>
              <a:rPr lang="en-US" sz="2800" dirty="0"/>
              <a:t>Pressure the Ball with </a:t>
            </a:r>
            <a:r>
              <a:rPr lang="en-US" sz="2800" b="1" dirty="0"/>
              <a:t>D21</a:t>
            </a:r>
            <a:r>
              <a:rPr lang="en-US" sz="2800" dirty="0"/>
              <a:t> or </a:t>
            </a:r>
            <a:r>
              <a:rPr lang="en-US" sz="2800" b="1" dirty="0"/>
              <a:t>D9</a:t>
            </a:r>
          </a:p>
          <a:p>
            <a:pPr algn="ctr"/>
            <a:r>
              <a:rPr lang="en-US" sz="2000" dirty="0"/>
              <a:t>7 Angles x 3 Distances = 21 ways to Pressure the Ball (D21)</a:t>
            </a:r>
          </a:p>
          <a:p>
            <a:pPr algn="ctr"/>
            <a:r>
              <a:rPr lang="en-US" sz="2000" dirty="0"/>
              <a:t>3 Angles x 3 Distances = 9 ways to send the ball to a </a:t>
            </a:r>
            <a:r>
              <a:rPr lang="en-US" sz="2000" b="1" dirty="0"/>
              <a:t>Weak Hand</a:t>
            </a:r>
            <a:r>
              <a:rPr lang="en-US" sz="2000" dirty="0"/>
              <a:t> (D9)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39684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1ABD9D-5B8F-FA4F-A1DC-C2939E2B92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2F77A7-84E6-3441-A24F-600185136114}"/>
              </a:ext>
            </a:extLst>
          </p:cNvPr>
          <p:cNvSpPr txBox="1"/>
          <p:nvPr/>
        </p:nvSpPr>
        <p:spPr>
          <a:xfrm>
            <a:off x="395536" y="260648"/>
            <a:ext cx="835292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/>
              <a:t>ACTIONS &amp; DOMINOES</a:t>
            </a:r>
          </a:p>
          <a:p>
            <a:pPr algn="ctr"/>
            <a:endParaRPr lang="en-US" sz="3300" dirty="0"/>
          </a:p>
          <a:p>
            <a:r>
              <a:rPr lang="en-US" sz="3300" dirty="0"/>
              <a:t>Single Gap Actions &amp; Double Gap Actions</a:t>
            </a:r>
            <a:br>
              <a:rPr lang="en-US" sz="2800" dirty="0"/>
            </a:br>
            <a:endParaRPr lang="en-US" sz="2800" dirty="0"/>
          </a:p>
          <a:p>
            <a:r>
              <a:rPr lang="en-US" sz="3300" dirty="0"/>
              <a:t>Actions create offensive Advantages</a:t>
            </a:r>
            <a:br>
              <a:rPr lang="en-US" sz="2400" dirty="0"/>
            </a:br>
            <a:r>
              <a:rPr lang="en-US" sz="2400" dirty="0"/>
              <a:t>- Small Advantages to Big Advantages</a:t>
            </a:r>
            <a:br>
              <a:rPr lang="en-US" sz="2400" dirty="0"/>
            </a:br>
            <a:r>
              <a:rPr lang="en-US" sz="2400" dirty="0"/>
              <a:t>- Neutral requires an Action to get to gain an Advantage</a:t>
            </a:r>
          </a:p>
          <a:p>
            <a:r>
              <a:rPr lang="en-US" sz="2400" dirty="0"/>
              <a:t>- Actions are designed to fell the Defense (Dominoes to Fall)</a:t>
            </a:r>
          </a:p>
          <a:p>
            <a:endParaRPr lang="en-US" sz="2800" dirty="0"/>
          </a:p>
          <a:p>
            <a:r>
              <a:rPr lang="en-US" sz="3300" dirty="0"/>
              <a:t>Wave Actions designed to create Advantages</a:t>
            </a:r>
            <a:br>
              <a:rPr lang="en-US" sz="2800" dirty="0"/>
            </a:br>
            <a:r>
              <a:rPr lang="en-US" sz="2400" dirty="0"/>
              <a:t>- once Defense scrambles (Dominoes Fall), Advantages result</a:t>
            </a:r>
          </a:p>
        </p:txBody>
      </p:sp>
    </p:spTree>
    <p:extLst>
      <p:ext uri="{BB962C8B-B14F-4D97-AF65-F5344CB8AC3E}">
        <p14:creationId xmlns:p14="http://schemas.microsoft.com/office/powerpoint/2010/main" val="12808113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96F00-8413-7B4E-B61B-A364EA45AE7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4063C-69FD-B94C-8BF3-27EB93360291}"/>
              </a:ext>
            </a:extLst>
          </p:cNvPr>
          <p:cNvSpPr txBox="1"/>
          <p:nvPr/>
        </p:nvSpPr>
        <p:spPr>
          <a:xfrm>
            <a:off x="395536" y="260648"/>
            <a:ext cx="8352928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Defensive Considerations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/>
              <a:t>10 Commandments of Defense </a:t>
            </a:r>
            <a:r>
              <a:rPr lang="en-US" sz="2000" dirty="0"/>
              <a:t>(Hand Out)</a:t>
            </a:r>
          </a:p>
          <a:p>
            <a:pPr algn="ctr"/>
            <a:endParaRPr lang="en-US" sz="2000" dirty="0"/>
          </a:p>
          <a:p>
            <a:pPr algn="ctr"/>
            <a:r>
              <a:rPr lang="en-US" sz="2800" dirty="0"/>
              <a:t>Defense to be Committed to Solving Problems</a:t>
            </a:r>
          </a:p>
          <a:p>
            <a:pPr algn="ctr"/>
            <a:r>
              <a:rPr lang="en-US" sz="2000" dirty="0"/>
              <a:t>Preventer,  Fixer,  Eraser</a:t>
            </a:r>
          </a:p>
          <a:p>
            <a:pPr algn="ctr"/>
            <a:endParaRPr lang="en-US" sz="2000" dirty="0"/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3 Defensive Priorities</a:t>
            </a:r>
          </a:p>
          <a:p>
            <a:pPr marL="457200" indent="-457200" algn="ctr">
              <a:buAutoNum type="arabicParenR"/>
            </a:pPr>
            <a:r>
              <a:rPr lang="en-US" sz="2000" dirty="0"/>
              <a:t>Protect the Rim  2) Pressure the Ball  3) Guard 1.5</a:t>
            </a:r>
          </a:p>
          <a:p>
            <a:pPr algn="ctr"/>
            <a:r>
              <a:rPr lang="en-US" sz="2000" dirty="0"/>
              <a:t>1) Disruptive  2) Deceptive  3) Deflective</a:t>
            </a:r>
            <a:br>
              <a:rPr lang="en-US" sz="2000" dirty="0"/>
            </a:br>
            <a:endParaRPr lang="en-US" sz="2000" dirty="0"/>
          </a:p>
          <a:p>
            <a:pPr algn="ctr"/>
            <a:r>
              <a:rPr lang="en-US" sz="2800" dirty="0"/>
              <a:t>Pressure the Ball with </a:t>
            </a:r>
            <a:r>
              <a:rPr lang="en-US" sz="2800" b="1" dirty="0"/>
              <a:t>D21</a:t>
            </a:r>
            <a:r>
              <a:rPr lang="en-US" sz="2800" dirty="0"/>
              <a:t> or </a:t>
            </a:r>
            <a:r>
              <a:rPr lang="en-US" sz="2800" b="1" dirty="0"/>
              <a:t>D9</a:t>
            </a:r>
          </a:p>
          <a:p>
            <a:pPr algn="ctr"/>
            <a:r>
              <a:rPr lang="en-US" sz="2000" dirty="0"/>
              <a:t>7 Angles x 3 Distances = 21 ways to Pressure the Ball (D21)</a:t>
            </a:r>
          </a:p>
          <a:p>
            <a:pPr algn="ctr"/>
            <a:r>
              <a:rPr lang="en-US" sz="2000" dirty="0"/>
              <a:t>3 Angles x 3 Distances = 9 ways to send the ball to a </a:t>
            </a:r>
            <a:r>
              <a:rPr lang="en-US" sz="2000" b="1" dirty="0"/>
              <a:t>Weak Hand</a:t>
            </a:r>
            <a:r>
              <a:rPr lang="en-US" sz="2000" dirty="0"/>
              <a:t> (D9)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48238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96F00-8413-7B4E-B61B-A364EA45AE7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4063C-69FD-B94C-8BF3-27EB93360291}"/>
              </a:ext>
            </a:extLst>
          </p:cNvPr>
          <p:cNvSpPr txBox="1"/>
          <p:nvPr/>
        </p:nvSpPr>
        <p:spPr>
          <a:xfrm>
            <a:off x="395536" y="260648"/>
            <a:ext cx="8352928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Defensive Considerations</a:t>
            </a:r>
          </a:p>
          <a:p>
            <a:pPr algn="ctr"/>
            <a:endParaRPr lang="en-US" sz="3300" dirty="0"/>
          </a:p>
          <a:p>
            <a:pPr algn="ctr"/>
            <a:r>
              <a:rPr lang="en-US" sz="2800" dirty="0"/>
              <a:t>10 Commandments of Defense </a:t>
            </a:r>
            <a:r>
              <a:rPr lang="en-US" sz="2000" dirty="0"/>
              <a:t>(Hand Out)</a:t>
            </a:r>
          </a:p>
          <a:p>
            <a:pPr algn="ctr"/>
            <a:endParaRPr lang="en-US" sz="2000" dirty="0"/>
          </a:p>
          <a:p>
            <a:pPr algn="ctr"/>
            <a:r>
              <a:rPr lang="en-US" sz="2800" dirty="0"/>
              <a:t>Defense to be Committed to Solving Problems</a:t>
            </a:r>
          </a:p>
          <a:p>
            <a:pPr algn="ctr"/>
            <a:r>
              <a:rPr lang="en-US" sz="2000" dirty="0"/>
              <a:t>Preventer,  Fixer,  Eraser</a:t>
            </a:r>
          </a:p>
          <a:p>
            <a:pPr algn="ctr"/>
            <a:endParaRPr lang="en-US" sz="2000" dirty="0"/>
          </a:p>
          <a:p>
            <a:pPr algn="ctr"/>
            <a:r>
              <a:rPr lang="en-US" sz="2800" dirty="0"/>
              <a:t>3 Defensive Priorities</a:t>
            </a:r>
          </a:p>
          <a:p>
            <a:pPr marL="457200" indent="-457200" algn="ctr">
              <a:buAutoNum type="arabicParenR"/>
            </a:pPr>
            <a:r>
              <a:rPr lang="en-US" sz="2000" dirty="0"/>
              <a:t>Protect the Rim  2) Pressure the Ball  3) Guard 1.5</a:t>
            </a:r>
            <a:br>
              <a:rPr lang="en-US" sz="2000" dirty="0"/>
            </a:br>
            <a:r>
              <a:rPr lang="en-US" sz="2000" dirty="0"/>
              <a:t>1) Disruptive  2) Deceptive  3) Deflective</a:t>
            </a:r>
          </a:p>
          <a:p>
            <a:pPr algn="ctr"/>
            <a:endParaRPr lang="en-US" sz="2000" dirty="0"/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Pressure the Ball with </a:t>
            </a:r>
            <a:r>
              <a:rPr lang="en-US" sz="2800" b="1" u="sng" dirty="0">
                <a:solidFill>
                  <a:srgbClr val="FF0000"/>
                </a:solidFill>
              </a:rPr>
              <a:t>D21</a:t>
            </a:r>
            <a:r>
              <a:rPr lang="en-US" sz="2800" dirty="0">
                <a:solidFill>
                  <a:srgbClr val="FF0000"/>
                </a:solidFill>
              </a:rPr>
              <a:t> or </a:t>
            </a:r>
            <a:r>
              <a:rPr lang="en-US" sz="2800" b="1" u="sng" dirty="0">
                <a:solidFill>
                  <a:srgbClr val="FF0000"/>
                </a:solidFill>
              </a:rPr>
              <a:t>D9</a:t>
            </a:r>
          </a:p>
          <a:p>
            <a:pPr algn="ctr"/>
            <a:r>
              <a:rPr lang="en-US" sz="2000" dirty="0"/>
              <a:t>7 Angles x 3 Distances = 21 ways to Pressure the Ball (D21)</a:t>
            </a:r>
          </a:p>
          <a:p>
            <a:pPr algn="ctr"/>
            <a:r>
              <a:rPr lang="en-US" sz="2000" dirty="0"/>
              <a:t>3 Angles x 3 Distances = 9 ways to send the ball to a </a:t>
            </a:r>
            <a:r>
              <a:rPr lang="en-US" sz="2000" b="1" dirty="0"/>
              <a:t>Weak Hand</a:t>
            </a:r>
            <a:r>
              <a:rPr lang="en-US" sz="2000" dirty="0"/>
              <a:t> (D9)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040047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BE3E66-5EA3-0345-A32E-DA3A01655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50405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6CDCF0-6379-1048-8478-55F5E4914BD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7BFC07-A56B-F246-A341-918BC688998D}"/>
              </a:ext>
            </a:extLst>
          </p:cNvPr>
          <p:cNvSpPr txBox="1"/>
          <p:nvPr/>
        </p:nvSpPr>
        <p:spPr>
          <a:xfrm>
            <a:off x="1835696" y="260648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Ball Pressure Actions</a:t>
            </a:r>
          </a:p>
        </p:txBody>
      </p:sp>
    </p:spTree>
    <p:extLst>
      <p:ext uri="{BB962C8B-B14F-4D97-AF65-F5344CB8AC3E}">
        <p14:creationId xmlns:p14="http://schemas.microsoft.com/office/powerpoint/2010/main" val="16993862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08E091-C2C8-2844-9F5C-458AFEE4E6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34A796-9B54-304B-8512-422AA3AF38FD}"/>
              </a:ext>
            </a:extLst>
          </p:cNvPr>
          <p:cNvSpPr/>
          <p:nvPr/>
        </p:nvSpPr>
        <p:spPr>
          <a:xfrm>
            <a:off x="323528" y="260648"/>
            <a:ext cx="8496944" cy="598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Style of Play Coach Education</a:t>
            </a:r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2000" dirty="0"/>
          </a:p>
          <a:p>
            <a:pPr algn="ctr"/>
            <a:r>
              <a:rPr lang="en-US" sz="4400" dirty="0"/>
              <a:t>THANK YOU!</a:t>
            </a:r>
          </a:p>
          <a:p>
            <a:pPr algn="ctr"/>
            <a:endParaRPr lang="en-US" sz="1300" dirty="0"/>
          </a:p>
          <a:p>
            <a:pPr algn="ctr"/>
            <a:r>
              <a:rPr lang="en-US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markjonhogan@gmail.com</a:t>
            </a:r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1300" dirty="0"/>
          </a:p>
          <a:p>
            <a:pPr algn="ctr"/>
            <a:endParaRPr lang="en-US" sz="1400" dirty="0"/>
          </a:p>
          <a:p>
            <a:pPr algn="ctr"/>
            <a:endParaRPr lang="en-US" sz="1000" dirty="0"/>
          </a:p>
          <a:p>
            <a:pPr algn="ctr"/>
            <a:r>
              <a:rPr lang="en-US" sz="2600" dirty="0"/>
              <a:t>Mark Hogan, </a:t>
            </a:r>
            <a:r>
              <a:rPr lang="en-US" sz="2000" dirty="0" err="1"/>
              <a:t>ChPC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FA20E-6591-324A-B157-98E8A4CD8F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66"/>
          <a:stretch/>
        </p:blipFill>
        <p:spPr>
          <a:xfrm>
            <a:off x="3419872" y="1118096"/>
            <a:ext cx="2382912" cy="21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60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67012D-7D53-E04F-A8C1-35223C011F4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BC1B92-70B6-1946-8074-5FD063AEF9F5}"/>
              </a:ext>
            </a:extLst>
          </p:cNvPr>
          <p:cNvSpPr/>
          <p:nvPr/>
        </p:nvSpPr>
        <p:spPr>
          <a:xfrm>
            <a:off x="323528" y="260648"/>
            <a:ext cx="8496944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Style of Play Coach Education</a:t>
            </a:r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endParaRPr lang="en-US" sz="1300" dirty="0"/>
          </a:p>
          <a:p>
            <a:pPr algn="ctr"/>
            <a:r>
              <a:rPr lang="en-US" sz="6600" dirty="0"/>
              <a:t>OVERTIME</a:t>
            </a:r>
            <a:br>
              <a:rPr lang="en-US" sz="5500" dirty="0"/>
            </a:br>
            <a:endParaRPr lang="en-US" sz="2000" dirty="0"/>
          </a:p>
          <a:p>
            <a:pPr algn="ctr"/>
            <a:endParaRPr lang="en-US" sz="1300" dirty="0"/>
          </a:p>
          <a:p>
            <a:pPr algn="ctr"/>
            <a:r>
              <a:rPr lang="en-US" sz="3300" dirty="0"/>
              <a:t>BONUS MATERIALS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EE1275-EA06-5E4D-BE8E-42A8C0EF9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66"/>
          <a:stretch/>
        </p:blipFill>
        <p:spPr>
          <a:xfrm>
            <a:off x="3419872" y="1118096"/>
            <a:ext cx="2382912" cy="21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180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3602B6-7397-5641-9639-DC31F65AA6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CA5A11-C658-6447-A75A-AEE82845B09F}"/>
              </a:ext>
            </a:extLst>
          </p:cNvPr>
          <p:cNvSpPr txBox="1"/>
          <p:nvPr/>
        </p:nvSpPr>
        <p:spPr>
          <a:xfrm>
            <a:off x="395536" y="260648"/>
            <a:ext cx="8352928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MISTAKES</a:t>
            </a:r>
          </a:p>
          <a:p>
            <a:pPr algn="ctr"/>
            <a:r>
              <a:rPr lang="en-US" sz="3300" dirty="0"/>
              <a:t>are</a:t>
            </a:r>
          </a:p>
          <a:p>
            <a:pPr algn="ctr"/>
            <a:endParaRPr lang="en-US" sz="4400" dirty="0"/>
          </a:p>
          <a:p>
            <a:pPr algn="ctr">
              <a:lnSpc>
                <a:spcPct val="150000"/>
              </a:lnSpc>
            </a:pPr>
            <a:r>
              <a:rPr lang="en-US" sz="4400" dirty="0"/>
              <a:t>Expected</a:t>
            </a:r>
          </a:p>
          <a:p>
            <a:pPr algn="ctr">
              <a:lnSpc>
                <a:spcPct val="150000"/>
              </a:lnSpc>
            </a:pPr>
            <a:r>
              <a:rPr lang="en-US" sz="4400" dirty="0"/>
              <a:t>Respected</a:t>
            </a:r>
          </a:p>
          <a:p>
            <a:pPr algn="ctr">
              <a:lnSpc>
                <a:spcPct val="150000"/>
              </a:lnSpc>
            </a:pPr>
            <a:r>
              <a:rPr lang="en-US" sz="4400" dirty="0"/>
              <a:t>Inspected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49505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37C11D-713A-EC4B-A4CF-21543FB7967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8574CE-2DCA-0D4C-BFF9-D9902FE535C2}"/>
              </a:ext>
            </a:extLst>
          </p:cNvPr>
          <p:cNvSpPr txBox="1"/>
          <p:nvPr/>
        </p:nvSpPr>
        <p:spPr>
          <a:xfrm>
            <a:off x="395536" y="260648"/>
            <a:ext cx="8352928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Think Before You Speak</a:t>
            </a:r>
          </a:p>
          <a:p>
            <a:pPr algn="ctr"/>
            <a:endParaRPr lang="en-US" sz="3300" dirty="0"/>
          </a:p>
          <a:p>
            <a:pPr algn="ctr"/>
            <a:endParaRPr lang="en-US" sz="3300" dirty="0"/>
          </a:p>
          <a:p>
            <a:pPr algn="ctr"/>
            <a:r>
              <a:rPr lang="en-US" sz="11100" dirty="0"/>
              <a:t>WAIT</a:t>
            </a:r>
          </a:p>
          <a:p>
            <a:pPr algn="ctr"/>
            <a:endParaRPr lang="en-US" sz="3300" dirty="0"/>
          </a:p>
          <a:p>
            <a:pPr algn="ctr"/>
            <a:endParaRPr lang="en-US" sz="3300" dirty="0"/>
          </a:p>
          <a:p>
            <a:pPr algn="ctr"/>
            <a:r>
              <a:rPr lang="en-US" sz="4400" dirty="0"/>
              <a:t>What Am I Thinking?</a:t>
            </a:r>
          </a:p>
        </p:txBody>
      </p:sp>
    </p:spTree>
    <p:extLst>
      <p:ext uri="{BB962C8B-B14F-4D97-AF65-F5344CB8AC3E}">
        <p14:creationId xmlns:p14="http://schemas.microsoft.com/office/powerpoint/2010/main" val="8055773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F356A7-5DE0-D74A-9E13-157427D9A4D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C6AD28-FC1F-F145-A0C4-E8D45DFC203A}"/>
              </a:ext>
            </a:extLst>
          </p:cNvPr>
          <p:cNvSpPr txBox="1"/>
          <p:nvPr/>
        </p:nvSpPr>
        <p:spPr>
          <a:xfrm>
            <a:off x="395536" y="260648"/>
            <a:ext cx="835292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The Journey of 1,000 miles </a:t>
            </a:r>
          </a:p>
          <a:p>
            <a:pPr algn="ctr"/>
            <a:r>
              <a:rPr lang="en-US" sz="4400" dirty="0"/>
              <a:t>begins with the first step.</a:t>
            </a:r>
          </a:p>
          <a:p>
            <a:pPr algn="ctr"/>
            <a:endParaRPr lang="en-US" sz="4400" dirty="0"/>
          </a:p>
          <a:p>
            <a:pPr algn="ctr"/>
            <a:endParaRPr lang="en-US" sz="4400" dirty="0"/>
          </a:p>
          <a:p>
            <a:pPr algn="ctr"/>
            <a:r>
              <a:rPr lang="en-US" sz="6600" dirty="0"/>
              <a:t>ALL STEPS COUNT!</a:t>
            </a:r>
          </a:p>
        </p:txBody>
      </p:sp>
    </p:spTree>
    <p:extLst>
      <p:ext uri="{BB962C8B-B14F-4D97-AF65-F5344CB8AC3E}">
        <p14:creationId xmlns:p14="http://schemas.microsoft.com/office/powerpoint/2010/main" val="36203077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C9BB4-8AA9-B24D-827E-03EFF8E07F7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A8DCD2-5900-C142-984D-B48D1E02FE23}"/>
              </a:ext>
            </a:extLst>
          </p:cNvPr>
          <p:cNvSpPr txBox="1"/>
          <p:nvPr/>
        </p:nvSpPr>
        <p:spPr>
          <a:xfrm>
            <a:off x="395536" y="260648"/>
            <a:ext cx="835292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/>
              <a:t>Team Culture</a:t>
            </a:r>
          </a:p>
          <a:p>
            <a:pPr algn="ctr"/>
            <a:r>
              <a:rPr lang="en-US" sz="4000" dirty="0"/>
              <a:t>Canada Basketball</a:t>
            </a:r>
          </a:p>
          <a:p>
            <a:pPr algn="ctr"/>
            <a:endParaRPr lang="en-US" sz="3300" dirty="0"/>
          </a:p>
          <a:p>
            <a:pPr algn="ctr"/>
            <a:endParaRPr lang="en-US" sz="3300" dirty="0"/>
          </a:p>
          <a:p>
            <a:pPr algn="ctr"/>
            <a:r>
              <a:rPr lang="en-US" sz="10000" dirty="0" err="1"/>
              <a:t>REPing</a:t>
            </a:r>
            <a:endParaRPr lang="en-US" sz="10000" dirty="0"/>
          </a:p>
          <a:p>
            <a:pPr algn="ctr"/>
            <a:endParaRPr lang="en-US" sz="2000" dirty="0"/>
          </a:p>
          <a:p>
            <a:pPr algn="ctr"/>
            <a:r>
              <a:rPr lang="en-US" sz="3300" dirty="0"/>
              <a:t>Reminders * Encouragement * Praise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830920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9FF86B-1353-214D-8AC4-1428E6CC2460}"/>
              </a:ext>
            </a:extLst>
          </p:cNvPr>
          <p:cNvSpPr txBox="1"/>
          <p:nvPr/>
        </p:nvSpPr>
        <p:spPr>
          <a:xfrm>
            <a:off x="395536" y="260648"/>
            <a:ext cx="8352928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Every Practice Needs a Little</a:t>
            </a:r>
          </a:p>
          <a:p>
            <a:pPr algn="ctr"/>
            <a:endParaRPr lang="en-US" sz="3300" dirty="0"/>
          </a:p>
          <a:p>
            <a:pPr algn="ctr"/>
            <a:r>
              <a:rPr lang="en-US" sz="13800" dirty="0"/>
              <a:t>T L C</a:t>
            </a:r>
          </a:p>
          <a:p>
            <a:pPr algn="ctr"/>
            <a:endParaRPr lang="en-US" sz="3300" dirty="0"/>
          </a:p>
          <a:p>
            <a:pPr algn="ctr"/>
            <a:r>
              <a:rPr lang="en-US" sz="3300" dirty="0"/>
              <a:t>Teaching</a:t>
            </a:r>
          </a:p>
          <a:p>
            <a:pPr algn="ctr"/>
            <a:r>
              <a:rPr lang="en-US" sz="3300" dirty="0"/>
              <a:t>Learning</a:t>
            </a:r>
          </a:p>
          <a:p>
            <a:pPr algn="ctr"/>
            <a:r>
              <a:rPr lang="en-US" sz="3300" dirty="0"/>
              <a:t>Competition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FB311-531E-164A-91EE-CFFFDE7185C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73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DD0E1C-7219-2346-9748-B034EFAF8E66}"/>
              </a:ext>
            </a:extLst>
          </p:cNvPr>
          <p:cNvSpPr txBox="1"/>
          <p:nvPr/>
        </p:nvSpPr>
        <p:spPr>
          <a:xfrm>
            <a:off x="395536" y="260648"/>
            <a:ext cx="8352928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/>
              <a:t>POSITIONS &amp; SPACING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3300" dirty="0"/>
              <a:t>Six (6) Perimeter Positions</a:t>
            </a:r>
          </a:p>
          <a:p>
            <a:pPr algn="ctr"/>
            <a:endParaRPr lang="en-US" sz="3300" dirty="0"/>
          </a:p>
          <a:p>
            <a:pPr algn="ctr"/>
            <a:r>
              <a:rPr lang="en-US" sz="3300" dirty="0"/>
              <a:t>Use of Single Gaps &amp; Double Gaps</a:t>
            </a:r>
          </a:p>
          <a:p>
            <a:pPr algn="ctr"/>
            <a:endParaRPr lang="en-US" sz="3300" dirty="0"/>
          </a:p>
          <a:p>
            <a:pPr algn="ctr"/>
            <a:r>
              <a:rPr lang="en-US" sz="3300" dirty="0"/>
              <a:t>Five (5) Out Offensive Spacing to Execute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A05C8-D190-4340-8CE1-8B45547FC4D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10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E2355B-2D98-D842-97F2-C7F6F71C3B7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8E7630D-399F-A74F-993B-7FC09BC9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57" y="404664"/>
            <a:ext cx="7886699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700" cap="none" dirty="0">
                <a:latin typeface="Calibri" panose="020F0502020204030204" pitchFamily="34" charset="0"/>
                <a:cs typeface="Calibri" panose="020F0502020204030204" pitchFamily="34" charset="0"/>
              </a:rPr>
              <a:t>Style of Play Coach Education</a:t>
            </a:r>
            <a:br>
              <a:rPr lang="en-CA" sz="28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Good Offense Starts with Good Spacing</a:t>
            </a:r>
            <a:br>
              <a:rPr lang="en-CA" sz="1600" i="1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sz="2200" i="1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sz="600" i="1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2900" cap="none" dirty="0">
                <a:latin typeface="Calibri" panose="020F0502020204030204" pitchFamily="34" charset="0"/>
                <a:cs typeface="Calibri" panose="020F0502020204030204" pitchFamily="34" charset="0"/>
              </a:rPr>
              <a:t>SPACING—a vital Concept</a:t>
            </a:r>
            <a:br>
              <a:rPr lang="en-CA" sz="26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sz="16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sz="16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22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4722DD-7066-8C46-BFB6-1F1C1980D14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4" r="34844"/>
          <a:stretch/>
        </p:blipFill>
        <p:spPr bwMode="auto">
          <a:xfrm>
            <a:off x="2003410" y="2097404"/>
            <a:ext cx="5448910" cy="3923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4442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E2355B-2D98-D842-97F2-C7F6F71C3B7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8E7630D-399F-A74F-993B-7FC09BC9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57" y="404664"/>
            <a:ext cx="7886699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700" cap="none" dirty="0">
                <a:latin typeface="Calibri" panose="020F0502020204030204" pitchFamily="34" charset="0"/>
                <a:cs typeface="Calibri" panose="020F0502020204030204" pitchFamily="34" charset="0"/>
              </a:rPr>
              <a:t>Style of Play Coach Education</a:t>
            </a:r>
            <a:br>
              <a:rPr lang="en-CA" sz="28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Good Offense Starts with Good Spacing</a:t>
            </a:r>
            <a:br>
              <a:rPr lang="en-CA" sz="1600" i="1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sz="2200" i="1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sz="600" i="1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2900" cap="none" dirty="0">
                <a:latin typeface="Calibri" panose="020F0502020204030204" pitchFamily="34" charset="0"/>
                <a:cs typeface="Calibri" panose="020F0502020204030204" pitchFamily="34" charset="0"/>
              </a:rPr>
              <a:t>SPACING—a vital Concept</a:t>
            </a:r>
            <a:br>
              <a:rPr lang="en-CA" sz="26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sz="16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A" sz="1600" cap="non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22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3AA1E6-B2FE-FF45-85BE-5B27D58EF92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138486"/>
            <a:ext cx="4586312" cy="366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69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7A4B8-5816-D540-AA5B-EC882EF04D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04" y="6175836"/>
            <a:ext cx="1447800" cy="637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3D82D9-4797-2842-A8E3-4CA90FD79651}"/>
              </a:ext>
            </a:extLst>
          </p:cNvPr>
          <p:cNvSpPr txBox="1"/>
          <p:nvPr/>
        </p:nvSpPr>
        <p:spPr>
          <a:xfrm>
            <a:off x="2123728" y="548680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Concepts – Actions – Decisions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722DD-7066-8C46-BFB6-1F1C1980D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10345"/>
            <a:ext cx="8496944" cy="508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9914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3274</TotalTime>
  <Words>2516</Words>
  <Application>Microsoft Macintosh PowerPoint</Application>
  <PresentationFormat>On-screen Show (4:3)</PresentationFormat>
  <Paragraphs>568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Gill Sans MT</vt:lpstr>
      <vt:lpstr>Wingdings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Style of Play Coach Education Good Offense Starts with Good Spacing   SPACING—a vital Concept   </vt:lpstr>
      <vt:lpstr>Style of Play Coach Education Good Offense Starts with Good Spacing   SPACING—a vital Concept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Hogan</dc:creator>
  <cp:lastModifiedBy>Mark Hogan</cp:lastModifiedBy>
  <cp:revision>530</cp:revision>
  <dcterms:created xsi:type="dcterms:W3CDTF">2015-09-03T21:37:35Z</dcterms:created>
  <dcterms:modified xsi:type="dcterms:W3CDTF">2025-01-22T23:19:07Z</dcterms:modified>
</cp:coreProperties>
</file>